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55"/>
  </p:notesMasterIdLst>
  <p:sldIdLst>
    <p:sldId id="758" r:id="rId2"/>
    <p:sldId id="759" r:id="rId3"/>
    <p:sldId id="786" r:id="rId4"/>
    <p:sldId id="803" r:id="rId5"/>
    <p:sldId id="805" r:id="rId6"/>
    <p:sldId id="539" r:id="rId7"/>
    <p:sldId id="659" r:id="rId8"/>
    <p:sldId id="780" r:id="rId9"/>
    <p:sldId id="781" r:id="rId10"/>
    <p:sldId id="782" r:id="rId11"/>
    <p:sldId id="546" r:id="rId12"/>
    <p:sldId id="618" r:id="rId13"/>
    <p:sldId id="617" r:id="rId14"/>
    <p:sldId id="550" r:id="rId15"/>
    <p:sldId id="783" r:id="rId16"/>
    <p:sldId id="784" r:id="rId17"/>
    <p:sldId id="560" r:id="rId18"/>
    <p:sldId id="551" r:id="rId19"/>
    <p:sldId id="731" r:id="rId20"/>
    <p:sldId id="552" r:id="rId21"/>
    <p:sldId id="553" r:id="rId22"/>
    <p:sldId id="554" r:id="rId23"/>
    <p:sldId id="555" r:id="rId24"/>
    <p:sldId id="556" r:id="rId25"/>
    <p:sldId id="828" r:id="rId26"/>
    <p:sldId id="577" r:id="rId27"/>
    <p:sldId id="624" r:id="rId28"/>
    <p:sldId id="631" r:id="rId29"/>
    <p:sldId id="732" r:id="rId30"/>
    <p:sldId id="662" r:id="rId31"/>
    <p:sldId id="829" r:id="rId32"/>
    <p:sldId id="830" r:id="rId33"/>
    <p:sldId id="831" r:id="rId34"/>
    <p:sldId id="832" r:id="rId35"/>
    <p:sldId id="833" r:id="rId36"/>
    <p:sldId id="834" r:id="rId37"/>
    <p:sldId id="835" r:id="rId38"/>
    <p:sldId id="836" r:id="rId39"/>
    <p:sldId id="727" r:id="rId40"/>
    <p:sldId id="814" r:id="rId41"/>
    <p:sldId id="815" r:id="rId42"/>
    <p:sldId id="816" r:id="rId43"/>
    <p:sldId id="817" r:id="rId44"/>
    <p:sldId id="818" r:id="rId45"/>
    <p:sldId id="819" r:id="rId46"/>
    <p:sldId id="820" r:id="rId47"/>
    <p:sldId id="821" r:id="rId48"/>
    <p:sldId id="822" r:id="rId49"/>
    <p:sldId id="858" r:id="rId50"/>
    <p:sldId id="859" r:id="rId51"/>
    <p:sldId id="860" r:id="rId52"/>
    <p:sldId id="1319" r:id="rId53"/>
    <p:sldId id="857" r:id="rId54"/>
  </p:sldIdLst>
  <p:sldSz cx="9144000" cy="6858000" type="screen4x3"/>
  <p:notesSz cx="7099300" cy="10234613"/>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37">
          <p15:clr>
            <a:srgbClr val="A4A3A4"/>
          </p15:clr>
        </p15:guide>
        <p15:guide id="2" pos="2880">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0066FF"/>
    <a:srgbClr val="000099"/>
    <a:srgbClr val="002060"/>
    <a:srgbClr val="003399"/>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44" autoAdjust="0"/>
    <p:restoredTop sz="83538" autoAdjust="0"/>
  </p:normalViewPr>
  <p:slideViewPr>
    <p:cSldViewPr>
      <p:cViewPr varScale="1">
        <p:scale>
          <a:sx n="56" d="100"/>
          <a:sy n="56" d="100"/>
        </p:scale>
        <p:origin x="1544" y="56"/>
      </p:cViewPr>
      <p:guideLst>
        <p:guide orient="horz" pos="2137"/>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51" d="100"/>
          <a:sy n="51" d="100"/>
        </p:scale>
        <p:origin x="-2652" y="-84"/>
      </p:cViewPr>
      <p:guideLst>
        <p:guide orient="horz" pos="3223"/>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wmf"/><Relationship Id="rId7" Type="http://schemas.openxmlformats.org/officeDocument/2006/relationships/image" Target="../media/image11.wmf"/><Relationship Id="rId2" Type="http://schemas.openxmlformats.org/officeDocument/2006/relationships/image" Target="../media/image6.wmf"/><Relationship Id="rId1" Type="http://schemas.openxmlformats.org/officeDocument/2006/relationships/image" Target="../media/image5.wmf"/><Relationship Id="rId6" Type="http://schemas.openxmlformats.org/officeDocument/2006/relationships/image" Target="../media/image10.wmf"/><Relationship Id="rId5" Type="http://schemas.openxmlformats.org/officeDocument/2006/relationships/image" Target="../media/image9.wmf"/><Relationship Id="rId4" Type="http://schemas.openxmlformats.org/officeDocument/2006/relationships/image" Target="../media/image8.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image" Target="../media/image48.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4.png"/></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3.png"/><Relationship Id="rId1" Type="http://schemas.openxmlformats.org/officeDocument/2006/relationships/image" Target="../media/image62.png"/><Relationship Id="rId4" Type="http://schemas.openxmlformats.org/officeDocument/2006/relationships/image" Target="../media/image64.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image" Target="../media/image71.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5.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png"/></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6.wmf"/><Relationship Id="rId7" Type="http://schemas.openxmlformats.org/officeDocument/2006/relationships/image" Target="../media/image40.wmf"/><Relationship Id="rId2" Type="http://schemas.openxmlformats.org/officeDocument/2006/relationships/image" Target="../media/image35.wmf"/><Relationship Id="rId1" Type="http://schemas.openxmlformats.org/officeDocument/2006/relationships/image" Target="../media/image34.wmf"/><Relationship Id="rId6" Type="http://schemas.openxmlformats.org/officeDocument/2006/relationships/image" Target="../media/image39.wmf"/><Relationship Id="rId5" Type="http://schemas.openxmlformats.org/officeDocument/2006/relationships/image" Target="../media/image38.wmf"/><Relationship Id="rId4" Type="http://schemas.openxmlformats.org/officeDocument/2006/relationships/image" Target="../media/image3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idx="4294967295"/>
          </p:nvPr>
        </p:nvSpPr>
        <p:spPr bwMode="auto">
          <a:xfrm>
            <a:off x="0" y="0"/>
            <a:ext cx="3076575" cy="511175"/>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lvl1pPr>
              <a:defRPr>
                <a:latin typeface="Arial" pitchFamily="34" charset="0"/>
                <a:ea typeface="宋体" pitchFamily="2" charset="-122"/>
              </a:defRPr>
            </a:lvl1pPr>
          </a:lstStyle>
          <a:p>
            <a:pPr>
              <a:defRPr/>
            </a:pPr>
            <a:endParaRPr lang="zh-CN" altLang="en-US"/>
          </a:p>
        </p:txBody>
      </p:sp>
      <p:sp>
        <p:nvSpPr>
          <p:cNvPr id="2051" name="日期占位符 2"/>
          <p:cNvSpPr>
            <a:spLocks noGrp="1" noChangeArrowheads="1"/>
          </p:cNvSpPr>
          <p:nvPr>
            <p:ph type="dt" idx="1"/>
          </p:nvPr>
        </p:nvSpPr>
        <p:spPr bwMode="auto">
          <a:xfrm>
            <a:off x="4021138" y="0"/>
            <a:ext cx="3076575" cy="511175"/>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lvl1pPr>
              <a:defRPr>
                <a:latin typeface="Arial" pitchFamily="34" charset="0"/>
                <a:ea typeface="宋体" pitchFamily="2" charset="-122"/>
              </a:defRPr>
            </a:lvl1pPr>
          </a:lstStyle>
          <a:p>
            <a:pPr>
              <a:defRPr/>
            </a:pPr>
            <a:fld id="{6C6CD8E5-3767-4117-84A8-3D9A7BE7B15D}" type="datetime1">
              <a:rPr lang="zh-CN" altLang="en-US"/>
              <a:pPr>
                <a:defRPr/>
              </a:pPr>
              <a:t>2024/10/21</a:t>
            </a:fld>
            <a:endParaRPr lang="zh-CN" altLang="en-US"/>
          </a:p>
        </p:txBody>
      </p:sp>
      <p:sp>
        <p:nvSpPr>
          <p:cNvPr id="45060" name="幻灯片图像占位符 3"/>
          <p:cNvSpPr>
            <a:spLocks noGrp="1" noRot="1" noChangeAspect="1" noChangeArrowheads="1"/>
          </p:cNvSpPr>
          <p:nvPr>
            <p:ph type="sldImg" idx="2"/>
          </p:nvPr>
        </p:nvSpPr>
        <p:spPr bwMode="auto">
          <a:xfrm>
            <a:off x="992188" y="768350"/>
            <a:ext cx="5114925" cy="3836988"/>
          </a:xfrm>
          <a:prstGeom prst="rect">
            <a:avLst/>
          </a:prstGeom>
          <a:noFill/>
          <a:ln w="9525">
            <a:noFill/>
            <a:miter lim="800000"/>
            <a:headEnd/>
            <a:tailEnd/>
          </a:ln>
        </p:spPr>
      </p:sp>
      <p:sp>
        <p:nvSpPr>
          <p:cNvPr id="2053" name="备注占位符 4"/>
          <p:cNvSpPr>
            <a:spLocks noGrp="1" noRot="1" noChangeAspect="1" noChangeArrowheads="1"/>
          </p:cNvSpPr>
          <p:nvPr/>
        </p:nvSpPr>
        <p:spPr bwMode="auto">
          <a:xfrm>
            <a:off x="709613" y="4860925"/>
            <a:ext cx="5678487" cy="4605338"/>
          </a:xfrm>
          <a:prstGeom prst="rect">
            <a:avLst/>
          </a:prstGeom>
          <a:noFill/>
          <a:ln w="9525">
            <a:noFill/>
            <a:miter lim="800000"/>
            <a:headEnd/>
            <a:tailEnd/>
          </a:ln>
        </p:spPr>
        <p:txBody>
          <a:bodyPr lIns="99048" tIns="49524" rIns="99048" bIns="49524" anchor="ctr"/>
          <a:lstStyle/>
          <a:p>
            <a:pPr eaLnBrk="0" hangingPunct="0">
              <a:spcBef>
                <a:spcPct val="30000"/>
              </a:spcBef>
              <a:defRPr/>
            </a:pPr>
            <a:r>
              <a:rPr lang="zh-CN" sz="1200">
                <a:latin typeface="Arial" pitchFamily="34" charset="0"/>
                <a:ea typeface="宋体" pitchFamily="2" charset="-122"/>
              </a:rPr>
              <a:t>单击此处编辑母版文本样式</a:t>
            </a:r>
          </a:p>
          <a:p>
            <a:pPr eaLnBrk="0" hangingPunct="0">
              <a:spcBef>
                <a:spcPct val="30000"/>
              </a:spcBef>
              <a:defRPr/>
            </a:pPr>
            <a:r>
              <a:rPr lang="zh-CN" sz="1200">
                <a:latin typeface="Arial" pitchFamily="34" charset="0"/>
                <a:ea typeface="宋体" pitchFamily="2" charset="-122"/>
              </a:rPr>
              <a:t>第二级</a:t>
            </a:r>
          </a:p>
          <a:p>
            <a:pPr eaLnBrk="0" hangingPunct="0">
              <a:spcBef>
                <a:spcPct val="30000"/>
              </a:spcBef>
              <a:defRPr/>
            </a:pPr>
            <a:r>
              <a:rPr lang="zh-CN" sz="1200">
                <a:latin typeface="Arial" pitchFamily="34" charset="0"/>
                <a:ea typeface="宋体" pitchFamily="2" charset="-122"/>
              </a:rPr>
              <a:t>第三级</a:t>
            </a:r>
          </a:p>
          <a:p>
            <a:pPr eaLnBrk="0" hangingPunct="0">
              <a:spcBef>
                <a:spcPct val="30000"/>
              </a:spcBef>
              <a:defRPr/>
            </a:pPr>
            <a:r>
              <a:rPr lang="zh-CN" sz="1200">
                <a:latin typeface="Arial" pitchFamily="34" charset="0"/>
                <a:ea typeface="宋体" pitchFamily="2" charset="-122"/>
              </a:rPr>
              <a:t>第四级</a:t>
            </a:r>
          </a:p>
          <a:p>
            <a:pPr eaLnBrk="0" hangingPunct="0">
              <a:spcBef>
                <a:spcPct val="30000"/>
              </a:spcBef>
              <a:defRPr/>
            </a:pPr>
            <a:r>
              <a:rPr lang="zh-CN" sz="1200">
                <a:latin typeface="Arial" pitchFamily="34" charset="0"/>
                <a:ea typeface="宋体" pitchFamily="2" charset="-122"/>
              </a:rPr>
              <a:t>第五级</a:t>
            </a:r>
          </a:p>
        </p:txBody>
      </p:sp>
      <p:sp>
        <p:nvSpPr>
          <p:cNvPr id="2054" name="页脚占位符 5"/>
          <p:cNvSpPr>
            <a:spLocks noGrp="1" noChangeArrowheads="1"/>
          </p:cNvSpPr>
          <p:nvPr>
            <p:ph type="ftr" sz="quarter" idx="4"/>
          </p:nvPr>
        </p:nvSpPr>
        <p:spPr bwMode="auto">
          <a:xfrm>
            <a:off x="0" y="9720263"/>
            <a:ext cx="3076575" cy="512762"/>
          </a:xfrm>
          <a:prstGeom prst="rect">
            <a:avLst/>
          </a:prstGeom>
          <a:noFill/>
          <a:ln w="9525">
            <a:noFill/>
            <a:miter lim="800000"/>
            <a:headEnd/>
            <a:tailEnd/>
          </a:ln>
        </p:spPr>
        <p:txBody>
          <a:bodyPr vert="horz" wrap="square" lIns="99048" tIns="49524" rIns="99048" bIns="49524" numCol="1" anchor="b" anchorCtr="0" compatLnSpc="1">
            <a:prstTxWarp prst="textNoShape">
              <a:avLst/>
            </a:prstTxWarp>
          </a:bodyPr>
          <a:lstStyle>
            <a:lvl1pPr>
              <a:defRPr>
                <a:latin typeface="Arial" pitchFamily="34" charset="0"/>
                <a:ea typeface="宋体" pitchFamily="2" charset="-122"/>
              </a:defRPr>
            </a:lvl1pPr>
          </a:lstStyle>
          <a:p>
            <a:pPr>
              <a:defRPr/>
            </a:pPr>
            <a:endParaRPr lang="zh-CN" altLang="en-US"/>
          </a:p>
        </p:txBody>
      </p:sp>
      <p:sp>
        <p:nvSpPr>
          <p:cNvPr id="2055" name="灯片编号占位符 6"/>
          <p:cNvSpPr>
            <a:spLocks noGrp="1" noChangeArrowheads="1"/>
          </p:cNvSpPr>
          <p:nvPr>
            <p:ph type="sldNum" sz="quarter" idx="5"/>
          </p:nvPr>
        </p:nvSpPr>
        <p:spPr bwMode="auto">
          <a:xfrm>
            <a:off x="4021138" y="9720263"/>
            <a:ext cx="3076575" cy="512762"/>
          </a:xfrm>
          <a:prstGeom prst="rect">
            <a:avLst/>
          </a:prstGeom>
          <a:noFill/>
          <a:ln w="9525">
            <a:noFill/>
            <a:miter lim="800000"/>
            <a:headEnd/>
            <a:tailEnd/>
          </a:ln>
        </p:spPr>
        <p:txBody>
          <a:bodyPr vert="horz" wrap="square" lIns="99048" tIns="49524" rIns="99048" bIns="49524" numCol="1" anchor="b" anchorCtr="0" compatLnSpc="1">
            <a:prstTxWarp prst="textNoShape">
              <a:avLst/>
            </a:prstTxWarp>
          </a:bodyPr>
          <a:lstStyle>
            <a:lvl1pPr>
              <a:defRPr>
                <a:latin typeface="Arial" pitchFamily="34" charset="0"/>
                <a:ea typeface="宋体" pitchFamily="2" charset="-122"/>
              </a:defRPr>
            </a:lvl1pPr>
          </a:lstStyle>
          <a:p>
            <a:pPr>
              <a:defRPr/>
            </a:pPr>
            <a:fld id="{90BCE981-1D2F-43C9-9A3E-CA3E3C7DA744}" type="slidenum">
              <a:rPr lang="zh-CN" altLang="en-US"/>
              <a:pPr>
                <a:defRPr/>
              </a:pPr>
              <a:t>‹#›</a:t>
            </a:fld>
            <a:endParaRPr lang="zh-CN" altLang="en-US"/>
          </a:p>
        </p:txBody>
      </p:sp>
    </p:spTree>
    <p:extLst>
      <p:ext uri="{BB962C8B-B14F-4D97-AF65-F5344CB8AC3E}">
        <p14:creationId xmlns:p14="http://schemas.microsoft.com/office/powerpoint/2010/main" val="1103700510"/>
      </p:ext>
    </p:extLst>
  </p:cSld>
  <p:clrMap bg1="lt1" tx1="dk1" bg2="lt2" tx2="dk2" accent1="accent1" accent2="accent2" accent3="accent3" accent4="accent4" accent5="accent5" accent6="accent6" hlink="hlink" folHlink="folHlink"/>
  <p:notesStyle>
    <a:lvl1pPr algn="l" defTabSz="0"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defTabSz="0"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defTabSz="0"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defTabSz="0"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defTabSz="0"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a:ln/>
        </p:spPr>
      </p:sp>
      <p:sp>
        <p:nvSpPr>
          <p:cNvPr id="19459" name="备注占位符 2"/>
          <p:cNvSpPr>
            <a:spLocks noGrp="1"/>
          </p:cNvSpPr>
          <p:nvPr>
            <p:ph type="body" idx="1"/>
          </p:nvPr>
        </p:nvSpPr>
        <p:spPr>
          <a:xfrm>
            <a:off x="709930" y="4861441"/>
            <a:ext cx="5679440" cy="4605576"/>
          </a:xfrm>
          <a:prstGeom prst="rect">
            <a:avLst/>
          </a:prstGeom>
          <a:noFill/>
          <a:ln/>
        </p:spPr>
        <p:txBody>
          <a:bodyPr lIns="99048" tIns="49524" rIns="99048" bIns="49524"/>
          <a:lstStyle/>
          <a:p>
            <a:endParaRPr lang="zh-CN" altLang="en-US">
              <a:ea typeface="宋体" charset="-122"/>
            </a:endParaRPr>
          </a:p>
        </p:txBody>
      </p:sp>
      <p:sp>
        <p:nvSpPr>
          <p:cNvPr id="19460" name="灯片编号占位符 3"/>
          <p:cNvSpPr>
            <a:spLocks noGrp="1"/>
          </p:cNvSpPr>
          <p:nvPr>
            <p:ph type="sldNum" sz="quarter" idx="5"/>
          </p:nvPr>
        </p:nvSpPr>
        <p:spPr>
          <a:noFill/>
        </p:spPr>
        <p:txBody>
          <a:bodyPr/>
          <a:lstStyle/>
          <a:p>
            <a:fld id="{CB2DE670-8B19-4977-AD69-DE522BA84F05}" type="slidenum">
              <a:rPr lang="ja-JP" altLang="en-US"/>
              <a:pPr/>
              <a:t>1</a:t>
            </a:fld>
            <a:endParaRPr lang="en-US" altLang="ja-JP"/>
          </a:p>
        </p:txBody>
      </p:sp>
    </p:spTree>
    <p:extLst>
      <p:ext uri="{BB962C8B-B14F-4D97-AF65-F5344CB8AC3E}">
        <p14:creationId xmlns:p14="http://schemas.microsoft.com/office/powerpoint/2010/main" val="199165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09613" y="4926013"/>
            <a:ext cx="5680075" cy="4029075"/>
          </a:xfrm>
          <a:prstGeom prst="rect">
            <a:avLst/>
          </a:prstGeom>
        </p:spPr>
        <p:txBody>
          <a:bodyPr/>
          <a:lstStyle/>
          <a:p>
            <a:r>
              <a:rPr lang="zh-CN" altLang="en-US" dirty="0"/>
              <a:t>光敏电阻的结构如图所示。管芯是一块安装在绝缘衬底上带有两个欧姆接触电极的光电导体。</a:t>
            </a:r>
          </a:p>
          <a:p>
            <a:r>
              <a:rPr lang="zh-CN" altLang="en-US" dirty="0"/>
              <a:t>光导体吸收光子而产生的光电效应，只限于光照的表面薄层，虽然产生的载流子也有少数扩散到内部去，但扩散深度有限，因此光电导体一般都做成薄层。为了获得高的灵敏度，光敏电阻的电极一般采用硫状图案。</a:t>
            </a:r>
            <a:endParaRPr lang="en-US" altLang="zh-CN" dirty="0"/>
          </a:p>
          <a:p>
            <a:r>
              <a:rPr lang="zh-CN" altLang="en-US" dirty="0"/>
              <a:t>灵敏度容易受到湿度影响，注意密封。</a:t>
            </a:r>
          </a:p>
          <a:p>
            <a:endParaRPr lang="zh-CN" altLang="en-US" dirty="0"/>
          </a:p>
        </p:txBody>
      </p:sp>
      <p:sp>
        <p:nvSpPr>
          <p:cNvPr id="4" name="灯片编号占位符 3"/>
          <p:cNvSpPr>
            <a:spLocks noGrp="1"/>
          </p:cNvSpPr>
          <p:nvPr>
            <p:ph type="sldNum" sz="quarter" idx="10"/>
          </p:nvPr>
        </p:nvSpPr>
        <p:spPr/>
        <p:txBody>
          <a:bodyPr/>
          <a:lstStyle/>
          <a:p>
            <a:pPr>
              <a:defRPr/>
            </a:pPr>
            <a:fld id="{90BCE981-1D2F-43C9-9A3E-CA3E3C7DA744}" type="slidenum">
              <a:rPr lang="zh-CN" altLang="en-US" smtClean="0"/>
              <a:pPr>
                <a:defRPr/>
              </a:pPr>
              <a:t>12</a:t>
            </a:fld>
            <a:endParaRPr lang="zh-CN" altLang="en-US"/>
          </a:p>
        </p:txBody>
      </p:sp>
    </p:spTree>
    <p:extLst>
      <p:ext uri="{BB962C8B-B14F-4D97-AF65-F5344CB8AC3E}">
        <p14:creationId xmlns:p14="http://schemas.microsoft.com/office/powerpoint/2010/main" val="1142464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09613" y="4860925"/>
            <a:ext cx="5680075" cy="4605338"/>
          </a:xfrm>
          <a:prstGeom prst="rect">
            <a:avLst/>
          </a:prstGeom>
        </p:spPr>
        <p:txBody>
          <a:bodyPr>
            <a:normAutofit/>
          </a:bodyPr>
          <a:lstStyle/>
          <a:p>
            <a:pPr marL="609600" indent="-609600">
              <a:lnSpc>
                <a:spcPct val="150000"/>
              </a:lnSpc>
              <a:buFontTx/>
              <a:buNone/>
            </a:pPr>
            <a:r>
              <a:rPr lang="en-US" altLang="zh-CN" sz="1200" dirty="0">
                <a:solidFill>
                  <a:schemeClr val="tx1"/>
                </a:solidFill>
              </a:rPr>
              <a:t> </a:t>
            </a:r>
            <a:r>
              <a:rPr lang="zh-CN" altLang="en-US" sz="1200" dirty="0">
                <a:solidFill>
                  <a:schemeClr val="tx1"/>
                </a:solidFill>
              </a:rPr>
              <a:t>不同材料的光敏电阻的光谱分布是不同的，而且与制造工艺有关，如图中曲线</a:t>
            </a:r>
            <a:r>
              <a:rPr lang="en-US" altLang="zh-CN" sz="1200" dirty="0">
                <a:solidFill>
                  <a:schemeClr val="tx1"/>
                </a:solidFill>
              </a:rPr>
              <a:t>1</a:t>
            </a:r>
            <a:r>
              <a:rPr lang="zh-CN" altLang="en-US" sz="1200" dirty="0">
                <a:solidFill>
                  <a:schemeClr val="tx1"/>
                </a:solidFill>
              </a:rPr>
              <a:t>、</a:t>
            </a:r>
            <a:r>
              <a:rPr lang="en-US" altLang="zh-CN" sz="1200" dirty="0">
                <a:solidFill>
                  <a:schemeClr val="tx1"/>
                </a:solidFill>
              </a:rPr>
              <a:t>2</a:t>
            </a:r>
            <a:r>
              <a:rPr lang="zh-CN" altLang="en-US" sz="1200" dirty="0">
                <a:solidFill>
                  <a:schemeClr val="tx1"/>
                </a:solidFill>
              </a:rPr>
              <a:t>、</a:t>
            </a:r>
            <a:r>
              <a:rPr lang="en-US" altLang="zh-CN" sz="1200" dirty="0">
                <a:solidFill>
                  <a:schemeClr val="tx1"/>
                </a:solidFill>
              </a:rPr>
              <a:t>3</a:t>
            </a:r>
            <a:r>
              <a:rPr lang="zh-CN" altLang="en-US" sz="1200" dirty="0">
                <a:solidFill>
                  <a:schemeClr val="tx1"/>
                </a:solidFill>
              </a:rPr>
              <a:t>，它们对应的峰值波长也不同。</a:t>
            </a:r>
          </a:p>
          <a:p>
            <a:pPr marL="609600" indent="-609600">
              <a:lnSpc>
                <a:spcPct val="150000"/>
              </a:lnSpc>
              <a:buFontTx/>
              <a:buNone/>
            </a:pPr>
            <a:r>
              <a:rPr lang="zh-CN" altLang="en-US" sz="1200" dirty="0">
                <a:solidFill>
                  <a:schemeClr val="tx1"/>
                </a:solidFill>
              </a:rPr>
              <a:t>硫化铅在较宽的光谱范围内均具有较宽的灵敏度。</a:t>
            </a:r>
            <a:endParaRPr lang="zh-CN" altLang="en-US" dirty="0"/>
          </a:p>
        </p:txBody>
      </p:sp>
      <p:sp>
        <p:nvSpPr>
          <p:cNvPr id="4" name="灯片编号占位符 3"/>
          <p:cNvSpPr>
            <a:spLocks noGrp="1"/>
          </p:cNvSpPr>
          <p:nvPr>
            <p:ph type="sldNum" sz="quarter" idx="10"/>
          </p:nvPr>
        </p:nvSpPr>
        <p:spPr/>
        <p:txBody>
          <a:bodyPr/>
          <a:lstStyle/>
          <a:p>
            <a:pPr>
              <a:defRPr/>
            </a:pPr>
            <a:fld id="{90BCE981-1D2F-43C9-9A3E-CA3E3C7DA744}" type="slidenum">
              <a:rPr lang="zh-CN" altLang="en-US" smtClean="0"/>
              <a:pPr>
                <a:defRPr/>
              </a:pPr>
              <a:t>18</a:t>
            </a:fld>
            <a:endParaRPr lang="zh-CN" altLang="en-US"/>
          </a:p>
        </p:txBody>
      </p:sp>
    </p:spTree>
    <p:extLst>
      <p:ext uri="{BB962C8B-B14F-4D97-AF65-F5344CB8AC3E}">
        <p14:creationId xmlns:p14="http://schemas.microsoft.com/office/powerpoint/2010/main" val="29013045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09613" y="4860925"/>
            <a:ext cx="5680075" cy="4605338"/>
          </a:xfrm>
          <a:prstGeom prst="rect">
            <a:avLst/>
          </a:prstGeom>
        </p:spPr>
        <p:txBody>
          <a:bodyPr>
            <a:normAutofit/>
          </a:bodyPr>
          <a:lstStyle/>
          <a:p>
            <a:pPr marL="609600" indent="-609600">
              <a:lnSpc>
                <a:spcPct val="150000"/>
              </a:lnSpc>
              <a:buFontTx/>
              <a:buNone/>
            </a:pPr>
            <a:r>
              <a:rPr lang="en-US" altLang="zh-CN" sz="1200" dirty="0">
                <a:solidFill>
                  <a:schemeClr val="tx1"/>
                </a:solidFill>
              </a:rPr>
              <a:t> </a:t>
            </a:r>
            <a:r>
              <a:rPr lang="zh-CN" altLang="en-US" sz="1200" dirty="0">
                <a:solidFill>
                  <a:schemeClr val="tx1"/>
                </a:solidFill>
              </a:rPr>
              <a:t>不同材料的光敏电阻的光谱分布是不同的，而且与制造工艺有关，如图中曲线</a:t>
            </a:r>
            <a:r>
              <a:rPr lang="en-US" altLang="zh-CN" sz="1200" dirty="0">
                <a:solidFill>
                  <a:schemeClr val="tx1"/>
                </a:solidFill>
              </a:rPr>
              <a:t>1</a:t>
            </a:r>
            <a:r>
              <a:rPr lang="zh-CN" altLang="en-US" sz="1200" dirty="0">
                <a:solidFill>
                  <a:schemeClr val="tx1"/>
                </a:solidFill>
              </a:rPr>
              <a:t>、</a:t>
            </a:r>
            <a:r>
              <a:rPr lang="en-US" altLang="zh-CN" sz="1200" dirty="0">
                <a:solidFill>
                  <a:schemeClr val="tx1"/>
                </a:solidFill>
              </a:rPr>
              <a:t>2</a:t>
            </a:r>
            <a:r>
              <a:rPr lang="zh-CN" altLang="en-US" sz="1200" dirty="0">
                <a:solidFill>
                  <a:schemeClr val="tx1"/>
                </a:solidFill>
              </a:rPr>
              <a:t>、</a:t>
            </a:r>
            <a:r>
              <a:rPr lang="en-US" altLang="zh-CN" sz="1200" dirty="0">
                <a:solidFill>
                  <a:schemeClr val="tx1"/>
                </a:solidFill>
              </a:rPr>
              <a:t>3</a:t>
            </a:r>
            <a:r>
              <a:rPr lang="zh-CN" altLang="en-US" sz="1200" dirty="0">
                <a:solidFill>
                  <a:schemeClr val="tx1"/>
                </a:solidFill>
              </a:rPr>
              <a:t>，它们对应的峰值波长也不同。</a:t>
            </a:r>
          </a:p>
          <a:p>
            <a:pPr marL="609600" indent="-609600">
              <a:lnSpc>
                <a:spcPct val="150000"/>
              </a:lnSpc>
              <a:buFontTx/>
              <a:buNone/>
            </a:pPr>
            <a:r>
              <a:rPr lang="zh-CN" altLang="en-US" sz="1200" dirty="0">
                <a:solidFill>
                  <a:schemeClr val="tx1"/>
                </a:solidFill>
              </a:rPr>
              <a:t>硫化铅在较宽的光谱范围内均具有较宽的灵敏度。</a:t>
            </a:r>
            <a:endParaRPr lang="zh-CN" altLang="en-US" dirty="0"/>
          </a:p>
        </p:txBody>
      </p:sp>
      <p:sp>
        <p:nvSpPr>
          <p:cNvPr id="4" name="灯片编号占位符 3"/>
          <p:cNvSpPr>
            <a:spLocks noGrp="1"/>
          </p:cNvSpPr>
          <p:nvPr>
            <p:ph type="sldNum" sz="quarter" idx="10"/>
          </p:nvPr>
        </p:nvSpPr>
        <p:spPr/>
        <p:txBody>
          <a:bodyPr/>
          <a:lstStyle/>
          <a:p>
            <a:pPr>
              <a:defRPr/>
            </a:pPr>
            <a:fld id="{90BCE981-1D2F-43C9-9A3E-CA3E3C7DA744}" type="slidenum">
              <a:rPr lang="zh-CN" altLang="en-US" smtClean="0"/>
              <a:pPr>
                <a:defRPr/>
              </a:pPr>
              <a:t>19</a:t>
            </a:fld>
            <a:endParaRPr lang="zh-CN" altLang="en-US"/>
          </a:p>
        </p:txBody>
      </p:sp>
    </p:spTree>
    <p:extLst>
      <p:ext uri="{BB962C8B-B14F-4D97-AF65-F5344CB8AC3E}">
        <p14:creationId xmlns:p14="http://schemas.microsoft.com/office/powerpoint/2010/main" val="3164327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09613" y="4860925"/>
            <a:ext cx="5680075" cy="4605338"/>
          </a:xfrm>
          <a:prstGeom prst="rect">
            <a:avLst/>
          </a:prstGeom>
        </p:spPr>
        <p:txBody>
          <a:bodyPr>
            <a:normAutofit/>
          </a:bodyPr>
          <a:lstStyle/>
          <a:p>
            <a:pPr marL="609600" indent="-609600">
              <a:lnSpc>
                <a:spcPct val="90000"/>
              </a:lnSpc>
              <a:buFontTx/>
              <a:buNone/>
            </a:pPr>
            <a:r>
              <a:rPr lang="zh-CN" altLang="en-US" sz="1200" b="1" dirty="0">
                <a:solidFill>
                  <a:schemeClr val="tx1"/>
                </a:solidFill>
              </a:rPr>
              <a:t>注意</a:t>
            </a:r>
            <a:r>
              <a:rPr lang="zh-CN" altLang="en-US" sz="1200" dirty="0">
                <a:solidFill>
                  <a:schemeClr val="tx1"/>
                </a:solidFill>
              </a:rPr>
              <a:t>：偏压不能无限增大，因为任何光敏电阻都受额定功率、最高工作电压和额定电流的限制。</a:t>
            </a:r>
          </a:p>
          <a:p>
            <a:endParaRPr lang="zh-CN" altLang="en-US" dirty="0"/>
          </a:p>
        </p:txBody>
      </p:sp>
      <p:sp>
        <p:nvSpPr>
          <p:cNvPr id="4" name="灯片编号占位符 3"/>
          <p:cNvSpPr>
            <a:spLocks noGrp="1"/>
          </p:cNvSpPr>
          <p:nvPr>
            <p:ph type="sldNum" sz="quarter" idx="10"/>
          </p:nvPr>
        </p:nvSpPr>
        <p:spPr/>
        <p:txBody>
          <a:bodyPr/>
          <a:lstStyle/>
          <a:p>
            <a:pPr>
              <a:defRPr/>
            </a:pPr>
            <a:fld id="{90BCE981-1D2F-43C9-9A3E-CA3E3C7DA744}" type="slidenum">
              <a:rPr lang="zh-CN" altLang="en-US" smtClean="0"/>
              <a:pPr>
                <a:defRPr/>
              </a:pPr>
              <a:t>20</a:t>
            </a:fld>
            <a:endParaRPr lang="zh-CN" altLang="en-US"/>
          </a:p>
        </p:txBody>
      </p:sp>
    </p:spTree>
    <p:extLst>
      <p:ext uri="{BB962C8B-B14F-4D97-AF65-F5344CB8AC3E}">
        <p14:creationId xmlns:p14="http://schemas.microsoft.com/office/powerpoint/2010/main" val="1648145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09613" y="4860925"/>
            <a:ext cx="5680075" cy="4605338"/>
          </a:xfrm>
          <a:prstGeom prst="rect">
            <a:avLst/>
          </a:prstGeom>
        </p:spPr>
        <p:txBody>
          <a:bodyPr>
            <a:normAutofit/>
          </a:bodyPr>
          <a:lstStyle/>
          <a:p>
            <a:r>
              <a:rPr lang="en-US" altLang="zh-CN" dirty="0"/>
              <a:t> </a:t>
            </a:r>
            <a:r>
              <a:rPr lang="zh-CN" altLang="en-US" dirty="0"/>
              <a:t>当光敏电阻受到脉冲光照射时，光电流要经过一段时间才能达到其稳定值，而当光突然消失时电流也不突然为零。</a:t>
            </a:r>
          </a:p>
        </p:txBody>
      </p:sp>
      <p:sp>
        <p:nvSpPr>
          <p:cNvPr id="4" name="灯片编号占位符 3"/>
          <p:cNvSpPr>
            <a:spLocks noGrp="1"/>
          </p:cNvSpPr>
          <p:nvPr>
            <p:ph type="sldNum" sz="quarter" idx="10"/>
          </p:nvPr>
        </p:nvSpPr>
        <p:spPr/>
        <p:txBody>
          <a:bodyPr/>
          <a:lstStyle/>
          <a:p>
            <a:pPr>
              <a:defRPr/>
            </a:pPr>
            <a:fld id="{90BCE981-1D2F-43C9-9A3E-CA3E3C7DA744}" type="slidenum">
              <a:rPr lang="zh-CN" altLang="en-US" smtClean="0"/>
              <a:pPr>
                <a:defRPr/>
              </a:pPr>
              <a:t>21</a:t>
            </a:fld>
            <a:endParaRPr lang="zh-CN" altLang="en-US"/>
          </a:p>
        </p:txBody>
      </p:sp>
    </p:spTree>
    <p:extLst>
      <p:ext uri="{BB962C8B-B14F-4D97-AF65-F5344CB8AC3E}">
        <p14:creationId xmlns:p14="http://schemas.microsoft.com/office/powerpoint/2010/main" val="1382080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09613" y="4860925"/>
            <a:ext cx="5680075" cy="4605338"/>
          </a:xfrm>
          <a:prstGeom prst="rect">
            <a:avLst/>
          </a:prstGeom>
        </p:spPr>
        <p:txBody>
          <a:bodyPr>
            <a:normAutofit/>
          </a:bodyPr>
          <a:lstStyle/>
          <a:p>
            <a:pPr marL="0" marR="0" indent="0" algn="l" defTabSz="0" rtl="0" eaLnBrk="0" fontAlgn="base" latinLnBrk="0" hangingPunct="0">
              <a:lnSpc>
                <a:spcPct val="100000"/>
              </a:lnSpc>
              <a:spcBef>
                <a:spcPct val="30000"/>
              </a:spcBef>
              <a:spcAft>
                <a:spcPct val="0"/>
              </a:spcAft>
              <a:buClrTx/>
              <a:buSzTx/>
              <a:buFontTx/>
              <a:buNone/>
              <a:tabLst/>
              <a:defRPr/>
            </a:pPr>
            <a:r>
              <a:rPr lang="zh-CN" altLang="zh-CN" dirty="0">
                <a:solidFill>
                  <a:schemeClr val="tx1"/>
                </a:solidFill>
                <a:latin typeface="宋体"/>
                <a:ea typeface="宋体"/>
              </a:rPr>
              <a:t>·</a:t>
            </a:r>
            <a:r>
              <a:rPr lang="zh-CN" altLang="en-US" sz="1200" dirty="0">
                <a:solidFill>
                  <a:schemeClr val="tx1"/>
                </a:solidFill>
              </a:rPr>
              <a:t>对于新制成的光敏电阻，由于各种原因，其各项参数性能均不稳定，需人为地加温，光照及加负载工作，经二个星期左右老化后，性能最后达到一个稳定值后不再变化。</a:t>
            </a:r>
            <a:endParaRPr lang="en-US" altLang="zh-CN" sz="1200" dirty="0">
              <a:solidFill>
                <a:schemeClr val="tx1"/>
              </a:solidFill>
            </a:endParaRPr>
          </a:p>
          <a:p>
            <a:endParaRPr lang="zh-CN" altLang="en-US" dirty="0"/>
          </a:p>
        </p:txBody>
      </p:sp>
      <p:sp>
        <p:nvSpPr>
          <p:cNvPr id="4" name="灯片编号占位符 3"/>
          <p:cNvSpPr>
            <a:spLocks noGrp="1"/>
          </p:cNvSpPr>
          <p:nvPr>
            <p:ph type="sldNum" sz="quarter" idx="10"/>
          </p:nvPr>
        </p:nvSpPr>
        <p:spPr/>
        <p:txBody>
          <a:bodyPr/>
          <a:lstStyle/>
          <a:p>
            <a:pPr>
              <a:defRPr/>
            </a:pPr>
            <a:fld id="{90BCE981-1D2F-43C9-9A3E-CA3E3C7DA744}" type="slidenum">
              <a:rPr lang="zh-CN" altLang="en-US" smtClean="0"/>
              <a:pPr>
                <a:defRPr/>
              </a:pPr>
              <a:t>22</a:t>
            </a:fld>
            <a:endParaRPr lang="zh-CN" altLang="en-US"/>
          </a:p>
        </p:txBody>
      </p:sp>
    </p:spTree>
    <p:extLst>
      <p:ext uri="{BB962C8B-B14F-4D97-AF65-F5344CB8AC3E}">
        <p14:creationId xmlns:p14="http://schemas.microsoft.com/office/powerpoint/2010/main" val="16518680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09613" y="4860925"/>
            <a:ext cx="5680075" cy="4605338"/>
          </a:xfrm>
          <a:prstGeom prst="rect">
            <a:avLst/>
          </a:prstGeom>
        </p:spPr>
        <p:txBody>
          <a:bodyPr>
            <a:normAutofit/>
          </a:bodyPr>
          <a:lstStyle/>
          <a:p>
            <a:pPr marL="609600" indent="-609600">
              <a:buFontTx/>
              <a:buNone/>
            </a:pPr>
            <a:r>
              <a:rPr lang="zh-CN" altLang="en-US" sz="1200" dirty="0"/>
              <a:t>光敏电阻和其它半导体器件一样，它的性能受到温度的影响较大。</a:t>
            </a:r>
            <a:endParaRPr lang="en-US" altLang="zh-CN" sz="1200" dirty="0"/>
          </a:p>
          <a:p>
            <a:pPr marL="609600" indent="-609600">
              <a:buFontTx/>
              <a:buNone/>
            </a:pPr>
            <a:r>
              <a:rPr lang="zh-CN" altLang="en-US" sz="1200" dirty="0"/>
              <a:t>随着温度升高，暗电流增加，而亮电流增加较少，因此光电流下降，即光电灵敏度下降，需采取温度补偿措施。  温度变化对光敏电阻的光谱特性也有影响，温度升高，光谱特性向短波方向移动。</a:t>
            </a:r>
            <a:endParaRPr lang="zh-CN" altLang="en-US" dirty="0"/>
          </a:p>
        </p:txBody>
      </p:sp>
      <p:sp>
        <p:nvSpPr>
          <p:cNvPr id="4" name="灯片编号占位符 3"/>
          <p:cNvSpPr>
            <a:spLocks noGrp="1"/>
          </p:cNvSpPr>
          <p:nvPr>
            <p:ph type="sldNum" sz="quarter" idx="10"/>
          </p:nvPr>
        </p:nvSpPr>
        <p:spPr/>
        <p:txBody>
          <a:bodyPr/>
          <a:lstStyle/>
          <a:p>
            <a:pPr>
              <a:defRPr/>
            </a:pPr>
            <a:fld id="{90BCE981-1D2F-43C9-9A3E-CA3E3C7DA744}" type="slidenum">
              <a:rPr lang="zh-CN" altLang="en-US" smtClean="0"/>
              <a:pPr>
                <a:defRPr/>
              </a:pPr>
              <a:t>23</a:t>
            </a:fld>
            <a:endParaRPr lang="zh-CN" altLang="en-US"/>
          </a:p>
        </p:txBody>
      </p:sp>
    </p:spTree>
    <p:extLst>
      <p:ext uri="{BB962C8B-B14F-4D97-AF65-F5344CB8AC3E}">
        <p14:creationId xmlns:p14="http://schemas.microsoft.com/office/powerpoint/2010/main" val="4048379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09613" y="4926013"/>
            <a:ext cx="5680075" cy="4029075"/>
          </a:xfrm>
          <a:prstGeom prst="rect">
            <a:avLst/>
          </a:prstGeom>
        </p:spPr>
        <p:txBody>
          <a:bodyPr/>
          <a:lstStyle/>
          <a:p>
            <a:r>
              <a:rPr lang="zh-CN" altLang="en-US" dirty="0"/>
              <a:t>如何选择负载电阻，使得灵敏度最高</a:t>
            </a:r>
          </a:p>
        </p:txBody>
      </p:sp>
      <p:sp>
        <p:nvSpPr>
          <p:cNvPr id="4" name="灯片编号占位符 3"/>
          <p:cNvSpPr>
            <a:spLocks noGrp="1"/>
          </p:cNvSpPr>
          <p:nvPr>
            <p:ph type="sldNum" sz="quarter" idx="10"/>
          </p:nvPr>
        </p:nvSpPr>
        <p:spPr/>
        <p:txBody>
          <a:bodyPr/>
          <a:lstStyle/>
          <a:p>
            <a:pPr>
              <a:defRPr/>
            </a:pPr>
            <a:fld id="{90BCE981-1D2F-43C9-9A3E-CA3E3C7DA744}" type="slidenum">
              <a:rPr lang="zh-CN" altLang="en-US" smtClean="0"/>
              <a:pPr>
                <a:defRPr/>
              </a:pPr>
              <a:t>24</a:t>
            </a:fld>
            <a:endParaRPr lang="zh-CN" altLang="en-US"/>
          </a:p>
        </p:txBody>
      </p:sp>
    </p:spTree>
    <p:extLst>
      <p:ext uri="{BB962C8B-B14F-4D97-AF65-F5344CB8AC3E}">
        <p14:creationId xmlns:p14="http://schemas.microsoft.com/office/powerpoint/2010/main" val="1902103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09613" y="4926013"/>
            <a:ext cx="5680075" cy="4029075"/>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0BCE981-1D2F-43C9-9A3E-CA3E3C7DA744}" type="slidenum">
              <a:rPr lang="zh-CN" altLang="en-US" smtClean="0"/>
              <a:pPr>
                <a:defRPr/>
              </a:pPr>
              <a:t>25</a:t>
            </a:fld>
            <a:endParaRPr lang="zh-CN" altLang="en-US"/>
          </a:p>
        </p:txBody>
      </p:sp>
    </p:spTree>
    <p:extLst>
      <p:ext uri="{BB962C8B-B14F-4D97-AF65-F5344CB8AC3E}">
        <p14:creationId xmlns:p14="http://schemas.microsoft.com/office/powerpoint/2010/main" val="37096557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EEB5B65-8B40-4ACD-8261-6AC8054A73CF}" type="slidenum">
              <a:rPr lang="en-US" altLang="zh-CN"/>
              <a:pPr/>
              <a:t>31</a:t>
            </a:fld>
            <a:endParaRPr lang="en-US" altLang="zh-CN"/>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xfrm>
            <a:off x="685800" y="4343400"/>
            <a:ext cx="5486400" cy="4114800"/>
          </a:xfrm>
          <a:prstGeom prst="rect">
            <a:avLst/>
          </a:prstGeom>
          <a:noFill/>
        </p:spPr>
        <p:txBody>
          <a:bodyPr/>
          <a:lstStyle/>
          <a:p>
            <a:pPr eaLnBrk="1" hangingPunct="1"/>
            <a:endParaRPr lang="zh-CN" altLang="zh-CN"/>
          </a:p>
        </p:txBody>
      </p:sp>
    </p:spTree>
    <p:extLst>
      <p:ext uri="{BB962C8B-B14F-4D97-AF65-F5344CB8AC3E}">
        <p14:creationId xmlns:p14="http://schemas.microsoft.com/office/powerpoint/2010/main" val="3000663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EEB5B65-8B40-4ACD-8261-6AC8054A73CF}" type="slidenum">
              <a:rPr lang="en-US" altLang="zh-CN"/>
              <a:pPr/>
              <a:t>2</a:t>
            </a:fld>
            <a:endParaRPr lang="en-US" altLang="zh-CN"/>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xfrm>
            <a:off x="685800" y="4343400"/>
            <a:ext cx="5486400" cy="4114800"/>
          </a:xfrm>
          <a:prstGeom prst="rect">
            <a:avLst/>
          </a:prstGeom>
          <a:noFill/>
        </p:spPr>
        <p:txBody>
          <a:bodyPr/>
          <a:lstStyle/>
          <a:p>
            <a:pPr eaLnBrk="1" hangingPunct="1"/>
            <a:endParaRPr lang="zh-CN" altLang="zh-CN"/>
          </a:p>
        </p:txBody>
      </p:sp>
    </p:spTree>
    <p:extLst>
      <p:ext uri="{BB962C8B-B14F-4D97-AF65-F5344CB8AC3E}">
        <p14:creationId xmlns:p14="http://schemas.microsoft.com/office/powerpoint/2010/main" val="3322911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6C1CB1D-0321-4BBD-9772-20B57A4EBFC8}" type="slidenum">
              <a:rPr lang="en-US" altLang="zh-CN"/>
              <a:pPr/>
              <a:t>32</a:t>
            </a:fld>
            <a:endParaRPr lang="en-US" altLang="zh-CN"/>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xfrm>
            <a:off x="685800" y="4343400"/>
            <a:ext cx="5486400" cy="4114800"/>
          </a:xfrm>
          <a:prstGeom prst="rect">
            <a:avLst/>
          </a:prstGeom>
          <a:noFill/>
        </p:spPr>
        <p:txBody>
          <a:bodyPr/>
          <a:lstStyle/>
          <a:p>
            <a:pPr eaLnBrk="1" hangingPunct="1"/>
            <a:endParaRPr lang="zh-CN" altLang="zh-CN"/>
          </a:p>
        </p:txBody>
      </p:sp>
    </p:spTree>
    <p:extLst>
      <p:ext uri="{BB962C8B-B14F-4D97-AF65-F5344CB8AC3E}">
        <p14:creationId xmlns:p14="http://schemas.microsoft.com/office/powerpoint/2010/main" val="20294741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32CE9E5-7FF4-497F-B37A-4AD64785DD52}" type="slidenum">
              <a:rPr lang="en-US" altLang="zh-CN"/>
              <a:pPr/>
              <a:t>35</a:t>
            </a:fld>
            <a:endParaRPr lang="en-US" altLang="zh-CN"/>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xfrm>
            <a:off x="685800" y="4343400"/>
            <a:ext cx="5486400" cy="4114800"/>
          </a:xfrm>
          <a:prstGeom prst="rect">
            <a:avLst/>
          </a:prstGeom>
          <a:noFill/>
        </p:spPr>
        <p:txBody>
          <a:bodyPr/>
          <a:lstStyle/>
          <a:p>
            <a:pPr eaLnBrk="1" hangingPunct="1"/>
            <a:endParaRPr lang="zh-CN" altLang="zh-CN" dirty="0"/>
          </a:p>
        </p:txBody>
      </p:sp>
    </p:spTree>
    <p:extLst>
      <p:ext uri="{BB962C8B-B14F-4D97-AF65-F5344CB8AC3E}">
        <p14:creationId xmlns:p14="http://schemas.microsoft.com/office/powerpoint/2010/main" val="12387044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09613" y="4860925"/>
            <a:ext cx="5680075" cy="4605338"/>
          </a:xfrm>
          <a:prstGeom prst="rect">
            <a:avLst/>
          </a:prstGeom>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0BCE981-1D2F-43C9-9A3E-CA3E3C7DA744}" type="slidenum">
              <a:rPr lang="zh-CN" altLang="en-US" smtClean="0"/>
              <a:pPr>
                <a:defRPr/>
              </a:pPr>
              <a:t>36</a:t>
            </a:fld>
            <a:endParaRPr lang="zh-CN" altLang="en-US"/>
          </a:p>
        </p:txBody>
      </p:sp>
    </p:spTree>
    <p:extLst>
      <p:ext uri="{BB962C8B-B14F-4D97-AF65-F5344CB8AC3E}">
        <p14:creationId xmlns:p14="http://schemas.microsoft.com/office/powerpoint/2010/main" val="3068182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09613" y="4860925"/>
            <a:ext cx="5680075" cy="4605338"/>
          </a:xfrm>
          <a:prstGeom prst="rect">
            <a:avLst/>
          </a:prstGeom>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0BCE981-1D2F-43C9-9A3E-CA3E3C7DA744}" type="slidenum">
              <a:rPr lang="zh-CN" altLang="en-US" smtClean="0"/>
              <a:pPr>
                <a:defRPr/>
              </a:pPr>
              <a:t>37</a:t>
            </a:fld>
            <a:endParaRPr lang="zh-CN" altLang="en-US"/>
          </a:p>
        </p:txBody>
      </p:sp>
    </p:spTree>
    <p:extLst>
      <p:ext uri="{BB962C8B-B14F-4D97-AF65-F5344CB8AC3E}">
        <p14:creationId xmlns:p14="http://schemas.microsoft.com/office/powerpoint/2010/main" val="3662722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09613" y="4860925"/>
            <a:ext cx="5680075" cy="4605338"/>
          </a:xfrm>
          <a:prstGeom prst="rect">
            <a:avLst/>
          </a:prstGeom>
        </p:spPr>
        <p:txBody>
          <a:bodyPr>
            <a:normAutofit/>
          </a:bodyPr>
          <a:lstStyle/>
          <a:p>
            <a:pPr marL="0" marR="0" indent="0" algn="l" defTabSz="0" rtl="0" eaLnBrk="0" fontAlgn="base" latinLnBrk="0" hangingPunct="0">
              <a:lnSpc>
                <a:spcPct val="100000"/>
              </a:lnSpc>
              <a:spcBef>
                <a:spcPct val="30000"/>
              </a:spcBef>
              <a:spcAft>
                <a:spcPct val="0"/>
              </a:spcAft>
              <a:buClrTx/>
              <a:buSzTx/>
              <a:buFontTx/>
              <a:buNone/>
              <a:tabLst/>
              <a:defRPr/>
            </a:pPr>
            <a:r>
              <a:rPr lang="zh-CN" altLang="en-US" sz="1200" dirty="0"/>
              <a:t>反射镜</a:t>
            </a:r>
            <a:r>
              <a:rPr lang="zh-CN" altLang="en-US" sz="1200" dirty="0">
                <a:sym typeface="Wingdings" pitchFamily="2" charset="2"/>
              </a:rPr>
              <a:t></a:t>
            </a:r>
            <a:r>
              <a:rPr lang="zh-CN" altLang="en-US" sz="1200" dirty="0"/>
              <a:t>偏光镜</a:t>
            </a:r>
            <a:r>
              <a:rPr lang="zh-CN" altLang="en-US" sz="1200" dirty="0">
                <a:sym typeface="Wingdings" pitchFamily="2" charset="2"/>
              </a:rPr>
              <a:t></a:t>
            </a:r>
            <a:r>
              <a:rPr lang="zh-CN" altLang="en-US" sz="1200" dirty="0"/>
              <a:t>将光源发出的光转变成偏振光（波动方向严格一致的光）</a:t>
            </a: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90BCE981-1D2F-43C9-9A3E-CA3E3C7DA744}" type="slidenum">
              <a:rPr lang="zh-CN" altLang="en-US" smtClean="0"/>
              <a:pPr>
                <a:defRPr/>
              </a:pPr>
              <a:t>38</a:t>
            </a:fld>
            <a:endParaRPr lang="zh-CN" altLang="en-US"/>
          </a:p>
        </p:txBody>
      </p:sp>
    </p:spTree>
    <p:extLst>
      <p:ext uri="{BB962C8B-B14F-4D97-AF65-F5344CB8AC3E}">
        <p14:creationId xmlns:p14="http://schemas.microsoft.com/office/powerpoint/2010/main" val="2806374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6C67C04-DDD2-4037-A2DE-C36CB692F9B3}" type="slidenum">
              <a:rPr lang="en-US" altLang="zh-CN"/>
              <a:pPr/>
              <a:t>3</a:t>
            </a:fld>
            <a:endParaRPr lang="en-US" altLang="zh-CN"/>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xfrm>
            <a:off x="685800" y="4343400"/>
            <a:ext cx="5486400" cy="4114800"/>
          </a:xfrm>
          <a:prstGeom prst="rect">
            <a:avLst/>
          </a:prstGeom>
          <a:noFill/>
        </p:spPr>
        <p:txBody>
          <a:bodyPr/>
          <a:lstStyle/>
          <a:p>
            <a:pPr eaLnBrk="1" hangingPunct="1"/>
            <a:endParaRPr lang="zh-CN" altLang="zh-CN"/>
          </a:p>
        </p:txBody>
      </p:sp>
    </p:spTree>
    <p:extLst>
      <p:ext uri="{BB962C8B-B14F-4D97-AF65-F5344CB8AC3E}">
        <p14:creationId xmlns:p14="http://schemas.microsoft.com/office/powerpoint/2010/main" val="1530838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09613" y="4926013"/>
            <a:ext cx="5680075" cy="4029075"/>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0BCE981-1D2F-43C9-9A3E-CA3E3C7DA744}" type="slidenum">
              <a:rPr lang="zh-CN" altLang="en-US" smtClean="0"/>
              <a:pPr>
                <a:defRPr/>
              </a:pPr>
              <a:t>5</a:t>
            </a:fld>
            <a:endParaRPr lang="zh-CN" altLang="en-US"/>
          </a:p>
        </p:txBody>
      </p:sp>
    </p:spTree>
    <p:extLst>
      <p:ext uri="{BB962C8B-B14F-4D97-AF65-F5344CB8AC3E}">
        <p14:creationId xmlns:p14="http://schemas.microsoft.com/office/powerpoint/2010/main" val="76726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09613" y="4860925"/>
            <a:ext cx="5680075" cy="4605338"/>
          </a:xfrm>
          <a:prstGeom prst="rect">
            <a:avLst/>
          </a:prstGeom>
        </p:spPr>
        <p:txBody>
          <a:bodyPr>
            <a:normAutofit/>
          </a:bodyPr>
          <a:lstStyle/>
          <a:p>
            <a:pPr>
              <a:lnSpc>
                <a:spcPct val="90000"/>
              </a:lnSpc>
              <a:buFontTx/>
              <a:buNone/>
            </a:pPr>
            <a:r>
              <a:rPr lang="zh-CN" altLang="en-US" sz="1200" dirty="0">
                <a:solidFill>
                  <a:schemeClr val="tx1"/>
                </a:solidFill>
              </a:rPr>
              <a:t> （</a:t>
            </a:r>
            <a:r>
              <a:rPr lang="en-US" altLang="zh-CN" sz="1200" dirty="0">
                <a:solidFill>
                  <a:schemeClr val="tx1"/>
                </a:solidFill>
              </a:rPr>
              <a:t>1</a:t>
            </a:r>
            <a:r>
              <a:rPr lang="zh-CN" altLang="en-US" sz="1200" dirty="0">
                <a:solidFill>
                  <a:schemeClr val="tx1"/>
                </a:solidFill>
              </a:rPr>
              <a:t>）光电子能否产生，取决于光子的能量是否大于物体的电子表面逸出功</a:t>
            </a:r>
            <a:r>
              <a:rPr lang="en-US" altLang="zh-CN" sz="1200" dirty="0">
                <a:solidFill>
                  <a:schemeClr val="tx1"/>
                </a:solidFill>
              </a:rPr>
              <a:t>A</a:t>
            </a:r>
            <a:r>
              <a:rPr lang="zh-CN" altLang="en-US" sz="1200" dirty="0">
                <a:solidFill>
                  <a:schemeClr val="tx1"/>
                </a:solidFill>
              </a:rPr>
              <a:t>。这意味着每一种物体都有一个对应的光频阈值，称红限</a:t>
            </a:r>
          </a:p>
          <a:p>
            <a:pPr>
              <a:lnSpc>
                <a:spcPct val="90000"/>
              </a:lnSpc>
              <a:buFontTx/>
              <a:buNone/>
            </a:pPr>
            <a:r>
              <a:rPr lang="zh-CN" altLang="en-US" sz="1200" dirty="0">
                <a:solidFill>
                  <a:schemeClr val="tx1"/>
                </a:solidFill>
              </a:rPr>
              <a:t>频率（红光频率低），光线频率小于红限频率，光子能量不足以使物体内的电子逸出，因而小于红限频率的入射光，光强再大也不会</a:t>
            </a:r>
          </a:p>
          <a:p>
            <a:pPr>
              <a:lnSpc>
                <a:spcPct val="90000"/>
              </a:lnSpc>
              <a:buFontTx/>
              <a:buNone/>
            </a:pPr>
            <a:r>
              <a:rPr lang="zh-CN" altLang="en-US" sz="1200" dirty="0">
                <a:solidFill>
                  <a:schemeClr val="tx1"/>
                </a:solidFill>
              </a:rPr>
              <a:t>产生光电发射。反之，入射光频率高于红限频率，即使光强再小也会有光电子发射，即有无光电发射与光强度无关，取决于光频率。</a:t>
            </a:r>
          </a:p>
          <a:p>
            <a:pPr>
              <a:lnSpc>
                <a:spcPct val="90000"/>
              </a:lnSpc>
              <a:buFontTx/>
              <a:buNone/>
            </a:pPr>
            <a:endParaRPr lang="zh-CN" altLang="en-US" sz="1200" dirty="0">
              <a:solidFill>
                <a:schemeClr val="tx1"/>
              </a:solidFill>
            </a:endParaRPr>
          </a:p>
          <a:p>
            <a:pPr>
              <a:lnSpc>
                <a:spcPct val="90000"/>
              </a:lnSpc>
              <a:buFontTx/>
              <a:buNone/>
            </a:pPr>
            <a:r>
              <a:rPr lang="zh-CN" altLang="en-US" sz="1200" dirty="0">
                <a:solidFill>
                  <a:schemeClr val="tx1"/>
                </a:solidFill>
              </a:rPr>
              <a:t> （</a:t>
            </a:r>
            <a:r>
              <a:rPr lang="en-US" altLang="zh-CN" sz="1200" dirty="0">
                <a:solidFill>
                  <a:schemeClr val="tx1"/>
                </a:solidFill>
              </a:rPr>
              <a:t>2</a:t>
            </a:r>
            <a:r>
              <a:rPr lang="zh-CN" altLang="en-US" sz="1200" dirty="0">
                <a:solidFill>
                  <a:schemeClr val="tx1"/>
                </a:solidFill>
              </a:rPr>
              <a:t>）在入射光的频谱成分不变时，若有光电发射，则产生的光电流与光强成正比，光强越强意味着入射的光子越多，逸出电子数目</a:t>
            </a:r>
          </a:p>
          <a:p>
            <a:pPr>
              <a:lnSpc>
                <a:spcPct val="90000"/>
              </a:lnSpc>
              <a:buFontTx/>
              <a:buNone/>
            </a:pPr>
            <a:r>
              <a:rPr lang="zh-CN" altLang="en-US" sz="1200" dirty="0">
                <a:solidFill>
                  <a:schemeClr val="tx1"/>
                </a:solidFill>
              </a:rPr>
              <a:t>也就越多。</a:t>
            </a:r>
          </a:p>
          <a:p>
            <a:pPr>
              <a:lnSpc>
                <a:spcPct val="90000"/>
              </a:lnSpc>
              <a:buFontTx/>
              <a:buNone/>
            </a:pPr>
            <a:endParaRPr lang="zh-CN" altLang="en-US" sz="1200" dirty="0">
              <a:solidFill>
                <a:schemeClr val="tx1"/>
              </a:solidFill>
            </a:endParaRPr>
          </a:p>
          <a:p>
            <a:pPr>
              <a:lnSpc>
                <a:spcPct val="90000"/>
              </a:lnSpc>
              <a:buFontTx/>
              <a:buNone/>
            </a:pPr>
            <a:r>
              <a:rPr lang="zh-CN" altLang="en-US" sz="1200" dirty="0">
                <a:solidFill>
                  <a:schemeClr val="tx1"/>
                </a:solidFill>
              </a:rPr>
              <a:t> （</a:t>
            </a:r>
            <a:r>
              <a:rPr lang="en-US" altLang="zh-CN" sz="1200" dirty="0">
                <a:solidFill>
                  <a:schemeClr val="tx1"/>
                </a:solidFill>
              </a:rPr>
              <a:t>3</a:t>
            </a:r>
            <a:r>
              <a:rPr lang="zh-CN" altLang="en-US" sz="1200" dirty="0">
                <a:solidFill>
                  <a:schemeClr val="tx1"/>
                </a:solidFill>
              </a:rPr>
              <a:t>）光电子逸出物体表面具有初始动能，因此光电管即使没加阳极加速电压，也会有光子电流产生，为了使初始光电流为零必须加</a:t>
            </a:r>
          </a:p>
          <a:p>
            <a:pPr>
              <a:lnSpc>
                <a:spcPct val="90000"/>
              </a:lnSpc>
              <a:buFontTx/>
              <a:buNone/>
            </a:pPr>
            <a:r>
              <a:rPr lang="zh-CN" altLang="en-US" sz="1200" dirty="0">
                <a:solidFill>
                  <a:schemeClr val="tx1"/>
                </a:solidFill>
              </a:rPr>
              <a:t>负的截止电压。而此截止电压的大小与入射光的频率成正比。</a:t>
            </a:r>
          </a:p>
          <a:p>
            <a:pPr>
              <a:lnSpc>
                <a:spcPct val="90000"/>
              </a:lnSpc>
              <a:buFontTx/>
              <a:buNone/>
            </a:pPr>
            <a:r>
              <a:rPr lang="zh-CN" altLang="en-US" sz="1200" dirty="0">
                <a:solidFill>
                  <a:schemeClr val="tx1"/>
                </a:solidFill>
              </a:rPr>
              <a:t>  对应的器件有光电倍增管、光电三极管等。</a:t>
            </a:r>
            <a:endParaRPr lang="zh-CN" altLang="en-US" dirty="0"/>
          </a:p>
          <a:p>
            <a:pPr>
              <a:lnSpc>
                <a:spcPct val="150000"/>
              </a:lnSpc>
              <a:buFontTx/>
              <a:buNone/>
            </a:pPr>
            <a:endParaRPr lang="zh-CN" altLang="en-US" sz="1200" dirty="0">
              <a:solidFill>
                <a:schemeClr val="tx1"/>
              </a:solidFill>
            </a:endParaRPr>
          </a:p>
        </p:txBody>
      </p:sp>
      <p:sp>
        <p:nvSpPr>
          <p:cNvPr id="4" name="灯片编号占位符 3"/>
          <p:cNvSpPr>
            <a:spLocks noGrp="1"/>
          </p:cNvSpPr>
          <p:nvPr>
            <p:ph type="sldNum" sz="quarter" idx="10"/>
          </p:nvPr>
        </p:nvSpPr>
        <p:spPr/>
        <p:txBody>
          <a:bodyPr/>
          <a:lstStyle/>
          <a:p>
            <a:pPr>
              <a:defRPr/>
            </a:pPr>
            <a:fld id="{90BCE981-1D2F-43C9-9A3E-CA3E3C7DA744}" type="slidenum">
              <a:rPr lang="zh-CN" altLang="en-US" smtClean="0"/>
              <a:pPr>
                <a:defRPr/>
              </a:pPr>
              <a:t>6</a:t>
            </a:fld>
            <a:endParaRPr lang="zh-CN" altLang="en-US"/>
          </a:p>
        </p:txBody>
      </p:sp>
    </p:spTree>
    <p:extLst>
      <p:ext uri="{BB962C8B-B14F-4D97-AF65-F5344CB8AC3E}">
        <p14:creationId xmlns:p14="http://schemas.microsoft.com/office/powerpoint/2010/main" val="3470992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09613" y="4860925"/>
            <a:ext cx="5680075" cy="4605338"/>
          </a:xfrm>
          <a:prstGeom prst="rect">
            <a:avLst/>
          </a:prstGeom>
        </p:spPr>
        <p:txBody>
          <a:bodyPr>
            <a:normAutofit/>
          </a:bodyPr>
          <a:lstStyle/>
          <a:p>
            <a:pPr>
              <a:lnSpc>
                <a:spcPct val="90000"/>
              </a:lnSpc>
              <a:buFontTx/>
              <a:buNone/>
            </a:pPr>
            <a:r>
              <a:rPr lang="zh-CN" altLang="en-US" sz="1200" dirty="0">
                <a:solidFill>
                  <a:schemeClr val="tx1"/>
                </a:solidFill>
              </a:rPr>
              <a:t> （</a:t>
            </a:r>
            <a:r>
              <a:rPr lang="en-US" altLang="zh-CN" sz="1200" dirty="0">
                <a:solidFill>
                  <a:schemeClr val="tx1"/>
                </a:solidFill>
              </a:rPr>
              <a:t>1</a:t>
            </a:r>
            <a:r>
              <a:rPr lang="zh-CN" altLang="en-US" sz="1200" dirty="0">
                <a:solidFill>
                  <a:schemeClr val="tx1"/>
                </a:solidFill>
              </a:rPr>
              <a:t>）光电子能否产生，取决于光子的能量是否大于物体的电子表面逸出功</a:t>
            </a:r>
            <a:r>
              <a:rPr lang="en-US" altLang="zh-CN" sz="1200" dirty="0">
                <a:solidFill>
                  <a:schemeClr val="tx1"/>
                </a:solidFill>
              </a:rPr>
              <a:t>A</a:t>
            </a:r>
            <a:r>
              <a:rPr lang="zh-CN" altLang="en-US" sz="1200" dirty="0">
                <a:solidFill>
                  <a:schemeClr val="tx1"/>
                </a:solidFill>
              </a:rPr>
              <a:t>。这意味着每一种物体都有一个对应的光频阈值，称红限</a:t>
            </a:r>
          </a:p>
          <a:p>
            <a:pPr>
              <a:lnSpc>
                <a:spcPct val="90000"/>
              </a:lnSpc>
              <a:buFontTx/>
              <a:buNone/>
            </a:pPr>
            <a:r>
              <a:rPr lang="zh-CN" altLang="en-US" sz="1200" dirty="0">
                <a:solidFill>
                  <a:schemeClr val="tx1"/>
                </a:solidFill>
              </a:rPr>
              <a:t>频率（红光频率低），光线频率小于红限频率，光子能量不足以使物体内的电子逸出，因而小于红限频率的入射光，光强再大也不会</a:t>
            </a:r>
          </a:p>
          <a:p>
            <a:pPr>
              <a:lnSpc>
                <a:spcPct val="90000"/>
              </a:lnSpc>
              <a:buFontTx/>
              <a:buNone/>
            </a:pPr>
            <a:r>
              <a:rPr lang="zh-CN" altLang="en-US" sz="1200" dirty="0">
                <a:solidFill>
                  <a:schemeClr val="tx1"/>
                </a:solidFill>
              </a:rPr>
              <a:t>产生光电发射。反之，入射光频率高于红限频率，即使光强再小也会有光电子发射，即有无光电发射与光强度无关，取决于光频率。</a:t>
            </a:r>
          </a:p>
          <a:p>
            <a:pPr>
              <a:lnSpc>
                <a:spcPct val="90000"/>
              </a:lnSpc>
              <a:buFontTx/>
              <a:buNone/>
            </a:pPr>
            <a:endParaRPr lang="zh-CN" altLang="en-US" sz="1200" dirty="0">
              <a:solidFill>
                <a:schemeClr val="tx1"/>
              </a:solidFill>
            </a:endParaRPr>
          </a:p>
          <a:p>
            <a:pPr>
              <a:lnSpc>
                <a:spcPct val="90000"/>
              </a:lnSpc>
              <a:buFontTx/>
              <a:buNone/>
            </a:pPr>
            <a:r>
              <a:rPr lang="zh-CN" altLang="en-US" sz="1200" dirty="0">
                <a:solidFill>
                  <a:schemeClr val="tx1"/>
                </a:solidFill>
              </a:rPr>
              <a:t> （</a:t>
            </a:r>
            <a:r>
              <a:rPr lang="en-US" altLang="zh-CN" sz="1200" dirty="0">
                <a:solidFill>
                  <a:schemeClr val="tx1"/>
                </a:solidFill>
              </a:rPr>
              <a:t>2</a:t>
            </a:r>
            <a:r>
              <a:rPr lang="zh-CN" altLang="en-US" sz="1200" dirty="0">
                <a:solidFill>
                  <a:schemeClr val="tx1"/>
                </a:solidFill>
              </a:rPr>
              <a:t>）在入射光的频谱成分不变时，若有光电发射，则产生的光电流与光强成正比，光强越强意味着入射的光子越多，逸出电子数目</a:t>
            </a:r>
          </a:p>
          <a:p>
            <a:pPr>
              <a:lnSpc>
                <a:spcPct val="90000"/>
              </a:lnSpc>
              <a:buFontTx/>
              <a:buNone/>
            </a:pPr>
            <a:r>
              <a:rPr lang="zh-CN" altLang="en-US" sz="1200" dirty="0">
                <a:solidFill>
                  <a:schemeClr val="tx1"/>
                </a:solidFill>
              </a:rPr>
              <a:t>也就越多。</a:t>
            </a:r>
          </a:p>
          <a:p>
            <a:pPr>
              <a:lnSpc>
                <a:spcPct val="90000"/>
              </a:lnSpc>
              <a:buFontTx/>
              <a:buNone/>
            </a:pPr>
            <a:endParaRPr lang="zh-CN" altLang="en-US" sz="1200" dirty="0">
              <a:solidFill>
                <a:schemeClr val="tx1"/>
              </a:solidFill>
            </a:endParaRPr>
          </a:p>
          <a:p>
            <a:pPr>
              <a:lnSpc>
                <a:spcPct val="90000"/>
              </a:lnSpc>
              <a:buFontTx/>
              <a:buNone/>
            </a:pPr>
            <a:r>
              <a:rPr lang="zh-CN" altLang="en-US" sz="1200" dirty="0">
                <a:solidFill>
                  <a:schemeClr val="tx1"/>
                </a:solidFill>
              </a:rPr>
              <a:t> （</a:t>
            </a:r>
            <a:r>
              <a:rPr lang="en-US" altLang="zh-CN" sz="1200" dirty="0">
                <a:solidFill>
                  <a:schemeClr val="tx1"/>
                </a:solidFill>
              </a:rPr>
              <a:t>3</a:t>
            </a:r>
            <a:r>
              <a:rPr lang="zh-CN" altLang="en-US" sz="1200" dirty="0">
                <a:solidFill>
                  <a:schemeClr val="tx1"/>
                </a:solidFill>
              </a:rPr>
              <a:t>）光电子逸出物体表面具有初始动能，因此光电管即使没加阳极加速电压，也会有光子电流产生，为了使初始光电流为零必须加</a:t>
            </a:r>
          </a:p>
          <a:p>
            <a:pPr>
              <a:lnSpc>
                <a:spcPct val="90000"/>
              </a:lnSpc>
              <a:buFontTx/>
              <a:buNone/>
            </a:pPr>
            <a:r>
              <a:rPr lang="zh-CN" altLang="en-US" sz="1200" dirty="0">
                <a:solidFill>
                  <a:schemeClr val="tx1"/>
                </a:solidFill>
              </a:rPr>
              <a:t>负的截止电压。而此截止电压的大小与入射光的频率成正比。</a:t>
            </a:r>
          </a:p>
          <a:p>
            <a:pPr>
              <a:lnSpc>
                <a:spcPct val="90000"/>
              </a:lnSpc>
              <a:buFontTx/>
              <a:buNone/>
            </a:pPr>
            <a:r>
              <a:rPr lang="zh-CN" altLang="en-US" sz="1200" dirty="0">
                <a:solidFill>
                  <a:schemeClr val="tx1"/>
                </a:solidFill>
              </a:rPr>
              <a:t>  对应的器件有光电倍增管、光电三极管等。</a:t>
            </a:r>
            <a:endParaRPr lang="zh-CN" altLang="en-US" dirty="0"/>
          </a:p>
          <a:p>
            <a:pPr>
              <a:lnSpc>
                <a:spcPct val="150000"/>
              </a:lnSpc>
              <a:buFontTx/>
              <a:buNone/>
            </a:pPr>
            <a:endParaRPr lang="zh-CN" altLang="en-US" sz="1200" dirty="0">
              <a:solidFill>
                <a:schemeClr val="tx1"/>
              </a:solidFill>
            </a:endParaRPr>
          </a:p>
        </p:txBody>
      </p:sp>
      <p:sp>
        <p:nvSpPr>
          <p:cNvPr id="4" name="灯片编号占位符 3"/>
          <p:cNvSpPr>
            <a:spLocks noGrp="1"/>
          </p:cNvSpPr>
          <p:nvPr>
            <p:ph type="sldNum" sz="quarter" idx="10"/>
          </p:nvPr>
        </p:nvSpPr>
        <p:spPr/>
        <p:txBody>
          <a:bodyPr/>
          <a:lstStyle/>
          <a:p>
            <a:pPr>
              <a:defRPr/>
            </a:pPr>
            <a:fld id="{90BCE981-1D2F-43C9-9A3E-CA3E3C7DA744}" type="slidenum">
              <a:rPr lang="zh-CN" altLang="en-US" smtClean="0"/>
              <a:pPr>
                <a:defRPr/>
              </a:pPr>
              <a:t>8</a:t>
            </a:fld>
            <a:endParaRPr lang="zh-CN" altLang="en-US"/>
          </a:p>
        </p:txBody>
      </p:sp>
    </p:spTree>
    <p:extLst>
      <p:ext uri="{BB962C8B-B14F-4D97-AF65-F5344CB8AC3E}">
        <p14:creationId xmlns:p14="http://schemas.microsoft.com/office/powerpoint/2010/main" val="3470992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09613" y="4860925"/>
            <a:ext cx="5680075" cy="4605338"/>
          </a:xfrm>
          <a:prstGeom prst="rect">
            <a:avLst/>
          </a:prstGeom>
        </p:spPr>
        <p:txBody>
          <a:bodyPr>
            <a:normAutofit/>
          </a:bodyPr>
          <a:lstStyle/>
          <a:p>
            <a:pPr>
              <a:lnSpc>
                <a:spcPct val="90000"/>
              </a:lnSpc>
              <a:buFontTx/>
              <a:buNone/>
            </a:pPr>
            <a:r>
              <a:rPr lang="zh-CN" altLang="en-US" sz="1200" dirty="0">
                <a:solidFill>
                  <a:schemeClr val="tx1"/>
                </a:solidFill>
              </a:rPr>
              <a:t> （</a:t>
            </a:r>
            <a:r>
              <a:rPr lang="en-US" altLang="zh-CN" sz="1200" dirty="0">
                <a:solidFill>
                  <a:schemeClr val="tx1"/>
                </a:solidFill>
              </a:rPr>
              <a:t>1</a:t>
            </a:r>
            <a:r>
              <a:rPr lang="zh-CN" altLang="en-US" sz="1200" dirty="0">
                <a:solidFill>
                  <a:schemeClr val="tx1"/>
                </a:solidFill>
              </a:rPr>
              <a:t>）光电子能否产生，取决于光子的能量是否大于物体的电子表面逸出功</a:t>
            </a:r>
            <a:r>
              <a:rPr lang="en-US" altLang="zh-CN" sz="1200" dirty="0">
                <a:solidFill>
                  <a:schemeClr val="tx1"/>
                </a:solidFill>
              </a:rPr>
              <a:t>A</a:t>
            </a:r>
            <a:r>
              <a:rPr lang="zh-CN" altLang="en-US" sz="1200" dirty="0">
                <a:solidFill>
                  <a:schemeClr val="tx1"/>
                </a:solidFill>
              </a:rPr>
              <a:t>。这意味着每一种物体都有一个对应的光频阈值，称红限</a:t>
            </a:r>
          </a:p>
          <a:p>
            <a:pPr>
              <a:lnSpc>
                <a:spcPct val="90000"/>
              </a:lnSpc>
              <a:buFontTx/>
              <a:buNone/>
            </a:pPr>
            <a:r>
              <a:rPr lang="zh-CN" altLang="en-US" sz="1200" dirty="0">
                <a:solidFill>
                  <a:schemeClr val="tx1"/>
                </a:solidFill>
              </a:rPr>
              <a:t>频率（红光频率低），光线频率小于红限频率，光子能量不足以使物体内的电子逸出，因而小于红限频率的入射光，光强再大也不会</a:t>
            </a:r>
          </a:p>
          <a:p>
            <a:pPr>
              <a:lnSpc>
                <a:spcPct val="90000"/>
              </a:lnSpc>
              <a:buFontTx/>
              <a:buNone/>
            </a:pPr>
            <a:r>
              <a:rPr lang="zh-CN" altLang="en-US" sz="1200" dirty="0">
                <a:solidFill>
                  <a:schemeClr val="tx1"/>
                </a:solidFill>
              </a:rPr>
              <a:t>产生光电发射。反之，入射光频率高于红限频率，即使光强再小也会有光电子发射，即有无光电发射与光强度无关，取决于光频率。</a:t>
            </a:r>
          </a:p>
          <a:p>
            <a:pPr>
              <a:lnSpc>
                <a:spcPct val="90000"/>
              </a:lnSpc>
              <a:buFontTx/>
              <a:buNone/>
            </a:pPr>
            <a:endParaRPr lang="zh-CN" altLang="en-US" sz="1200" dirty="0">
              <a:solidFill>
                <a:schemeClr val="tx1"/>
              </a:solidFill>
            </a:endParaRPr>
          </a:p>
          <a:p>
            <a:pPr>
              <a:lnSpc>
                <a:spcPct val="90000"/>
              </a:lnSpc>
              <a:buFontTx/>
              <a:buNone/>
            </a:pPr>
            <a:r>
              <a:rPr lang="zh-CN" altLang="en-US" sz="1200" dirty="0">
                <a:solidFill>
                  <a:schemeClr val="tx1"/>
                </a:solidFill>
              </a:rPr>
              <a:t> （</a:t>
            </a:r>
            <a:r>
              <a:rPr lang="en-US" altLang="zh-CN" sz="1200" dirty="0">
                <a:solidFill>
                  <a:schemeClr val="tx1"/>
                </a:solidFill>
              </a:rPr>
              <a:t>2</a:t>
            </a:r>
            <a:r>
              <a:rPr lang="zh-CN" altLang="en-US" sz="1200" dirty="0">
                <a:solidFill>
                  <a:schemeClr val="tx1"/>
                </a:solidFill>
              </a:rPr>
              <a:t>）在入射光的频谱成分不变时，若有光电发射，则产生的光电流与光强成正比，光强越强意味着入射的光子越多，逸出电子数目</a:t>
            </a:r>
          </a:p>
          <a:p>
            <a:pPr>
              <a:lnSpc>
                <a:spcPct val="90000"/>
              </a:lnSpc>
              <a:buFontTx/>
              <a:buNone/>
            </a:pPr>
            <a:r>
              <a:rPr lang="zh-CN" altLang="en-US" sz="1200" dirty="0">
                <a:solidFill>
                  <a:schemeClr val="tx1"/>
                </a:solidFill>
              </a:rPr>
              <a:t>也就越多。</a:t>
            </a:r>
          </a:p>
          <a:p>
            <a:pPr>
              <a:lnSpc>
                <a:spcPct val="90000"/>
              </a:lnSpc>
              <a:buFontTx/>
              <a:buNone/>
            </a:pPr>
            <a:endParaRPr lang="zh-CN" altLang="en-US" sz="1200" dirty="0">
              <a:solidFill>
                <a:schemeClr val="tx1"/>
              </a:solidFill>
            </a:endParaRPr>
          </a:p>
          <a:p>
            <a:pPr>
              <a:lnSpc>
                <a:spcPct val="90000"/>
              </a:lnSpc>
              <a:buFontTx/>
              <a:buNone/>
            </a:pPr>
            <a:r>
              <a:rPr lang="zh-CN" altLang="en-US" sz="1200" dirty="0">
                <a:solidFill>
                  <a:schemeClr val="tx1"/>
                </a:solidFill>
              </a:rPr>
              <a:t> （</a:t>
            </a:r>
            <a:r>
              <a:rPr lang="en-US" altLang="zh-CN" sz="1200" dirty="0">
                <a:solidFill>
                  <a:schemeClr val="tx1"/>
                </a:solidFill>
              </a:rPr>
              <a:t>3</a:t>
            </a:r>
            <a:r>
              <a:rPr lang="zh-CN" altLang="en-US" sz="1200" dirty="0">
                <a:solidFill>
                  <a:schemeClr val="tx1"/>
                </a:solidFill>
              </a:rPr>
              <a:t>）光电子逸出物体表面具有初始动能，因此光电管即使没加阳极加速电压，也会有光子电流产生，为了使初始光电流为零必须加</a:t>
            </a:r>
          </a:p>
          <a:p>
            <a:pPr>
              <a:lnSpc>
                <a:spcPct val="90000"/>
              </a:lnSpc>
              <a:buFontTx/>
              <a:buNone/>
            </a:pPr>
            <a:r>
              <a:rPr lang="zh-CN" altLang="en-US" sz="1200" dirty="0">
                <a:solidFill>
                  <a:schemeClr val="tx1"/>
                </a:solidFill>
              </a:rPr>
              <a:t>负的截止电压。而此截止电压的大小与入射光的频率成正比。</a:t>
            </a:r>
          </a:p>
          <a:p>
            <a:pPr>
              <a:lnSpc>
                <a:spcPct val="90000"/>
              </a:lnSpc>
              <a:buFontTx/>
              <a:buNone/>
            </a:pPr>
            <a:r>
              <a:rPr lang="zh-CN" altLang="en-US" sz="1200" dirty="0">
                <a:solidFill>
                  <a:schemeClr val="tx1"/>
                </a:solidFill>
              </a:rPr>
              <a:t>  对应的器件有光电倍增管、光电三极管等。</a:t>
            </a:r>
            <a:endParaRPr lang="zh-CN" altLang="en-US" dirty="0"/>
          </a:p>
          <a:p>
            <a:pPr>
              <a:lnSpc>
                <a:spcPct val="150000"/>
              </a:lnSpc>
              <a:buFontTx/>
              <a:buNone/>
            </a:pPr>
            <a:endParaRPr lang="zh-CN" altLang="en-US" sz="1200" dirty="0">
              <a:solidFill>
                <a:schemeClr val="tx1"/>
              </a:solidFill>
            </a:endParaRPr>
          </a:p>
        </p:txBody>
      </p:sp>
      <p:sp>
        <p:nvSpPr>
          <p:cNvPr id="4" name="灯片编号占位符 3"/>
          <p:cNvSpPr>
            <a:spLocks noGrp="1"/>
          </p:cNvSpPr>
          <p:nvPr>
            <p:ph type="sldNum" sz="quarter" idx="10"/>
          </p:nvPr>
        </p:nvSpPr>
        <p:spPr/>
        <p:txBody>
          <a:bodyPr/>
          <a:lstStyle/>
          <a:p>
            <a:pPr>
              <a:defRPr/>
            </a:pPr>
            <a:fld id="{90BCE981-1D2F-43C9-9A3E-CA3E3C7DA744}" type="slidenum">
              <a:rPr lang="zh-CN" altLang="en-US" smtClean="0"/>
              <a:pPr>
                <a:defRPr/>
              </a:pPr>
              <a:t>9</a:t>
            </a:fld>
            <a:endParaRPr lang="zh-CN" altLang="en-US"/>
          </a:p>
        </p:txBody>
      </p:sp>
    </p:spTree>
    <p:extLst>
      <p:ext uri="{BB962C8B-B14F-4D97-AF65-F5344CB8AC3E}">
        <p14:creationId xmlns:p14="http://schemas.microsoft.com/office/powerpoint/2010/main" val="2801464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09613" y="4860925"/>
            <a:ext cx="5680075" cy="4605338"/>
          </a:xfrm>
          <a:prstGeom prst="rect">
            <a:avLst/>
          </a:prstGeom>
        </p:spPr>
        <p:txBody>
          <a:bodyPr>
            <a:normAutofit/>
          </a:bodyPr>
          <a:lstStyle/>
          <a:p>
            <a:pPr>
              <a:lnSpc>
                <a:spcPct val="150000"/>
              </a:lnSpc>
              <a:buFontTx/>
              <a:buNone/>
            </a:pPr>
            <a:endParaRPr lang="zh-CN" altLang="en-US" sz="1200" dirty="0">
              <a:solidFill>
                <a:schemeClr val="tx1"/>
              </a:solidFill>
            </a:endParaRPr>
          </a:p>
        </p:txBody>
      </p:sp>
      <p:sp>
        <p:nvSpPr>
          <p:cNvPr id="4" name="灯片编号占位符 3"/>
          <p:cNvSpPr>
            <a:spLocks noGrp="1"/>
          </p:cNvSpPr>
          <p:nvPr>
            <p:ph type="sldNum" sz="quarter" idx="10"/>
          </p:nvPr>
        </p:nvSpPr>
        <p:spPr/>
        <p:txBody>
          <a:bodyPr/>
          <a:lstStyle/>
          <a:p>
            <a:pPr>
              <a:defRPr/>
            </a:pPr>
            <a:fld id="{90BCE981-1D2F-43C9-9A3E-CA3E3C7DA744}" type="slidenum">
              <a:rPr lang="zh-CN" altLang="en-US" smtClean="0"/>
              <a:pPr>
                <a:defRPr/>
              </a:pPr>
              <a:t>10</a:t>
            </a:fld>
            <a:endParaRPr lang="zh-CN" altLang="en-US"/>
          </a:p>
        </p:txBody>
      </p:sp>
    </p:spTree>
    <p:extLst>
      <p:ext uri="{BB962C8B-B14F-4D97-AF65-F5344CB8AC3E}">
        <p14:creationId xmlns:p14="http://schemas.microsoft.com/office/powerpoint/2010/main" val="3569161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09613" y="4926013"/>
            <a:ext cx="5680075" cy="4029075"/>
          </a:xfrm>
          <a:prstGeom prst="rect">
            <a:avLst/>
          </a:prstGeom>
        </p:spPr>
        <p:txBody>
          <a:bodyPr/>
          <a:lstStyle/>
          <a:p>
            <a:r>
              <a:rPr lang="zh-CN" altLang="en-US" dirty="0"/>
              <a:t>光敏电阻的结构如图所示。管芯是一块安装在绝缘衬底上带有两个欧姆接触电极的光电导体。</a:t>
            </a:r>
          </a:p>
          <a:p>
            <a:r>
              <a:rPr lang="zh-CN" altLang="en-US" dirty="0"/>
              <a:t>光导体吸收光子而产生的光电效应，只限于光照的表面薄层，虽然产生的载流子也有少数扩散到内部去，但扩散深度有限，因此光电导体一般都做成薄层。为了获得高的灵敏度，光敏电阻的电极一般采用硫状图案。</a:t>
            </a:r>
            <a:endParaRPr lang="en-US" altLang="zh-CN" dirty="0"/>
          </a:p>
          <a:p>
            <a:r>
              <a:rPr lang="zh-CN" altLang="en-US" dirty="0"/>
              <a:t>灵敏度容易受到湿度影响，注意密封。</a:t>
            </a:r>
          </a:p>
          <a:p>
            <a:endParaRPr lang="zh-CN" altLang="en-US" dirty="0"/>
          </a:p>
        </p:txBody>
      </p:sp>
      <p:sp>
        <p:nvSpPr>
          <p:cNvPr id="4" name="灯片编号占位符 3"/>
          <p:cNvSpPr>
            <a:spLocks noGrp="1"/>
          </p:cNvSpPr>
          <p:nvPr>
            <p:ph type="sldNum" sz="quarter" idx="10"/>
          </p:nvPr>
        </p:nvSpPr>
        <p:spPr/>
        <p:txBody>
          <a:bodyPr/>
          <a:lstStyle/>
          <a:p>
            <a:pPr>
              <a:defRPr/>
            </a:pPr>
            <a:fld id="{90BCE981-1D2F-43C9-9A3E-CA3E3C7DA744}" type="slidenum">
              <a:rPr lang="zh-CN" altLang="en-US" smtClean="0"/>
              <a:pPr>
                <a:defRPr/>
              </a:pPr>
              <a:t>11</a:t>
            </a:fld>
            <a:endParaRPr lang="zh-CN" altLang="en-US"/>
          </a:p>
        </p:txBody>
      </p:sp>
    </p:spTree>
    <p:extLst>
      <p:ext uri="{BB962C8B-B14F-4D97-AF65-F5344CB8AC3E}">
        <p14:creationId xmlns:p14="http://schemas.microsoft.com/office/powerpoint/2010/main" val="3161039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a:ln/>
        </p:spPr>
        <p:txBody>
          <a:bodyPr/>
          <a:lstStyle>
            <a:lvl1pPr>
              <a:defRPr/>
            </a:lvl1pPr>
          </a:lstStyle>
          <a:p>
            <a:pPr>
              <a:defRPr/>
            </a:pPr>
            <a:fld id="{14E4ABBE-B8EA-46C2-83B9-889180F7CF7C}" type="slidenum">
              <a:rPr lang="zh-CN" altLang="en-US"/>
              <a:pPr>
                <a:defRPr/>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a:ln/>
        </p:spPr>
        <p:txBody>
          <a:bodyPr/>
          <a:lstStyle>
            <a:lvl1pPr>
              <a:defRPr/>
            </a:lvl1pPr>
          </a:lstStyle>
          <a:p>
            <a:pPr>
              <a:defRPr/>
            </a:pPr>
            <a:fld id="{5741A2F8-A20D-484C-B927-BAFB655059DD}"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6225"/>
            <a:ext cx="2057400" cy="58499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6225"/>
            <a:ext cx="6019800" cy="58499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a:ln/>
        </p:spPr>
        <p:txBody>
          <a:bodyPr/>
          <a:lstStyle>
            <a:lvl1pPr>
              <a:defRPr/>
            </a:lvl1pPr>
          </a:lstStyle>
          <a:p>
            <a:pPr>
              <a:defRPr/>
            </a:pPr>
            <a:fld id="{1B725318-8961-4532-8A6B-C0BF3AD866F6}" type="slidenum">
              <a:rPr lang="zh-CN" altLang="en-US"/>
              <a:pPr>
                <a:defRPr/>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066800" y="3810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1066800" y="17526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5029200" y="17526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5029200" y="38862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8"/>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9"/>
          <p:cNvSpPr>
            <a:spLocks noGrp="1" noChangeArrowheads="1"/>
          </p:cNvSpPr>
          <p:nvPr>
            <p:ph type="sldNum" sz="quarter" idx="12"/>
          </p:nvPr>
        </p:nvSpPr>
        <p:spPr>
          <a:ln/>
        </p:spPr>
        <p:txBody>
          <a:bodyPr/>
          <a:lstStyle>
            <a:lvl1pPr>
              <a:defRPr/>
            </a:lvl1pPr>
          </a:lstStyle>
          <a:p>
            <a:pPr>
              <a:defRPr/>
            </a:pPr>
            <a:fld id="{8B80E1DE-D242-4100-B432-EE2EFF3E064D}" type="slidenum">
              <a:rPr lang="en-US" altLang="zh-CN"/>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066800" y="3810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1066800" y="17526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029200" y="17526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8"/>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9"/>
          <p:cNvSpPr>
            <a:spLocks noGrp="1" noChangeArrowheads="1"/>
          </p:cNvSpPr>
          <p:nvPr>
            <p:ph type="sldNum" sz="quarter" idx="12"/>
          </p:nvPr>
        </p:nvSpPr>
        <p:spPr>
          <a:ln/>
        </p:spPr>
        <p:txBody>
          <a:bodyPr/>
          <a:lstStyle>
            <a:lvl1pPr>
              <a:defRPr/>
            </a:lvl1pPr>
          </a:lstStyle>
          <a:p>
            <a:pPr>
              <a:defRPr/>
            </a:pPr>
            <a:fld id="{6F8C399C-41F0-44F7-A410-128466B34F5D}" type="slidenum">
              <a:rPr lang="en-US" altLang="zh-CN"/>
              <a:pPr>
                <a:defRPr/>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5800" y="609600"/>
            <a:ext cx="7772400" cy="5486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4"/>
          <p:cNvSpPr>
            <a:spLocks noGrp="1" noChangeArrowheads="1"/>
          </p:cNvSpPr>
          <p:nvPr>
            <p:ph type="dt" sz="half" idx="10"/>
          </p:nvPr>
        </p:nvSpPr>
        <p:spPr>
          <a:ln/>
        </p:spPr>
        <p:txBody>
          <a:bodyPr/>
          <a:lstStyle>
            <a:lvl1pPr>
              <a:defRPr/>
            </a:lvl1pPr>
          </a:lstStyle>
          <a:p>
            <a:pPr>
              <a:defRPr/>
            </a:pPr>
            <a:fld id="{3BBFF31E-B79E-45C7-9766-859C370A9A31}" type="datetime1">
              <a:rPr lang="zh-CN" altLang="en-US"/>
              <a:pPr>
                <a:defRPr/>
              </a:pPr>
              <a:t>2024/10/21</a:t>
            </a:fld>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C566244A-1DD0-4000-9AB5-EF7B03FC1BB1}" type="slidenum">
              <a:rPr lang="en-US" altLang="zh-CN"/>
              <a:pPr/>
              <a:t>‹#›</a:t>
            </a:fld>
            <a:endParaRPr lang="en-US" altLang="zh-CN"/>
          </a:p>
        </p:txBody>
      </p:sp>
    </p:spTree>
    <p:extLst>
      <p:ext uri="{BB962C8B-B14F-4D97-AF65-F5344CB8AC3E}">
        <p14:creationId xmlns:p14="http://schemas.microsoft.com/office/powerpoint/2010/main" val="408618770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a:ln/>
        </p:spPr>
        <p:txBody>
          <a:bodyPr/>
          <a:lstStyle>
            <a:lvl1pPr>
              <a:defRPr/>
            </a:lvl1pPr>
          </a:lstStyle>
          <a:p>
            <a:pPr>
              <a:defRPr/>
            </a:pPr>
            <a:fld id="{76C79162-197D-403E-8AD9-6ED5963C9873}"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a:ln/>
        </p:spPr>
        <p:txBody>
          <a:bodyPr/>
          <a:lstStyle>
            <a:lvl1pPr>
              <a:defRPr/>
            </a:lvl1pPr>
          </a:lstStyle>
          <a:p>
            <a:pPr>
              <a:defRPr/>
            </a:pPr>
            <a:fld id="{1FF1EACF-EF25-4F46-85D9-4F0D0685D677}"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341438"/>
            <a:ext cx="4038600" cy="4784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41438"/>
            <a:ext cx="4038600" cy="4784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zh-CN"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a:ln/>
        </p:spPr>
        <p:txBody>
          <a:bodyPr/>
          <a:lstStyle>
            <a:lvl1pPr>
              <a:defRPr/>
            </a:lvl1pPr>
          </a:lstStyle>
          <a:p>
            <a:pPr>
              <a:defRPr/>
            </a:pPr>
            <a:fld id="{D35EFF77-38FA-4087-8581-DFF4F4F90A3C}"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zh-CN"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9" name="Rectangle 6"/>
          <p:cNvSpPr>
            <a:spLocks noGrp="1" noChangeArrowheads="1"/>
          </p:cNvSpPr>
          <p:nvPr>
            <p:ph type="sldNum" sz="quarter" idx="12"/>
          </p:nvPr>
        </p:nvSpPr>
        <p:spPr>
          <a:ln/>
        </p:spPr>
        <p:txBody>
          <a:bodyPr/>
          <a:lstStyle>
            <a:lvl1pPr>
              <a:defRPr/>
            </a:lvl1pPr>
          </a:lstStyle>
          <a:p>
            <a:pPr>
              <a:defRPr/>
            </a:pPr>
            <a:fld id="{B517AF27-7E4C-4F90-97CD-2C8649DA7D97}"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zh-CN"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5" name="Rectangle 6"/>
          <p:cNvSpPr>
            <a:spLocks noGrp="1" noChangeArrowheads="1"/>
          </p:cNvSpPr>
          <p:nvPr>
            <p:ph type="sldNum" sz="quarter" idx="12"/>
          </p:nvPr>
        </p:nvSpPr>
        <p:spPr>
          <a:ln/>
        </p:spPr>
        <p:txBody>
          <a:bodyPr/>
          <a:lstStyle>
            <a:lvl1pPr>
              <a:defRPr/>
            </a:lvl1pPr>
          </a:lstStyle>
          <a:p>
            <a:pPr>
              <a:defRPr/>
            </a:pPr>
            <a:fld id="{453621AE-4063-40F9-888B-6B3724B06873}"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zh-CN" alt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4" name="Rectangle 6"/>
          <p:cNvSpPr>
            <a:spLocks noGrp="1" noChangeArrowheads="1"/>
          </p:cNvSpPr>
          <p:nvPr>
            <p:ph type="sldNum" sz="quarter" idx="12"/>
          </p:nvPr>
        </p:nvSpPr>
        <p:spPr>
          <a:ln/>
        </p:spPr>
        <p:txBody>
          <a:bodyPr/>
          <a:lstStyle>
            <a:lvl1pPr>
              <a:defRPr/>
            </a:lvl1pPr>
          </a:lstStyle>
          <a:p>
            <a:pPr>
              <a:defRPr/>
            </a:pPr>
            <a:fld id="{06C6FDA1-9392-40A0-BDF6-A43F05462710}"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zh-CN"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a:ln/>
        </p:spPr>
        <p:txBody>
          <a:bodyPr/>
          <a:lstStyle>
            <a:lvl1pPr>
              <a:defRPr/>
            </a:lvl1pPr>
          </a:lstStyle>
          <a:p>
            <a:pPr>
              <a:defRPr/>
            </a:pPr>
            <a:fld id="{40E8BD73-E15D-4CD3-B532-3DE063B3EC4E}"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zh-CN"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a:ln/>
        </p:spPr>
        <p:txBody>
          <a:bodyPr/>
          <a:lstStyle>
            <a:lvl1pPr>
              <a:defRPr/>
            </a:lvl1pPr>
          </a:lstStyle>
          <a:p>
            <a:pPr>
              <a:defRPr/>
            </a:pPr>
            <a:fld id="{2ADA9147-3CA6-4DF2-A817-EC9DED51AC03}"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457200" y="276225"/>
            <a:ext cx="8229600" cy="9207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14339" name="Rectangle 3"/>
          <p:cNvSpPr>
            <a:spLocks noGrp="1" noChangeArrowheads="1"/>
          </p:cNvSpPr>
          <p:nvPr>
            <p:ph type="body" idx="1"/>
          </p:nvPr>
        </p:nvSpPr>
        <p:spPr bwMode="auto">
          <a:xfrm>
            <a:off x="457200" y="1341438"/>
            <a:ext cx="8229600" cy="4784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400">
                <a:latin typeface="Arial" pitchFamily="34" charset="0"/>
                <a:ea typeface="宋体" pitchFamily="2" charset="-122"/>
              </a:defRPr>
            </a:lvl1pPr>
          </a:lstStyle>
          <a:p>
            <a:pPr>
              <a:defRPr/>
            </a:pPr>
            <a:endParaRPr lang="zh-CN" alt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400">
                <a:latin typeface="Arial" pitchFamily="34" charset="0"/>
                <a:ea typeface="宋体" pitchFamily="2" charset="-122"/>
              </a:defRPr>
            </a:lvl1pPr>
          </a:lstStyle>
          <a:p>
            <a:pPr>
              <a:defRPr/>
            </a:pPr>
            <a:endParaRPr lang="zh-CN" alt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400">
                <a:latin typeface="Arial" pitchFamily="34" charset="0"/>
                <a:ea typeface="宋体" pitchFamily="2" charset="-122"/>
              </a:defRPr>
            </a:lvl1pPr>
          </a:lstStyle>
          <a:p>
            <a:pPr>
              <a:defRPr/>
            </a:pPr>
            <a:fld id="{484062E7-E00A-45CE-B837-F5A6EF5F5919}"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4" r:id="rId12"/>
    <p:sldLayoutId id="2147483665" r:id="rId13"/>
    <p:sldLayoutId id="2147483667" r:id="rId14"/>
  </p:sldLayoutIdLst>
  <p:txStyles>
    <p:titleStyle>
      <a:lvl1pPr algn="l" rtl="0" eaLnBrk="0" fontAlgn="base" hangingPunct="0">
        <a:spcBef>
          <a:spcPct val="0"/>
        </a:spcBef>
        <a:spcAft>
          <a:spcPct val="0"/>
        </a:spcAft>
        <a:defRPr sz="3200">
          <a:solidFill>
            <a:srgbClr val="D09E00"/>
          </a:solidFill>
          <a:latin typeface="+mj-lt"/>
          <a:ea typeface="+mj-ea"/>
          <a:cs typeface="+mj-cs"/>
        </a:defRPr>
      </a:lvl1pPr>
      <a:lvl2pPr algn="l" rtl="0" eaLnBrk="0" fontAlgn="base" hangingPunct="0">
        <a:spcBef>
          <a:spcPct val="0"/>
        </a:spcBef>
        <a:spcAft>
          <a:spcPct val="0"/>
        </a:spcAft>
        <a:defRPr sz="3200">
          <a:solidFill>
            <a:srgbClr val="D09E00"/>
          </a:solidFill>
          <a:latin typeface="Arial" pitchFamily="34" charset="0"/>
          <a:ea typeface="微软雅黑" pitchFamily="34" charset="-122"/>
        </a:defRPr>
      </a:lvl2pPr>
      <a:lvl3pPr algn="l" rtl="0" eaLnBrk="0" fontAlgn="base" hangingPunct="0">
        <a:spcBef>
          <a:spcPct val="0"/>
        </a:spcBef>
        <a:spcAft>
          <a:spcPct val="0"/>
        </a:spcAft>
        <a:defRPr sz="3200">
          <a:solidFill>
            <a:srgbClr val="D09E00"/>
          </a:solidFill>
          <a:latin typeface="Arial" pitchFamily="34" charset="0"/>
          <a:ea typeface="微软雅黑" pitchFamily="34" charset="-122"/>
        </a:defRPr>
      </a:lvl3pPr>
      <a:lvl4pPr algn="l" rtl="0" eaLnBrk="0" fontAlgn="base" hangingPunct="0">
        <a:spcBef>
          <a:spcPct val="0"/>
        </a:spcBef>
        <a:spcAft>
          <a:spcPct val="0"/>
        </a:spcAft>
        <a:defRPr sz="3200">
          <a:solidFill>
            <a:srgbClr val="D09E00"/>
          </a:solidFill>
          <a:latin typeface="Arial" pitchFamily="34" charset="0"/>
          <a:ea typeface="微软雅黑" pitchFamily="34" charset="-122"/>
        </a:defRPr>
      </a:lvl4pPr>
      <a:lvl5pPr algn="l" rtl="0" eaLnBrk="0" fontAlgn="base" hangingPunct="0">
        <a:spcBef>
          <a:spcPct val="0"/>
        </a:spcBef>
        <a:spcAft>
          <a:spcPct val="0"/>
        </a:spcAft>
        <a:defRPr sz="3200">
          <a:solidFill>
            <a:srgbClr val="D09E00"/>
          </a:solidFill>
          <a:latin typeface="Arial" pitchFamily="34" charset="0"/>
          <a:ea typeface="微软雅黑" pitchFamily="34" charset="-122"/>
        </a:defRPr>
      </a:lvl5pPr>
      <a:lvl6pPr marL="457200" algn="l" rtl="0" eaLnBrk="0" fontAlgn="base" hangingPunct="0">
        <a:spcBef>
          <a:spcPct val="0"/>
        </a:spcBef>
        <a:spcAft>
          <a:spcPct val="0"/>
        </a:spcAft>
        <a:defRPr sz="3200">
          <a:solidFill>
            <a:srgbClr val="D09E00"/>
          </a:solidFill>
          <a:latin typeface="Arial" pitchFamily="34" charset="0"/>
          <a:ea typeface="微软雅黑" pitchFamily="34" charset="-122"/>
        </a:defRPr>
      </a:lvl6pPr>
      <a:lvl7pPr marL="914400" algn="l" rtl="0" eaLnBrk="0" fontAlgn="base" hangingPunct="0">
        <a:spcBef>
          <a:spcPct val="0"/>
        </a:spcBef>
        <a:spcAft>
          <a:spcPct val="0"/>
        </a:spcAft>
        <a:defRPr sz="3200">
          <a:solidFill>
            <a:srgbClr val="D09E00"/>
          </a:solidFill>
          <a:latin typeface="Arial" pitchFamily="34" charset="0"/>
          <a:ea typeface="微软雅黑" pitchFamily="34" charset="-122"/>
        </a:defRPr>
      </a:lvl7pPr>
      <a:lvl8pPr marL="1371600" algn="l" rtl="0" eaLnBrk="0" fontAlgn="base" hangingPunct="0">
        <a:spcBef>
          <a:spcPct val="0"/>
        </a:spcBef>
        <a:spcAft>
          <a:spcPct val="0"/>
        </a:spcAft>
        <a:defRPr sz="3200">
          <a:solidFill>
            <a:srgbClr val="D09E00"/>
          </a:solidFill>
          <a:latin typeface="Arial" pitchFamily="34" charset="0"/>
          <a:ea typeface="微软雅黑" pitchFamily="34" charset="-122"/>
        </a:defRPr>
      </a:lvl8pPr>
      <a:lvl9pPr marL="1828800" algn="l" rtl="0" eaLnBrk="0" fontAlgn="base" hangingPunct="0">
        <a:spcBef>
          <a:spcPct val="0"/>
        </a:spcBef>
        <a:spcAft>
          <a:spcPct val="0"/>
        </a:spcAft>
        <a:defRPr sz="3200">
          <a:solidFill>
            <a:srgbClr val="D09E00"/>
          </a:solidFill>
          <a:latin typeface="Arial" pitchFamily="34" charset="0"/>
          <a:ea typeface="微软雅黑" pitchFamily="34" charset="-122"/>
        </a:defRPr>
      </a:lvl9pPr>
    </p:titleStyle>
    <p:bodyStyle>
      <a:lvl1pPr marL="342900" indent="-342900" algn="l" rtl="0" eaLnBrk="0" fontAlgn="base" hangingPunct="0">
        <a:spcBef>
          <a:spcPct val="20000"/>
        </a:spcBef>
        <a:spcAft>
          <a:spcPct val="0"/>
        </a:spcAft>
        <a:buChar char="•"/>
        <a:defRPr sz="2000">
          <a:solidFill>
            <a:srgbClr val="D09E00"/>
          </a:solidFill>
          <a:latin typeface="+mn-lt"/>
          <a:ea typeface="+mn-ea"/>
          <a:cs typeface="+mn-cs"/>
        </a:defRPr>
      </a:lvl1pPr>
      <a:lvl2pPr marL="742950" indent="-285750" algn="l" rtl="0" eaLnBrk="0" fontAlgn="base" hangingPunct="0">
        <a:spcBef>
          <a:spcPct val="20000"/>
        </a:spcBef>
        <a:spcAft>
          <a:spcPct val="0"/>
        </a:spcAft>
        <a:buChar char="–"/>
        <a:defRPr sz="2800">
          <a:solidFill>
            <a:srgbClr val="D09E00"/>
          </a:solidFill>
          <a:latin typeface="+mn-lt"/>
          <a:ea typeface="+mn-ea"/>
        </a:defRPr>
      </a:lvl2pPr>
      <a:lvl3pPr marL="1143000" indent="-228600" algn="l" rtl="0" eaLnBrk="0" fontAlgn="base" hangingPunct="0">
        <a:spcBef>
          <a:spcPct val="20000"/>
        </a:spcBef>
        <a:spcAft>
          <a:spcPct val="0"/>
        </a:spcAft>
        <a:buChar char="•"/>
        <a:defRPr sz="1600">
          <a:solidFill>
            <a:srgbClr val="D09E00"/>
          </a:solidFill>
          <a:latin typeface="+mn-lt"/>
          <a:ea typeface="+mn-ea"/>
        </a:defRPr>
      </a:lvl3pPr>
      <a:lvl4pPr marL="1600200" indent="-228600" algn="l" rtl="0" eaLnBrk="0" fontAlgn="base" hangingPunct="0">
        <a:spcBef>
          <a:spcPct val="20000"/>
        </a:spcBef>
        <a:spcAft>
          <a:spcPct val="0"/>
        </a:spcAft>
        <a:buChar char="–"/>
        <a:defRPr sz="1400">
          <a:solidFill>
            <a:srgbClr val="D09E00"/>
          </a:solidFill>
          <a:latin typeface="+mn-lt"/>
          <a:ea typeface="+mn-ea"/>
        </a:defRPr>
      </a:lvl4pPr>
      <a:lvl5pPr marL="2057400" indent="-228600" algn="l" rtl="0" eaLnBrk="0" fontAlgn="base" hangingPunct="0">
        <a:spcBef>
          <a:spcPct val="20000"/>
        </a:spcBef>
        <a:spcAft>
          <a:spcPct val="0"/>
        </a:spcAft>
        <a:buChar char="»"/>
        <a:defRPr sz="1400">
          <a:solidFill>
            <a:srgbClr val="D09E00"/>
          </a:solidFill>
          <a:latin typeface="+mn-lt"/>
          <a:ea typeface="+mn-ea"/>
        </a:defRPr>
      </a:lvl5pPr>
      <a:lvl6pPr marL="2514600" indent="-228600" algn="l" rtl="0" eaLnBrk="0" fontAlgn="base" hangingPunct="0">
        <a:spcBef>
          <a:spcPct val="20000"/>
        </a:spcBef>
        <a:spcAft>
          <a:spcPct val="0"/>
        </a:spcAft>
        <a:buChar char="»"/>
        <a:defRPr sz="1400">
          <a:solidFill>
            <a:srgbClr val="D09E00"/>
          </a:solidFill>
          <a:latin typeface="+mn-lt"/>
          <a:ea typeface="+mn-ea"/>
        </a:defRPr>
      </a:lvl6pPr>
      <a:lvl7pPr marL="2971800" indent="-228600" algn="l" rtl="0" eaLnBrk="0" fontAlgn="base" hangingPunct="0">
        <a:spcBef>
          <a:spcPct val="20000"/>
        </a:spcBef>
        <a:spcAft>
          <a:spcPct val="0"/>
        </a:spcAft>
        <a:buChar char="»"/>
        <a:defRPr sz="1400">
          <a:solidFill>
            <a:srgbClr val="D09E00"/>
          </a:solidFill>
          <a:latin typeface="+mn-lt"/>
          <a:ea typeface="+mn-ea"/>
        </a:defRPr>
      </a:lvl7pPr>
      <a:lvl8pPr marL="3429000" indent="-228600" algn="l" rtl="0" eaLnBrk="0" fontAlgn="base" hangingPunct="0">
        <a:spcBef>
          <a:spcPct val="20000"/>
        </a:spcBef>
        <a:spcAft>
          <a:spcPct val="0"/>
        </a:spcAft>
        <a:buChar char="»"/>
        <a:defRPr sz="1400">
          <a:solidFill>
            <a:srgbClr val="D09E00"/>
          </a:solidFill>
          <a:latin typeface="+mn-lt"/>
          <a:ea typeface="+mn-ea"/>
        </a:defRPr>
      </a:lvl8pPr>
      <a:lvl9pPr marL="3886200" indent="-228600" algn="l" rtl="0" eaLnBrk="0" fontAlgn="base" hangingPunct="0">
        <a:spcBef>
          <a:spcPct val="20000"/>
        </a:spcBef>
        <a:spcAft>
          <a:spcPct val="0"/>
        </a:spcAft>
        <a:buChar char="»"/>
        <a:defRPr sz="1400">
          <a:solidFill>
            <a:srgbClr val="D09E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0.jpeg"/><Relationship Id="rId5" Type="http://schemas.openxmlformats.org/officeDocument/2006/relationships/image" Target="../media/image18.wmf"/><Relationship Id="rId4" Type="http://schemas.openxmlformats.org/officeDocument/2006/relationships/oleObject" Target="../embeddings/oleObject12.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notesSlide" Target="../notesSlides/notesSlide13.xml"/><Relationship Id="rId7" Type="http://schemas.openxmlformats.org/officeDocument/2006/relationships/image" Target="../media/image24.wmf"/><Relationship Id="rId2" Type="http://schemas.openxmlformats.org/officeDocument/2006/relationships/slideLayout" Target="../slideLayouts/slideLayout13.xml"/><Relationship Id="rId1" Type="http://schemas.openxmlformats.org/officeDocument/2006/relationships/vmlDrawing" Target="../drawings/vmlDrawing5.vml"/><Relationship Id="rId6" Type="http://schemas.openxmlformats.org/officeDocument/2006/relationships/oleObject" Target="../embeddings/oleObject14.bin"/><Relationship Id="rId5" Type="http://schemas.openxmlformats.org/officeDocument/2006/relationships/image" Target="../media/image23.png"/><Relationship Id="rId4" Type="http://schemas.openxmlformats.org/officeDocument/2006/relationships/oleObject" Target="../embeddings/oleObject13.bin"/><Relationship Id="rId9" Type="http://schemas.openxmlformats.org/officeDocument/2006/relationships/image" Target="../media/image25.wmf"/></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27.jpeg"/></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30.jpeg"/></Relationships>
</file>

<file path=ppt/slides/_rels/slide2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notesSlide" Target="../notesSlides/notesSlide17.xml"/><Relationship Id="rId7" Type="http://schemas.openxmlformats.org/officeDocument/2006/relationships/image" Target="../media/image32.wmf"/><Relationship Id="rId2" Type="http://schemas.openxmlformats.org/officeDocument/2006/relationships/slideLayout" Target="../slideLayouts/slideLayout13.xml"/><Relationship Id="rId1" Type="http://schemas.openxmlformats.org/officeDocument/2006/relationships/vmlDrawing" Target="../drawings/vmlDrawing6.vml"/><Relationship Id="rId6" Type="http://schemas.openxmlformats.org/officeDocument/2006/relationships/oleObject" Target="../embeddings/oleObject17.bin"/><Relationship Id="rId5" Type="http://schemas.openxmlformats.org/officeDocument/2006/relationships/image" Target="../media/image31.wmf"/><Relationship Id="rId4" Type="http://schemas.openxmlformats.org/officeDocument/2006/relationships/oleObject" Target="../embeddings/oleObject16.bin"/></Relationships>
</file>

<file path=ppt/slides/_rels/slide25.xml.rels><?xml version="1.0" encoding="UTF-8" standalone="yes"?>
<Relationships xmlns="http://schemas.openxmlformats.org/package/2006/relationships"><Relationship Id="rId8" Type="http://schemas.openxmlformats.org/officeDocument/2006/relationships/image" Target="../media/image35.wmf"/><Relationship Id="rId13" Type="http://schemas.openxmlformats.org/officeDocument/2006/relationships/oleObject" Target="../embeddings/oleObject22.bin"/><Relationship Id="rId18" Type="http://schemas.openxmlformats.org/officeDocument/2006/relationships/image" Target="../media/image40.wmf"/><Relationship Id="rId3" Type="http://schemas.openxmlformats.org/officeDocument/2006/relationships/notesSlide" Target="../notesSlides/notesSlide18.xml"/><Relationship Id="rId7" Type="http://schemas.openxmlformats.org/officeDocument/2006/relationships/oleObject" Target="../embeddings/oleObject19.bin"/><Relationship Id="rId12" Type="http://schemas.openxmlformats.org/officeDocument/2006/relationships/image" Target="../media/image37.wmf"/><Relationship Id="rId17" Type="http://schemas.openxmlformats.org/officeDocument/2006/relationships/oleObject" Target="../embeddings/oleObject24.bin"/><Relationship Id="rId2" Type="http://schemas.openxmlformats.org/officeDocument/2006/relationships/slideLayout" Target="../slideLayouts/slideLayout14.xml"/><Relationship Id="rId16" Type="http://schemas.openxmlformats.org/officeDocument/2006/relationships/image" Target="../media/image39.wmf"/><Relationship Id="rId1" Type="http://schemas.openxmlformats.org/officeDocument/2006/relationships/vmlDrawing" Target="../drawings/vmlDrawing7.vml"/><Relationship Id="rId6" Type="http://schemas.openxmlformats.org/officeDocument/2006/relationships/image" Target="../media/image34.wmf"/><Relationship Id="rId11" Type="http://schemas.openxmlformats.org/officeDocument/2006/relationships/oleObject" Target="../embeddings/oleObject21.bin"/><Relationship Id="rId5" Type="http://schemas.openxmlformats.org/officeDocument/2006/relationships/oleObject" Target="../embeddings/oleObject18.bin"/><Relationship Id="rId15" Type="http://schemas.openxmlformats.org/officeDocument/2006/relationships/oleObject" Target="../embeddings/oleObject23.bin"/><Relationship Id="rId10" Type="http://schemas.openxmlformats.org/officeDocument/2006/relationships/image" Target="../media/image36.wmf"/><Relationship Id="rId4" Type="http://schemas.openxmlformats.org/officeDocument/2006/relationships/image" Target="../media/image33.jpeg"/><Relationship Id="rId9" Type="http://schemas.openxmlformats.org/officeDocument/2006/relationships/oleObject" Target="../embeddings/oleObject20.bin"/><Relationship Id="rId14" Type="http://schemas.openxmlformats.org/officeDocument/2006/relationships/image" Target="../media/image38.wmf"/></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43.png"/><Relationship Id="rId4" Type="http://schemas.openxmlformats.org/officeDocument/2006/relationships/image" Target="../media/image42.w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44.png"/><Relationship Id="rId4" Type="http://schemas.openxmlformats.org/officeDocument/2006/relationships/image" Target="../media/image42.w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45.png"/><Relationship Id="rId4" Type="http://schemas.openxmlformats.org/officeDocument/2006/relationships/image" Target="../media/image42.wmf"/></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oleObject" Target="../embeddings/oleObject28.bin"/><Relationship Id="rId7" Type="http://schemas.openxmlformats.org/officeDocument/2006/relationships/image" Target="../media/image46.jpeg"/><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29.jpeg"/><Relationship Id="rId5" Type="http://schemas.openxmlformats.org/officeDocument/2006/relationships/image" Target="../media/image27.jpeg"/><Relationship Id="rId4" Type="http://schemas.openxmlformats.org/officeDocument/2006/relationships/image" Target="../media/image42.wmf"/></Relationships>
</file>

<file path=ppt/slides/_rels/slide3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notesSlide" Target="../notesSlides/notesSlide19.xml"/><Relationship Id="rId7" Type="http://schemas.openxmlformats.org/officeDocument/2006/relationships/image" Target="../media/image49.png"/><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oleObject" Target="../embeddings/oleObject30.bin"/><Relationship Id="rId5" Type="http://schemas.openxmlformats.org/officeDocument/2006/relationships/image" Target="../media/image48.png"/><Relationship Id="rId10" Type="http://schemas.openxmlformats.org/officeDocument/2006/relationships/image" Target="../media/image52.jpeg"/><Relationship Id="rId4" Type="http://schemas.openxmlformats.org/officeDocument/2006/relationships/oleObject" Target="../embeddings/oleObject29.bin"/><Relationship Id="rId9"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55.jpe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notesSlide" Target="../notesSlides/notesSlide22.xml"/><Relationship Id="rId7" Type="http://schemas.openxmlformats.org/officeDocument/2006/relationships/image" Target="../media/image59.png"/><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33.bin"/><Relationship Id="rId5" Type="http://schemas.openxmlformats.org/officeDocument/2006/relationships/image" Target="../media/image58.png"/><Relationship Id="rId10" Type="http://schemas.openxmlformats.org/officeDocument/2006/relationships/image" Target="../media/image61.jpeg"/><Relationship Id="rId4" Type="http://schemas.openxmlformats.org/officeDocument/2006/relationships/oleObject" Target="../embeddings/oleObject32.bin"/><Relationship Id="rId9" Type="http://schemas.openxmlformats.org/officeDocument/2006/relationships/image" Target="../media/image60.png"/></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37.bin"/><Relationship Id="rId3" Type="http://schemas.openxmlformats.org/officeDocument/2006/relationships/notesSlide" Target="../notesSlides/notesSlide23.xml"/><Relationship Id="rId7" Type="http://schemas.openxmlformats.org/officeDocument/2006/relationships/image" Target="../media/image63.png"/><Relationship Id="rId12" Type="http://schemas.openxmlformats.org/officeDocument/2006/relationships/image" Target="../media/image65.jpeg"/><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36.bin"/><Relationship Id="rId11" Type="http://schemas.openxmlformats.org/officeDocument/2006/relationships/image" Target="../media/image64.png"/><Relationship Id="rId5" Type="http://schemas.openxmlformats.org/officeDocument/2006/relationships/image" Target="../media/image62.png"/><Relationship Id="rId10" Type="http://schemas.openxmlformats.org/officeDocument/2006/relationships/oleObject" Target="../embeddings/oleObject38.bin"/><Relationship Id="rId4" Type="http://schemas.openxmlformats.org/officeDocument/2006/relationships/oleObject" Target="../embeddings/oleObject35.bin"/><Relationship Id="rId9"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39.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slideLayout" Target="../slideLayouts/slideLayout7.xml"/><Relationship Id="rId1" Type="http://schemas.openxmlformats.org/officeDocument/2006/relationships/vmlDrawing" Target="../drawings/vmlDrawing16.vml"/><Relationship Id="rId5" Type="http://schemas.openxmlformats.org/officeDocument/2006/relationships/image" Target="../media/image69.wmf"/><Relationship Id="rId4" Type="http://schemas.openxmlformats.org/officeDocument/2006/relationships/oleObject" Target="../embeddings/oleObject39.bin"/></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40.bin"/><Relationship Id="rId7" Type="http://schemas.openxmlformats.org/officeDocument/2006/relationships/image" Target="../media/image73.jpeg"/><Relationship Id="rId2" Type="http://schemas.openxmlformats.org/officeDocument/2006/relationships/slideLayout" Target="../slideLayouts/slideLayout14.xml"/><Relationship Id="rId1" Type="http://schemas.openxmlformats.org/officeDocument/2006/relationships/vmlDrawing" Target="../drawings/vmlDrawing17.vml"/><Relationship Id="rId6" Type="http://schemas.openxmlformats.org/officeDocument/2006/relationships/image" Target="../media/image72.wmf"/><Relationship Id="rId5" Type="http://schemas.openxmlformats.org/officeDocument/2006/relationships/oleObject" Target="../embeddings/oleObject41.bin"/><Relationship Id="rId4" Type="http://schemas.openxmlformats.org/officeDocument/2006/relationships/image" Target="../media/image71.wmf"/></Relationships>
</file>

<file path=ppt/slides/_rels/slide4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7.xml"/><Relationship Id="rId1" Type="http://schemas.openxmlformats.org/officeDocument/2006/relationships/vmlDrawing" Target="../drawings/vmlDrawing18.vml"/><Relationship Id="rId4" Type="http://schemas.openxmlformats.org/officeDocument/2006/relationships/image" Target="../media/image80.wmf"/></Relationships>
</file>

<file path=ppt/slides/_rels/slide48.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gif"/><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9.wmf"/><Relationship Id="rId3" Type="http://schemas.openxmlformats.org/officeDocument/2006/relationships/notesSlide" Target="../notesSlides/notesSlide4.xml"/><Relationship Id="rId7" Type="http://schemas.openxmlformats.org/officeDocument/2006/relationships/image" Target="../media/image6.wmf"/><Relationship Id="rId12" Type="http://schemas.openxmlformats.org/officeDocument/2006/relationships/oleObject" Target="../embeddings/oleObject5.bin"/><Relationship Id="rId17" Type="http://schemas.openxmlformats.org/officeDocument/2006/relationships/image" Target="../media/image11.wmf"/><Relationship Id="rId2" Type="http://schemas.openxmlformats.org/officeDocument/2006/relationships/slideLayout" Target="../slideLayouts/slideLayout7.xml"/><Relationship Id="rId16" Type="http://schemas.openxmlformats.org/officeDocument/2006/relationships/oleObject" Target="../embeddings/oleObject7.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8.wmf"/><Relationship Id="rId5" Type="http://schemas.openxmlformats.org/officeDocument/2006/relationships/image" Target="../media/image5.wmf"/><Relationship Id="rId15" Type="http://schemas.openxmlformats.org/officeDocument/2006/relationships/image" Target="../media/image10.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7.wmf"/><Relationship Id="rId14" Type="http://schemas.openxmlformats.org/officeDocument/2006/relationships/oleObject" Target="../embeddings/oleObject6.bin"/></Relationships>
</file>

<file path=ppt/slides/_rels/slide50.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6.jpeg"/><Relationship Id="rId7" Type="http://schemas.openxmlformats.org/officeDocument/2006/relationships/image" Target="../media/image88.jpeg"/><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image" Target="../media/image85.png"/><Relationship Id="rId5" Type="http://schemas.openxmlformats.org/officeDocument/2006/relationships/oleObject" Target="../embeddings/oleObject43.bin"/><Relationship Id="rId4" Type="http://schemas.openxmlformats.org/officeDocument/2006/relationships/image" Target="../media/image87.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5.xml"/><Relationship Id="rId7" Type="http://schemas.openxmlformats.org/officeDocument/2006/relationships/image" Target="../media/image13.wmf"/><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oleObject" Target="../embeddings/oleObject9.bin"/><Relationship Id="rId5" Type="http://schemas.openxmlformats.org/officeDocument/2006/relationships/image" Target="../media/image12.wmf"/><Relationship Id="rId4" Type="http://schemas.openxmlformats.org/officeDocument/2006/relationships/oleObject" Target="../embeddings/oleObject8.bin"/><Relationship Id="rId9" Type="http://schemas.openxmlformats.org/officeDocument/2006/relationships/image" Target="../media/image14.wmf"/></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vmlDrawing" Target="../drawings/vmlDrawing3.vml"/><Relationship Id="rId5" Type="http://schemas.openxmlformats.org/officeDocument/2006/relationships/image" Target="../media/image16.emf"/><Relationship Id="rId4" Type="http://schemas.openxmlformats.org/officeDocument/2006/relationships/oleObject" Target="../embeddings/oleObject11.bin"/></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107950" y="1557338"/>
            <a:ext cx="4206875" cy="46037"/>
          </a:xfrm>
          <a:prstGeom prst="rect">
            <a:avLst/>
          </a:prstGeom>
          <a:gradFill flip="none" rotWithShape="1">
            <a:gsLst>
              <a:gs pos="0">
                <a:srgbClr val="5E9EFF"/>
              </a:gs>
              <a:gs pos="39999">
                <a:srgbClr val="85C2FF"/>
              </a:gs>
              <a:gs pos="70000">
                <a:srgbClr val="C4D6EB"/>
              </a:gs>
              <a:gs pos="100000">
                <a:srgbClr val="FFEBFA"/>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zh-CN" altLang="en-US"/>
          </a:p>
        </p:txBody>
      </p:sp>
      <p:sp>
        <p:nvSpPr>
          <p:cNvPr id="39" name="矩形 38"/>
          <p:cNvSpPr/>
          <p:nvPr/>
        </p:nvSpPr>
        <p:spPr>
          <a:xfrm rot="10800000" flipV="1">
            <a:off x="5054600" y="4994275"/>
            <a:ext cx="4089400" cy="46038"/>
          </a:xfrm>
          <a:prstGeom prst="rect">
            <a:avLst/>
          </a:prstGeom>
          <a:gradFill flip="none" rotWithShape="1">
            <a:gsLst>
              <a:gs pos="0">
                <a:srgbClr val="5E9EFF"/>
              </a:gs>
              <a:gs pos="39999">
                <a:srgbClr val="85C2FF"/>
              </a:gs>
              <a:gs pos="70000">
                <a:srgbClr val="C4D6EB"/>
              </a:gs>
              <a:gs pos="100000">
                <a:srgbClr val="FFEBFA"/>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zh-CN" altLang="en-US"/>
          </a:p>
        </p:txBody>
      </p:sp>
      <p:sp>
        <p:nvSpPr>
          <p:cNvPr id="6" name="Rectangle 2"/>
          <p:cNvSpPr txBox="1">
            <a:spLocks noChangeArrowheads="1"/>
          </p:cNvSpPr>
          <p:nvPr/>
        </p:nvSpPr>
        <p:spPr bwMode="auto">
          <a:xfrm>
            <a:off x="1258888" y="2409825"/>
            <a:ext cx="6400800" cy="1120775"/>
          </a:xfrm>
          <a:prstGeom prst="rect">
            <a:avLst/>
          </a:prstGeom>
          <a:noFill/>
          <a:ln>
            <a:noFill/>
          </a:ln>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eaLnBrk="1" hangingPunct="1">
              <a:defRPr/>
            </a:pPr>
            <a:r>
              <a:rPr lang="zh-CN" altLang="en-US" sz="6000" kern="0" dirty="0">
                <a:latin typeface="华文琥珀" panose="02010800040101010101" pitchFamily="2" charset="-122"/>
                <a:ea typeface="华文琥珀" panose="02010800040101010101" pitchFamily="2" charset="-122"/>
              </a:rPr>
              <a:t>光电传感器</a:t>
            </a:r>
          </a:p>
        </p:txBody>
      </p:sp>
      <p:sp>
        <p:nvSpPr>
          <p:cNvPr id="18440" name="页脚占位符 10"/>
          <p:cNvSpPr txBox="1">
            <a:spLocks/>
          </p:cNvSpPr>
          <p:nvPr/>
        </p:nvSpPr>
        <p:spPr bwMode="auto">
          <a:xfrm>
            <a:off x="2867025" y="6303963"/>
            <a:ext cx="2895600" cy="457200"/>
          </a:xfrm>
          <a:prstGeom prst="rect">
            <a:avLst/>
          </a:prstGeom>
          <a:noFill/>
          <a:ln w="9525">
            <a:noFill/>
            <a:miter lim="800000"/>
            <a:headEnd/>
            <a:tailEnd/>
          </a:ln>
        </p:spPr>
        <p:txBody>
          <a:bodyPr/>
          <a:lstStyle/>
          <a:p>
            <a:pPr algn="ctr" eaLnBrk="1" hangingPunct="1"/>
            <a:r>
              <a:rPr kumimoji="1" lang="zh-CN" altLang="en-US" sz="1400" dirty="0">
                <a:latin typeface="Comic Sans MS" pitchFamily="66" charset="0"/>
                <a:ea typeface="宋体" charset="-122"/>
              </a:rPr>
              <a:t>自动化学院测量科学与仪器系</a:t>
            </a:r>
            <a:endParaRPr kumimoji="1" lang="en-US" altLang="zh-CN" sz="1400" dirty="0">
              <a:latin typeface="Comic Sans MS" pitchFamily="66" charset="0"/>
              <a:ea typeface="宋体" charset="-122"/>
            </a:endParaRPr>
          </a:p>
        </p:txBody>
      </p:sp>
      <p:sp>
        <p:nvSpPr>
          <p:cNvPr id="9" name="灯片编号占位符 9"/>
          <p:cNvSpPr>
            <a:spLocks noGrp="1"/>
          </p:cNvSpPr>
          <p:nvPr>
            <p:ph type="sldNum" sz="quarter" idx="12"/>
          </p:nvPr>
        </p:nvSpPr>
        <p:spPr>
          <a:xfrm>
            <a:off x="8286776" y="6329386"/>
            <a:ext cx="314300" cy="457200"/>
          </a:xfrm>
          <a:noFill/>
          <a:ln>
            <a:miter lim="800000"/>
            <a:headEnd/>
            <a:tailEnd/>
          </a:ln>
        </p:spPr>
        <p:txBody>
          <a:bodyPr/>
          <a:lstStyle/>
          <a:p>
            <a:fld id="{E2B786C1-4E5D-4245-94EB-D3D94D5AD5FF}" type="slidenum">
              <a:rPr lang="en-US" altLang="zh-CN"/>
              <a:pPr/>
              <a:t>1</a:t>
            </a:fld>
            <a:endParaRPr lang="en-US" altLang="zh-CN" dirty="0"/>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1924152" y="212251"/>
            <a:ext cx="1519738" cy="1139803"/>
          </a:xfrm>
          <a:prstGeom prst="rect">
            <a:avLst/>
          </a:prstGeom>
        </p:spPr>
      </p:pic>
      <p:pic>
        <p:nvPicPr>
          <p:cNvPr id="11" name="Picture 6" descr="光敏三极管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216" y="5054378"/>
            <a:ext cx="2568600" cy="1720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4" descr="光敏电阻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50" y="25782"/>
            <a:ext cx="2006170" cy="1516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42875" y="1000125"/>
            <a:ext cx="8286750" cy="46038"/>
          </a:xfrm>
          <a:prstGeom prst="rect">
            <a:avLst/>
          </a:prstGeom>
          <a:gradFill flip="none" rotWithShape="1">
            <a:gsLst>
              <a:gs pos="0">
                <a:srgbClr val="5E9EFF"/>
              </a:gs>
              <a:gs pos="39999">
                <a:srgbClr val="85C2FF"/>
              </a:gs>
              <a:gs pos="70000">
                <a:srgbClr val="C4D6EB"/>
              </a:gs>
              <a:gs pos="100000">
                <a:srgbClr val="FFEBFA"/>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7" name="Rectangle 8"/>
          <p:cNvSpPr>
            <a:spLocks noChangeArrowheads="1"/>
          </p:cNvSpPr>
          <p:nvPr/>
        </p:nvSpPr>
        <p:spPr bwMode="auto">
          <a:xfrm>
            <a:off x="346931" y="149844"/>
            <a:ext cx="1969964" cy="581762"/>
          </a:xfrm>
          <a:prstGeom prst="rect">
            <a:avLst/>
          </a:prstGeom>
          <a:noFill/>
          <a:ln w="9525">
            <a:noFill/>
            <a:miter lim="800000"/>
            <a:headEnd/>
            <a:tailEnd/>
          </a:ln>
        </p:spPr>
        <p:txBody>
          <a:bodyPr wrap="square">
            <a:spAutoFit/>
          </a:bodyPr>
          <a:lstStyle/>
          <a:p>
            <a:pPr>
              <a:lnSpc>
                <a:spcPct val="125000"/>
              </a:lnSpc>
              <a:spcBef>
                <a:spcPct val="50000"/>
              </a:spcBef>
              <a:buSzPct val="85000"/>
            </a:pPr>
            <a:r>
              <a:rPr lang="en-US" altLang="zh-CN" sz="2800" b="1" dirty="0">
                <a:solidFill>
                  <a:srgbClr val="FF0000"/>
                </a:solidFill>
                <a:latin typeface="+mn-ea"/>
                <a:ea typeface="+mn-ea"/>
                <a:sym typeface="黑体" pitchFamily="49" charset="-122"/>
              </a:rPr>
              <a:t>2 </a:t>
            </a:r>
            <a:r>
              <a:rPr lang="zh-CN" altLang="en-US" sz="2800" b="1" dirty="0">
                <a:solidFill>
                  <a:srgbClr val="FF0000"/>
                </a:solidFill>
                <a:latin typeface="+mn-ea"/>
                <a:ea typeface="+mn-ea"/>
                <a:sym typeface="黑体" pitchFamily="49" charset="-122"/>
              </a:rPr>
              <a:t>光敏电阻</a:t>
            </a:r>
          </a:p>
        </p:txBody>
      </p:sp>
      <p:sp>
        <p:nvSpPr>
          <p:cNvPr id="8" name="Rectangle 8"/>
          <p:cNvSpPr>
            <a:spLocks noChangeArrowheads="1"/>
          </p:cNvSpPr>
          <p:nvPr/>
        </p:nvSpPr>
        <p:spPr bwMode="auto">
          <a:xfrm>
            <a:off x="467544" y="1484784"/>
            <a:ext cx="8218488" cy="4508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indent="227013" eaLnBrk="0" hangingPunct="0">
              <a:defRPr sz="2400">
                <a:solidFill>
                  <a:schemeClr val="tx1"/>
                </a:solidFill>
                <a:latin typeface="Times New Roman" panose="02020603050405020304" pitchFamily="18" charset="0"/>
                <a:ea typeface="楷体_GB2312" pitchFamily="49" charset="-122"/>
              </a:defRPr>
            </a:lvl1pPr>
            <a:lvl2pPr marL="742950" indent="-285750" eaLnBrk="0" hangingPunct="0">
              <a:defRPr sz="2400">
                <a:solidFill>
                  <a:schemeClr val="tx1"/>
                </a:solidFill>
                <a:latin typeface="Times New Roman" panose="02020603050405020304" pitchFamily="18" charset="0"/>
                <a:ea typeface="楷体_GB2312" pitchFamily="49" charset="-122"/>
              </a:defRPr>
            </a:lvl2pPr>
            <a:lvl3pPr marL="1143000" indent="-228600" eaLnBrk="0" hangingPunct="0">
              <a:defRPr sz="2400">
                <a:solidFill>
                  <a:schemeClr val="tx1"/>
                </a:solidFill>
                <a:latin typeface="Times New Roman" panose="02020603050405020304" pitchFamily="18" charset="0"/>
                <a:ea typeface="楷体_GB2312" pitchFamily="49" charset="-122"/>
              </a:defRPr>
            </a:lvl3pPr>
            <a:lvl4pPr marL="1600200" indent="-228600" eaLnBrk="0" hangingPunct="0">
              <a:defRPr sz="2400">
                <a:solidFill>
                  <a:schemeClr val="tx1"/>
                </a:solidFill>
                <a:latin typeface="Times New Roman" panose="02020603050405020304" pitchFamily="18" charset="0"/>
                <a:ea typeface="楷体_GB2312" pitchFamily="49" charset="-122"/>
              </a:defRPr>
            </a:lvl4pPr>
            <a:lvl5pPr marL="2057400" indent="-228600" eaLnBrk="0" hangingPunct="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lnSpc>
                <a:spcPct val="150000"/>
              </a:lnSpc>
              <a:spcAft>
                <a:spcPct val="5000"/>
              </a:spcAft>
            </a:pPr>
            <a:r>
              <a:rPr kumimoji="1" lang="zh-CN" altLang="en-US" sz="2000" b="1" dirty="0">
                <a:latin typeface="+mn-ea"/>
                <a:ea typeface="+mn-ea"/>
              </a:rPr>
              <a:t>特点：</a:t>
            </a:r>
          </a:p>
          <a:p>
            <a:pPr>
              <a:lnSpc>
                <a:spcPts val="3000"/>
              </a:lnSpc>
              <a:spcAft>
                <a:spcPct val="5000"/>
              </a:spcAft>
            </a:pPr>
            <a:r>
              <a:rPr kumimoji="1" lang="en-US" altLang="zh-CN" sz="2000" b="1" dirty="0">
                <a:latin typeface="+mn-ea"/>
                <a:ea typeface="+mn-ea"/>
              </a:rPr>
              <a:t>a</a:t>
            </a:r>
            <a:r>
              <a:rPr kumimoji="1" lang="zh-CN" altLang="en-US" sz="2000" b="1" dirty="0">
                <a:latin typeface="+mn-ea"/>
                <a:ea typeface="+mn-ea"/>
              </a:rPr>
              <a:t>．</a:t>
            </a:r>
            <a:r>
              <a:rPr kumimoji="1" lang="zh-CN" altLang="en-US" sz="2000" b="1" dirty="0">
                <a:highlight>
                  <a:srgbClr val="FFFF00"/>
                </a:highlight>
                <a:latin typeface="+mn-ea"/>
                <a:ea typeface="+mn-ea"/>
              </a:rPr>
              <a:t>光谱响应范围相当宽</a:t>
            </a:r>
            <a:r>
              <a:rPr kumimoji="1" lang="zh-CN" altLang="en-US" sz="2000" b="1" dirty="0">
                <a:latin typeface="+mn-ea"/>
                <a:ea typeface="+mn-ea"/>
              </a:rPr>
              <a:t>，光谱响应范围可从紫外、扩展到远红外。</a:t>
            </a:r>
          </a:p>
          <a:p>
            <a:pPr>
              <a:lnSpc>
                <a:spcPts val="3000"/>
              </a:lnSpc>
              <a:spcAft>
                <a:spcPct val="5000"/>
              </a:spcAft>
            </a:pPr>
            <a:r>
              <a:rPr kumimoji="1" lang="en-US" altLang="zh-CN" sz="2000" b="1" dirty="0">
                <a:latin typeface="+mn-ea"/>
                <a:ea typeface="+mn-ea"/>
              </a:rPr>
              <a:t>b</a:t>
            </a:r>
            <a:r>
              <a:rPr kumimoji="1" lang="zh-CN" altLang="en-US" sz="2000" b="1" dirty="0">
                <a:latin typeface="+mn-ea"/>
                <a:ea typeface="+mn-ea"/>
              </a:rPr>
              <a:t>．</a:t>
            </a:r>
            <a:r>
              <a:rPr kumimoji="1" lang="zh-CN" altLang="en-US" sz="2000" b="1" dirty="0">
                <a:highlight>
                  <a:srgbClr val="FFFF00"/>
                </a:highlight>
                <a:latin typeface="+mn-ea"/>
                <a:ea typeface="+mn-ea"/>
              </a:rPr>
              <a:t>工作电流大</a:t>
            </a:r>
            <a:r>
              <a:rPr kumimoji="1" lang="zh-CN" altLang="en-US" sz="2000" b="1" dirty="0">
                <a:latin typeface="+mn-ea"/>
                <a:ea typeface="+mn-ea"/>
              </a:rPr>
              <a:t>，可达数毫安。</a:t>
            </a:r>
          </a:p>
          <a:p>
            <a:pPr>
              <a:lnSpc>
                <a:spcPts val="3000"/>
              </a:lnSpc>
              <a:spcAft>
                <a:spcPct val="5000"/>
              </a:spcAft>
            </a:pPr>
            <a:r>
              <a:rPr kumimoji="1" lang="en-US" altLang="zh-CN" sz="2000" b="1" dirty="0">
                <a:latin typeface="+mn-ea"/>
                <a:ea typeface="+mn-ea"/>
              </a:rPr>
              <a:t>c</a:t>
            </a:r>
            <a:r>
              <a:rPr kumimoji="1" lang="zh-CN" altLang="en-US" sz="2000" b="1" dirty="0">
                <a:latin typeface="+mn-ea"/>
                <a:ea typeface="+mn-ea"/>
              </a:rPr>
              <a:t>．</a:t>
            </a:r>
            <a:r>
              <a:rPr kumimoji="1" lang="zh-CN" altLang="en-US" sz="2000" b="1" dirty="0">
                <a:highlight>
                  <a:srgbClr val="FFFF00"/>
                </a:highlight>
                <a:latin typeface="+mn-ea"/>
                <a:ea typeface="+mn-ea"/>
              </a:rPr>
              <a:t>所测的光强范围宽</a:t>
            </a:r>
            <a:r>
              <a:rPr kumimoji="1" lang="zh-CN" altLang="en-US" sz="2000" b="1" dirty="0">
                <a:latin typeface="+mn-ea"/>
                <a:ea typeface="+mn-ea"/>
              </a:rPr>
              <a:t>，既可测强光，也可测弱光。</a:t>
            </a:r>
          </a:p>
          <a:p>
            <a:pPr>
              <a:lnSpc>
                <a:spcPts val="3000"/>
              </a:lnSpc>
              <a:spcAft>
                <a:spcPct val="5000"/>
              </a:spcAft>
            </a:pPr>
            <a:r>
              <a:rPr kumimoji="1" lang="en-US" altLang="zh-CN" sz="2000" b="1" dirty="0">
                <a:latin typeface="+mn-ea"/>
                <a:ea typeface="+mn-ea"/>
              </a:rPr>
              <a:t>d</a:t>
            </a:r>
            <a:r>
              <a:rPr kumimoji="1" lang="zh-CN" altLang="en-US" sz="2000" b="1" dirty="0">
                <a:latin typeface="+mn-ea"/>
                <a:ea typeface="+mn-ea"/>
              </a:rPr>
              <a:t>．</a:t>
            </a:r>
            <a:r>
              <a:rPr kumimoji="1" lang="zh-CN" altLang="en-US" sz="2000" b="1" dirty="0">
                <a:highlight>
                  <a:srgbClr val="FFFF00"/>
                </a:highlight>
                <a:latin typeface="+mn-ea"/>
                <a:ea typeface="+mn-ea"/>
              </a:rPr>
              <a:t>灵敏度高</a:t>
            </a:r>
            <a:r>
              <a:rPr kumimoji="1" lang="zh-CN" altLang="en-US" sz="2000" b="1" dirty="0">
                <a:latin typeface="+mn-ea"/>
                <a:ea typeface="+mn-ea"/>
              </a:rPr>
              <a:t>，光电导增益（由光照产生的外部电流与内部电流之比）远远大于</a:t>
            </a:r>
            <a:r>
              <a:rPr kumimoji="1" lang="en-US" altLang="zh-CN" sz="2000" b="1" dirty="0">
                <a:latin typeface="+mn-ea"/>
                <a:ea typeface="+mn-ea"/>
              </a:rPr>
              <a:t>1</a:t>
            </a:r>
            <a:r>
              <a:rPr kumimoji="1" lang="zh-CN" altLang="en-US" sz="2000" b="1" dirty="0">
                <a:latin typeface="+mn-ea"/>
                <a:ea typeface="+mn-ea"/>
              </a:rPr>
              <a:t>，最大可达</a:t>
            </a:r>
            <a:r>
              <a:rPr kumimoji="1" lang="en-US" altLang="zh-CN" sz="2000" b="1" dirty="0">
                <a:latin typeface="+mn-ea"/>
                <a:ea typeface="+mn-ea"/>
              </a:rPr>
              <a:t>10</a:t>
            </a:r>
            <a:r>
              <a:rPr kumimoji="1" lang="en-US" altLang="zh-CN" sz="2000" b="1" baseline="30000" dirty="0">
                <a:latin typeface="+mn-ea"/>
                <a:ea typeface="+mn-ea"/>
              </a:rPr>
              <a:t>5</a:t>
            </a:r>
          </a:p>
          <a:p>
            <a:pPr eaLnBrk="1" hangingPunct="1">
              <a:lnSpc>
                <a:spcPts val="3000"/>
              </a:lnSpc>
              <a:spcBef>
                <a:spcPts val="0"/>
              </a:spcBef>
              <a:spcAft>
                <a:spcPct val="5000"/>
              </a:spcAft>
            </a:pPr>
            <a:r>
              <a:rPr kumimoji="1" lang="en-US" altLang="zh-CN" sz="2000" b="1" dirty="0">
                <a:latin typeface="+mn-ea"/>
                <a:ea typeface="+mn-ea"/>
              </a:rPr>
              <a:t> e</a:t>
            </a:r>
            <a:r>
              <a:rPr kumimoji="1" lang="zh-CN" altLang="en-US" sz="2000" b="1" dirty="0">
                <a:latin typeface="+mn-ea"/>
                <a:ea typeface="+mn-ea"/>
              </a:rPr>
              <a:t>．</a:t>
            </a:r>
            <a:r>
              <a:rPr kumimoji="1" lang="zh-CN" altLang="en-US" sz="2000" b="1" dirty="0">
                <a:highlight>
                  <a:srgbClr val="FFFF00"/>
                </a:highlight>
                <a:latin typeface="+mn-ea"/>
                <a:ea typeface="+mn-ea"/>
              </a:rPr>
              <a:t>偏置电压低</a:t>
            </a:r>
            <a:r>
              <a:rPr kumimoji="1" lang="zh-CN" altLang="en-US" sz="2000" b="1" dirty="0">
                <a:latin typeface="+mn-ea"/>
                <a:ea typeface="+mn-ea"/>
              </a:rPr>
              <a:t>，无极性之分，使用方便。</a:t>
            </a:r>
          </a:p>
          <a:p>
            <a:pPr eaLnBrk="1" hangingPunct="1">
              <a:lnSpc>
                <a:spcPct val="150000"/>
              </a:lnSpc>
              <a:spcBef>
                <a:spcPct val="50000"/>
              </a:spcBef>
              <a:spcAft>
                <a:spcPct val="5000"/>
              </a:spcAft>
            </a:pPr>
            <a:r>
              <a:rPr kumimoji="1" lang="zh-CN" altLang="en-US" sz="2000" b="1" dirty="0">
                <a:latin typeface="+mn-ea"/>
                <a:ea typeface="+mn-ea"/>
              </a:rPr>
              <a:t>        光敏电阻的不足之处是，</a:t>
            </a:r>
            <a:r>
              <a:rPr kumimoji="1" lang="zh-CN" altLang="en-US" sz="2000" b="1" dirty="0">
                <a:solidFill>
                  <a:srgbClr val="0066FF"/>
                </a:solidFill>
                <a:latin typeface="+mn-ea"/>
                <a:ea typeface="+mn-ea"/>
              </a:rPr>
              <a:t>在强光照射下光电转换</a:t>
            </a:r>
            <a:r>
              <a:rPr kumimoji="1" lang="zh-CN" altLang="en-US" sz="2000" b="1" dirty="0">
                <a:solidFill>
                  <a:srgbClr val="0066FF"/>
                </a:solidFill>
                <a:highlight>
                  <a:srgbClr val="FFFF00"/>
                </a:highlight>
                <a:latin typeface="+mn-ea"/>
                <a:ea typeface="+mn-ea"/>
              </a:rPr>
              <a:t>线性度较差</a:t>
            </a:r>
            <a:r>
              <a:rPr kumimoji="1" lang="zh-CN" altLang="en-US" sz="2000" b="1" dirty="0">
                <a:solidFill>
                  <a:srgbClr val="0066FF"/>
                </a:solidFill>
                <a:latin typeface="+mn-ea"/>
                <a:ea typeface="+mn-ea"/>
              </a:rPr>
              <a:t>，光电</a:t>
            </a:r>
            <a:r>
              <a:rPr kumimoji="1" lang="zh-CN" altLang="en-US" sz="2000" b="1" dirty="0">
                <a:solidFill>
                  <a:srgbClr val="0066FF"/>
                </a:solidFill>
                <a:highlight>
                  <a:srgbClr val="FFFF00"/>
                </a:highlight>
                <a:latin typeface="+mn-ea"/>
                <a:ea typeface="+mn-ea"/>
              </a:rPr>
              <a:t>弛豫过程</a:t>
            </a:r>
            <a:r>
              <a:rPr kumimoji="1" lang="zh-CN" altLang="en-US" sz="2000" b="1" dirty="0">
                <a:solidFill>
                  <a:srgbClr val="0066FF"/>
                </a:solidFill>
                <a:latin typeface="+mn-ea"/>
                <a:ea typeface="+mn-ea"/>
              </a:rPr>
              <a:t>较长，频率响应很低（动态特性差）</a:t>
            </a:r>
            <a:r>
              <a:rPr kumimoji="1" lang="zh-CN" altLang="en-US" sz="2000" b="1" dirty="0">
                <a:latin typeface="+mn-ea"/>
                <a:ea typeface="+mn-ea"/>
              </a:rPr>
              <a:t>。</a:t>
            </a:r>
          </a:p>
          <a:p>
            <a:endParaRPr kumimoji="1" lang="en-US" altLang="zh-CN" sz="2000" dirty="0">
              <a:ea typeface="宋体" panose="02010600030101010101" pitchFamily="2" charset="-122"/>
            </a:endParaRPr>
          </a:p>
        </p:txBody>
      </p:sp>
    </p:spTree>
    <p:extLst>
      <p:ext uri="{BB962C8B-B14F-4D97-AF65-F5344CB8AC3E}">
        <p14:creationId xmlns:p14="http://schemas.microsoft.com/office/powerpoint/2010/main" val="3089249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Line 3"/>
          <p:cNvSpPr>
            <a:spLocks noChangeShapeType="1"/>
          </p:cNvSpPr>
          <p:nvPr/>
        </p:nvSpPr>
        <p:spPr bwMode="auto">
          <a:xfrm>
            <a:off x="1331913" y="981075"/>
            <a:ext cx="7127875" cy="0"/>
          </a:xfrm>
          <a:prstGeom prst="line">
            <a:avLst/>
          </a:prstGeom>
          <a:noFill/>
          <a:ln w="9525">
            <a:solidFill>
              <a:srgbClr val="33CCCC"/>
            </a:solidFill>
            <a:round/>
            <a:headEnd/>
            <a:tailEnd/>
          </a:ln>
        </p:spPr>
        <p:txBody>
          <a:bodyPr/>
          <a:lstStyle/>
          <a:p>
            <a:endParaRPr lang="zh-CN" altLang="en-US"/>
          </a:p>
        </p:txBody>
      </p:sp>
      <p:pic>
        <p:nvPicPr>
          <p:cNvPr id="71" name="Picture 10" descr="untitl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888" y="3068960"/>
            <a:ext cx="5399088"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Rectangle 6"/>
          <p:cNvSpPr>
            <a:spLocks noChangeArrowheads="1"/>
          </p:cNvSpPr>
          <p:nvPr/>
        </p:nvSpPr>
        <p:spPr bwMode="auto">
          <a:xfrm>
            <a:off x="1015730" y="5085184"/>
            <a:ext cx="3008083"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1400">
                <a:solidFill>
                  <a:srgbClr val="000000"/>
                </a:solidFill>
                <a:latin typeface="Arial" panose="020B0604020202020204" pitchFamily="34" charset="0"/>
                <a:ea typeface="宋体" panose="02010600030101010101" pitchFamily="2" charset="-122"/>
              </a:defRPr>
            </a:lvl1pPr>
            <a:lvl2pPr marL="742950" indent="-285750" eaLnBrk="0" hangingPunct="0">
              <a:defRPr sz="1400">
                <a:solidFill>
                  <a:srgbClr val="000000"/>
                </a:solidFill>
                <a:latin typeface="Arial" panose="020B0604020202020204" pitchFamily="34" charset="0"/>
                <a:ea typeface="宋体" panose="02010600030101010101" pitchFamily="2" charset="-122"/>
              </a:defRPr>
            </a:lvl2pPr>
            <a:lvl3pPr marL="1143000" indent="-228600" eaLnBrk="0" hangingPunct="0">
              <a:defRPr sz="1400">
                <a:solidFill>
                  <a:srgbClr val="000000"/>
                </a:solidFill>
                <a:latin typeface="Arial" panose="020B0604020202020204" pitchFamily="34" charset="0"/>
                <a:ea typeface="宋体" panose="02010600030101010101" pitchFamily="2" charset="-122"/>
              </a:defRPr>
            </a:lvl3pPr>
            <a:lvl4pPr marL="1600200" indent="-228600" eaLnBrk="0" hangingPunct="0">
              <a:defRPr sz="1400">
                <a:solidFill>
                  <a:srgbClr val="000000"/>
                </a:solidFill>
                <a:latin typeface="Arial" panose="020B0604020202020204" pitchFamily="34" charset="0"/>
                <a:ea typeface="宋体" panose="02010600030101010101" pitchFamily="2" charset="-122"/>
              </a:defRPr>
            </a:lvl4pPr>
            <a:lvl5pPr marL="2057400" indent="-228600" eaLnBrk="0" hangingPunct="0">
              <a:defRPr sz="14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defRPr>
            </a:lvl9pPr>
          </a:lstStyle>
          <a:p>
            <a:pPr eaLnBrk="1" hangingPunct="1">
              <a:lnSpc>
                <a:spcPct val="120000"/>
              </a:lnSpc>
              <a:spcBef>
                <a:spcPct val="20000"/>
              </a:spcBef>
              <a:buSzPct val="85000"/>
            </a:pPr>
            <a:r>
              <a:rPr kumimoji="1" lang="en-US" altLang="zh-CN" sz="2400" b="1" dirty="0">
                <a:solidFill>
                  <a:schemeClr val="tx1"/>
                </a:solidFill>
                <a:latin typeface="+mn-ea"/>
                <a:ea typeface="+mn-ea"/>
                <a:cs typeface="Arial" panose="020B0604020202020204" pitchFamily="34" charset="0"/>
              </a:rPr>
              <a:t> </a:t>
            </a:r>
            <a:r>
              <a:rPr kumimoji="1" lang="zh-CN" altLang="en-US" sz="2000" b="1" dirty="0">
                <a:solidFill>
                  <a:schemeClr val="tx1"/>
                </a:solidFill>
                <a:latin typeface="+mn-ea"/>
                <a:ea typeface="+mn-ea"/>
                <a:cs typeface="Arial" panose="020B0604020202020204" pitchFamily="34" charset="0"/>
              </a:rPr>
              <a:t>当光敏电阻的两端加上适当的偏置电压</a:t>
            </a:r>
            <a:r>
              <a:rPr kumimoji="1" lang="en-US" altLang="zh-CN" sz="2000" b="1" i="1" dirty="0" err="1">
                <a:solidFill>
                  <a:schemeClr val="tx1"/>
                </a:solidFill>
                <a:latin typeface="+mn-ea"/>
                <a:ea typeface="+mn-ea"/>
                <a:cs typeface="Arial" panose="020B0604020202020204" pitchFamily="34" charset="0"/>
              </a:rPr>
              <a:t>U</a:t>
            </a:r>
            <a:r>
              <a:rPr kumimoji="1" lang="en-US" altLang="zh-CN" sz="2000" b="1" i="1" baseline="-25000" dirty="0" err="1">
                <a:solidFill>
                  <a:schemeClr val="tx1"/>
                </a:solidFill>
                <a:latin typeface="+mn-ea"/>
                <a:ea typeface="+mn-ea"/>
                <a:cs typeface="Arial" panose="020B0604020202020204" pitchFamily="34" charset="0"/>
              </a:rPr>
              <a:t>bb</a:t>
            </a:r>
            <a:r>
              <a:rPr kumimoji="1" lang="zh-CN" altLang="en-US" sz="2000" b="1" dirty="0">
                <a:solidFill>
                  <a:schemeClr val="tx1"/>
                </a:solidFill>
                <a:latin typeface="+mn-ea"/>
                <a:ea typeface="+mn-ea"/>
                <a:cs typeface="Arial" panose="020B0604020202020204" pitchFamily="34" charset="0"/>
              </a:rPr>
              <a:t>后，便有电流</a:t>
            </a:r>
            <a:r>
              <a:rPr kumimoji="1" lang="en-US" altLang="zh-CN" sz="2000" b="1" i="1" dirty="0" err="1">
                <a:solidFill>
                  <a:schemeClr val="tx1"/>
                </a:solidFill>
                <a:latin typeface="+mn-ea"/>
                <a:ea typeface="+mn-ea"/>
                <a:cs typeface="Arial" panose="020B0604020202020204" pitchFamily="34" charset="0"/>
              </a:rPr>
              <a:t>I</a:t>
            </a:r>
            <a:r>
              <a:rPr kumimoji="1" lang="en-US" altLang="zh-CN" sz="2000" b="1" i="1" baseline="-25000" dirty="0" err="1">
                <a:solidFill>
                  <a:schemeClr val="tx1"/>
                </a:solidFill>
                <a:latin typeface="+mn-ea"/>
                <a:ea typeface="+mn-ea"/>
                <a:cs typeface="Arial" panose="020B0604020202020204" pitchFamily="34" charset="0"/>
              </a:rPr>
              <a:t>p</a:t>
            </a:r>
            <a:r>
              <a:rPr kumimoji="1" lang="zh-CN" altLang="en-US" sz="2000" b="1" dirty="0">
                <a:solidFill>
                  <a:schemeClr val="tx1"/>
                </a:solidFill>
                <a:latin typeface="+mn-ea"/>
                <a:ea typeface="+mn-ea"/>
                <a:cs typeface="Arial" panose="020B0604020202020204" pitchFamily="34" charset="0"/>
              </a:rPr>
              <a:t>流过。 </a:t>
            </a:r>
          </a:p>
        </p:txBody>
      </p:sp>
      <p:sp>
        <p:nvSpPr>
          <p:cNvPr id="10" name="Rectangle 8"/>
          <p:cNvSpPr>
            <a:spLocks noChangeArrowheads="1"/>
          </p:cNvSpPr>
          <p:nvPr/>
        </p:nvSpPr>
        <p:spPr bwMode="auto">
          <a:xfrm>
            <a:off x="611560" y="173663"/>
            <a:ext cx="3816425" cy="581762"/>
          </a:xfrm>
          <a:prstGeom prst="rect">
            <a:avLst/>
          </a:prstGeom>
          <a:noFill/>
          <a:ln w="9525">
            <a:noFill/>
            <a:miter lim="800000"/>
            <a:headEnd/>
            <a:tailEnd/>
          </a:ln>
        </p:spPr>
        <p:txBody>
          <a:bodyPr wrap="square">
            <a:spAutoFit/>
          </a:bodyPr>
          <a:lstStyle/>
          <a:p>
            <a:pPr>
              <a:lnSpc>
                <a:spcPct val="125000"/>
              </a:lnSpc>
              <a:spcBef>
                <a:spcPct val="50000"/>
              </a:spcBef>
              <a:buSzPct val="85000"/>
            </a:pPr>
            <a:r>
              <a:rPr lang="en-US" altLang="zh-CN" sz="2800" b="1" dirty="0">
                <a:solidFill>
                  <a:srgbClr val="00B050"/>
                </a:solidFill>
                <a:latin typeface="+mn-ea"/>
                <a:ea typeface="+mn-ea"/>
                <a:sym typeface="黑体" pitchFamily="49" charset="-122"/>
              </a:rPr>
              <a:t>2.1 </a:t>
            </a:r>
            <a:r>
              <a:rPr lang="zh-CN" altLang="en-US" sz="2800" b="1" dirty="0">
                <a:solidFill>
                  <a:srgbClr val="00B050"/>
                </a:solidFill>
                <a:latin typeface="+mn-ea"/>
                <a:ea typeface="+mn-ea"/>
                <a:sym typeface="黑体" pitchFamily="49" charset="-122"/>
              </a:rPr>
              <a:t>工作原理和结构</a:t>
            </a:r>
          </a:p>
        </p:txBody>
      </p:sp>
      <p:sp>
        <p:nvSpPr>
          <p:cNvPr id="11" name="矩形 10"/>
          <p:cNvSpPr>
            <a:spLocks noChangeArrowheads="1"/>
          </p:cNvSpPr>
          <p:nvPr/>
        </p:nvSpPr>
        <p:spPr bwMode="auto">
          <a:xfrm>
            <a:off x="827584" y="1229585"/>
            <a:ext cx="7704138" cy="164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楷体_GB2312" pitchFamily="49" charset="-122"/>
              </a:defRPr>
            </a:lvl1pPr>
            <a:lvl2pPr marL="742950" indent="-285750" eaLnBrk="0" hangingPunct="0">
              <a:defRPr sz="2400">
                <a:solidFill>
                  <a:schemeClr val="tx1"/>
                </a:solidFill>
                <a:latin typeface="Times New Roman" panose="02020603050405020304" pitchFamily="18" charset="0"/>
                <a:ea typeface="楷体_GB2312" pitchFamily="49" charset="-122"/>
              </a:defRPr>
            </a:lvl2pPr>
            <a:lvl3pPr marL="1143000" indent="-228600" eaLnBrk="0" hangingPunct="0">
              <a:defRPr sz="2400">
                <a:solidFill>
                  <a:schemeClr val="tx1"/>
                </a:solidFill>
                <a:latin typeface="Times New Roman" panose="02020603050405020304" pitchFamily="18" charset="0"/>
                <a:ea typeface="楷体_GB2312" pitchFamily="49" charset="-122"/>
              </a:defRPr>
            </a:lvl3pPr>
            <a:lvl4pPr marL="1600200" indent="-228600" eaLnBrk="0" hangingPunct="0">
              <a:defRPr sz="2400">
                <a:solidFill>
                  <a:schemeClr val="tx1"/>
                </a:solidFill>
                <a:latin typeface="Times New Roman" panose="02020603050405020304" pitchFamily="18" charset="0"/>
                <a:ea typeface="楷体_GB2312" pitchFamily="49" charset="-122"/>
              </a:defRPr>
            </a:lvl4pPr>
            <a:lvl5pPr marL="2057400" indent="-228600" eaLnBrk="0" hangingPunct="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lnSpc>
                <a:spcPct val="120000"/>
              </a:lnSpc>
            </a:pPr>
            <a:r>
              <a:rPr lang="zh-CN" altLang="en-US" dirty="0"/>
              <a:t>         </a:t>
            </a:r>
            <a:r>
              <a:rPr lang="zh-CN" altLang="en-US" sz="2000" b="1" dirty="0">
                <a:latin typeface="+mn-ea"/>
                <a:ea typeface="+mn-ea"/>
              </a:rPr>
              <a:t>当光线照射到光电导体上时，若光导体为本征半导体，且光子能量足够强，</a:t>
            </a:r>
            <a:r>
              <a:rPr lang="zh-CN" altLang="en-US" sz="2000" b="1" dirty="0">
                <a:highlight>
                  <a:srgbClr val="FFFF00"/>
                </a:highlight>
                <a:latin typeface="+mn-ea"/>
                <a:ea typeface="+mn-ea"/>
              </a:rPr>
              <a:t>光电导体内处于价带上的电子将跃迁到导带上去，从而使光电导体的电导率变大</a:t>
            </a:r>
            <a:r>
              <a:rPr lang="zh-CN" altLang="en-US" sz="2000" b="1" dirty="0">
                <a:latin typeface="+mn-ea"/>
                <a:ea typeface="+mn-ea"/>
              </a:rPr>
              <a:t>。为实现能级跃迁，入射光子能量必须大于光导材料的禁带宽度</a:t>
            </a:r>
            <a:r>
              <a:rPr lang="en-US" altLang="zh-CN" sz="2000" b="1" i="1" dirty="0" err="1">
                <a:latin typeface="+mn-ea"/>
                <a:ea typeface="+mn-ea"/>
              </a:rPr>
              <a:t>E</a:t>
            </a:r>
            <a:r>
              <a:rPr lang="en-US" altLang="zh-CN" sz="2000" b="1" baseline="-25000" dirty="0" err="1">
                <a:latin typeface="+mn-ea"/>
                <a:ea typeface="+mn-ea"/>
              </a:rPr>
              <a:t>g</a:t>
            </a:r>
            <a:endParaRPr lang="zh-CN" altLang="en-US" sz="2000" b="1" dirty="0">
              <a:latin typeface="+mn-ea"/>
              <a:ea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Line 3"/>
          <p:cNvSpPr>
            <a:spLocks noChangeShapeType="1"/>
          </p:cNvSpPr>
          <p:nvPr/>
        </p:nvSpPr>
        <p:spPr bwMode="auto">
          <a:xfrm>
            <a:off x="1331913" y="981075"/>
            <a:ext cx="7127875" cy="0"/>
          </a:xfrm>
          <a:prstGeom prst="line">
            <a:avLst/>
          </a:prstGeom>
          <a:noFill/>
          <a:ln w="9525">
            <a:solidFill>
              <a:srgbClr val="33CCCC"/>
            </a:solidFill>
            <a:round/>
            <a:headEnd/>
            <a:tailEnd/>
          </a:ln>
        </p:spPr>
        <p:txBody>
          <a:bodyPr/>
          <a:lstStyle/>
          <a:p>
            <a:endParaRPr lang="zh-CN" altLang="en-US"/>
          </a:p>
        </p:txBody>
      </p:sp>
      <p:sp>
        <p:nvSpPr>
          <p:cNvPr id="9" name="矩形 8"/>
          <p:cNvSpPr/>
          <p:nvPr/>
        </p:nvSpPr>
        <p:spPr>
          <a:xfrm>
            <a:off x="177987" y="979878"/>
            <a:ext cx="2982075" cy="646331"/>
          </a:xfrm>
          <a:prstGeom prst="rect">
            <a:avLst/>
          </a:prstGeom>
        </p:spPr>
        <p:txBody>
          <a:bodyPr wrap="square">
            <a:spAutoFit/>
          </a:bodyPr>
          <a:lstStyle/>
          <a:p>
            <a:pPr>
              <a:lnSpc>
                <a:spcPct val="150000"/>
              </a:lnSpc>
            </a:pPr>
            <a:r>
              <a:rPr lang="zh-CN" altLang="en-US" sz="2400" b="1" dirty="0">
                <a:latin typeface="+mn-ea"/>
                <a:ea typeface="+mn-ea"/>
              </a:rPr>
              <a:t>光敏电阻的结构：</a:t>
            </a:r>
          </a:p>
        </p:txBody>
      </p:sp>
      <p:grpSp>
        <p:nvGrpSpPr>
          <p:cNvPr id="11" name="Group 3"/>
          <p:cNvGrpSpPr>
            <a:grpSpLocks/>
          </p:cNvGrpSpPr>
          <p:nvPr/>
        </p:nvGrpSpPr>
        <p:grpSpPr bwMode="auto">
          <a:xfrm>
            <a:off x="0" y="1988840"/>
            <a:ext cx="5029200" cy="4230688"/>
            <a:chOff x="2520" y="1908"/>
            <a:chExt cx="4200" cy="4288"/>
          </a:xfrm>
        </p:grpSpPr>
        <p:sp>
          <p:nvSpPr>
            <p:cNvPr id="12" name="Freeform 4"/>
            <p:cNvSpPr>
              <a:spLocks/>
            </p:cNvSpPr>
            <p:nvPr/>
          </p:nvSpPr>
          <p:spPr bwMode="auto">
            <a:xfrm>
              <a:off x="3486" y="4274"/>
              <a:ext cx="2100" cy="868"/>
            </a:xfrm>
            <a:custGeom>
              <a:avLst/>
              <a:gdLst>
                <a:gd name="T0" fmla="*/ 0 w 2100"/>
                <a:gd name="T1" fmla="*/ 0 h 868"/>
                <a:gd name="T2" fmla="*/ 2100 w 2100"/>
                <a:gd name="T3" fmla="*/ 0 h 868"/>
                <a:gd name="T4" fmla="*/ 2100 w 2100"/>
                <a:gd name="T5" fmla="*/ 868 h 868"/>
                <a:gd name="T6" fmla="*/ 0 w 2100"/>
                <a:gd name="T7" fmla="*/ 868 h 868"/>
                <a:gd name="T8" fmla="*/ 0 w 2100"/>
                <a:gd name="T9" fmla="*/ 0 h 868"/>
                <a:gd name="T10" fmla="*/ 0 60000 65536"/>
                <a:gd name="T11" fmla="*/ 0 60000 65536"/>
                <a:gd name="T12" fmla="*/ 0 60000 65536"/>
                <a:gd name="T13" fmla="*/ 0 60000 65536"/>
                <a:gd name="T14" fmla="*/ 0 60000 65536"/>
                <a:gd name="T15" fmla="*/ 0 w 2100"/>
                <a:gd name="T16" fmla="*/ 0 h 868"/>
                <a:gd name="T17" fmla="*/ 2100 w 2100"/>
                <a:gd name="T18" fmla="*/ 868 h 868"/>
              </a:gdLst>
              <a:ahLst/>
              <a:cxnLst>
                <a:cxn ang="T10">
                  <a:pos x="T0" y="T1"/>
                </a:cxn>
                <a:cxn ang="T11">
                  <a:pos x="T2" y="T3"/>
                </a:cxn>
                <a:cxn ang="T12">
                  <a:pos x="T4" y="T5"/>
                </a:cxn>
                <a:cxn ang="T13">
                  <a:pos x="T6" y="T7"/>
                </a:cxn>
                <a:cxn ang="T14">
                  <a:pos x="T8" y="T9"/>
                </a:cxn>
              </a:cxnLst>
              <a:rect l="T15" t="T16" r="T17" b="T18"/>
              <a:pathLst>
                <a:path w="2100" h="868">
                  <a:moveTo>
                    <a:pt x="0" y="0"/>
                  </a:moveTo>
                  <a:lnTo>
                    <a:pt x="2100" y="0"/>
                  </a:lnTo>
                  <a:lnTo>
                    <a:pt x="2100" y="868"/>
                  </a:lnTo>
                  <a:lnTo>
                    <a:pt x="0" y="868"/>
                  </a:lnTo>
                  <a:lnTo>
                    <a:pt x="0" y="0"/>
                  </a:lnTo>
                  <a:close/>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eaLnBrk="1" hangingPunct="1"/>
              <a:endParaRPr lang="zh-CN" altLang="en-US"/>
            </a:p>
          </p:txBody>
        </p:sp>
        <p:sp>
          <p:nvSpPr>
            <p:cNvPr id="13" name="Oval 5"/>
            <p:cNvSpPr>
              <a:spLocks noChangeArrowheads="1"/>
            </p:cNvSpPr>
            <p:nvPr/>
          </p:nvSpPr>
          <p:spPr bwMode="auto">
            <a:xfrm>
              <a:off x="3738" y="2104"/>
              <a:ext cx="1428" cy="1426"/>
            </a:xfrm>
            <a:prstGeom prst="ellipse">
              <a:avLst/>
            </a:prstGeom>
            <a:solidFill>
              <a:srgbClr val="FFFFFF"/>
            </a:solidFill>
            <a:ln w="25400">
              <a:solidFill>
                <a:srgbClr val="00FF00"/>
              </a:solidFill>
              <a:round/>
              <a:headEnd/>
              <a:tailEnd/>
            </a:ln>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eaLnBrk="1" hangingPunct="1"/>
              <a:endParaRPr lang="zh-CN" altLang="en-US"/>
            </a:p>
          </p:txBody>
        </p:sp>
        <p:sp>
          <p:nvSpPr>
            <p:cNvPr id="14" name="Freeform 6"/>
            <p:cNvSpPr>
              <a:spLocks/>
            </p:cNvSpPr>
            <p:nvPr/>
          </p:nvSpPr>
          <p:spPr bwMode="auto">
            <a:xfrm>
              <a:off x="4068" y="2178"/>
              <a:ext cx="896" cy="1317"/>
            </a:xfrm>
            <a:custGeom>
              <a:avLst/>
              <a:gdLst>
                <a:gd name="T0" fmla="*/ 96 w 896"/>
                <a:gd name="T1" fmla="*/ 0 h 1317"/>
                <a:gd name="T2" fmla="*/ 161 w 896"/>
                <a:gd name="T3" fmla="*/ 143 h 1317"/>
                <a:gd name="T4" fmla="*/ 431 w 896"/>
                <a:gd name="T5" fmla="*/ 146 h 1317"/>
                <a:gd name="T6" fmla="*/ 705 w 896"/>
                <a:gd name="T7" fmla="*/ 182 h 1317"/>
                <a:gd name="T8" fmla="*/ 700 w 896"/>
                <a:gd name="T9" fmla="*/ 363 h 1317"/>
                <a:gd name="T10" fmla="*/ 455 w 896"/>
                <a:gd name="T11" fmla="*/ 391 h 1317"/>
                <a:gd name="T12" fmla="*/ 119 w 896"/>
                <a:gd name="T13" fmla="*/ 391 h 1317"/>
                <a:gd name="T14" fmla="*/ 35 w 896"/>
                <a:gd name="T15" fmla="*/ 515 h 1317"/>
                <a:gd name="T16" fmla="*/ 99 w 896"/>
                <a:gd name="T17" fmla="*/ 601 h 1317"/>
                <a:gd name="T18" fmla="*/ 285 w 896"/>
                <a:gd name="T19" fmla="*/ 615 h 1317"/>
                <a:gd name="T20" fmla="*/ 493 w 896"/>
                <a:gd name="T21" fmla="*/ 619 h 1317"/>
                <a:gd name="T22" fmla="*/ 791 w 896"/>
                <a:gd name="T23" fmla="*/ 639 h 1317"/>
                <a:gd name="T24" fmla="*/ 875 w 896"/>
                <a:gd name="T25" fmla="*/ 701 h 1317"/>
                <a:gd name="T26" fmla="*/ 833 w 896"/>
                <a:gd name="T27" fmla="*/ 825 h 1317"/>
                <a:gd name="T28" fmla="*/ 497 w 896"/>
                <a:gd name="T29" fmla="*/ 825 h 1317"/>
                <a:gd name="T30" fmla="*/ 77 w 896"/>
                <a:gd name="T31" fmla="*/ 825 h 1317"/>
                <a:gd name="T32" fmla="*/ 35 w 896"/>
                <a:gd name="T33" fmla="*/ 949 h 1317"/>
                <a:gd name="T34" fmla="*/ 126 w 896"/>
                <a:gd name="T35" fmla="*/ 1008 h 1317"/>
                <a:gd name="T36" fmla="*/ 289 w 896"/>
                <a:gd name="T37" fmla="*/ 1003 h 1317"/>
                <a:gd name="T38" fmla="*/ 523 w 896"/>
                <a:gd name="T39" fmla="*/ 1021 h 1317"/>
                <a:gd name="T40" fmla="*/ 612 w 896"/>
                <a:gd name="T41" fmla="*/ 1101 h 1317"/>
                <a:gd name="T42" fmla="*/ 623 w 896"/>
                <a:gd name="T43" fmla="*/ 1197 h 1317"/>
                <a:gd name="T44" fmla="*/ 606 w 896"/>
                <a:gd name="T45" fmla="*/ 1317 h 13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96"/>
                <a:gd name="T70" fmla="*/ 0 h 1317"/>
                <a:gd name="T71" fmla="*/ 896 w 896"/>
                <a:gd name="T72" fmla="*/ 1317 h 13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96" h="1317">
                  <a:moveTo>
                    <a:pt x="96" y="0"/>
                  </a:moveTo>
                  <a:cubicBezTo>
                    <a:pt x="108" y="25"/>
                    <a:pt x="105" y="119"/>
                    <a:pt x="161" y="143"/>
                  </a:cubicBezTo>
                  <a:cubicBezTo>
                    <a:pt x="217" y="167"/>
                    <a:pt x="340" y="140"/>
                    <a:pt x="431" y="146"/>
                  </a:cubicBezTo>
                  <a:cubicBezTo>
                    <a:pt x="522" y="152"/>
                    <a:pt x="660" y="146"/>
                    <a:pt x="705" y="182"/>
                  </a:cubicBezTo>
                  <a:cubicBezTo>
                    <a:pt x="750" y="218"/>
                    <a:pt x="742" y="328"/>
                    <a:pt x="700" y="363"/>
                  </a:cubicBezTo>
                  <a:cubicBezTo>
                    <a:pt x="658" y="398"/>
                    <a:pt x="552" y="386"/>
                    <a:pt x="455" y="391"/>
                  </a:cubicBezTo>
                  <a:cubicBezTo>
                    <a:pt x="358" y="396"/>
                    <a:pt x="189" y="370"/>
                    <a:pt x="119" y="391"/>
                  </a:cubicBezTo>
                  <a:cubicBezTo>
                    <a:pt x="49" y="412"/>
                    <a:pt x="38" y="480"/>
                    <a:pt x="35" y="515"/>
                  </a:cubicBezTo>
                  <a:cubicBezTo>
                    <a:pt x="32" y="550"/>
                    <a:pt x="57" y="584"/>
                    <a:pt x="99" y="601"/>
                  </a:cubicBezTo>
                  <a:cubicBezTo>
                    <a:pt x="141" y="618"/>
                    <a:pt x="219" y="612"/>
                    <a:pt x="285" y="615"/>
                  </a:cubicBezTo>
                  <a:cubicBezTo>
                    <a:pt x="351" y="618"/>
                    <a:pt x="409" y="615"/>
                    <a:pt x="493" y="619"/>
                  </a:cubicBezTo>
                  <a:cubicBezTo>
                    <a:pt x="577" y="623"/>
                    <a:pt x="727" y="625"/>
                    <a:pt x="791" y="639"/>
                  </a:cubicBezTo>
                  <a:cubicBezTo>
                    <a:pt x="855" y="653"/>
                    <a:pt x="868" y="670"/>
                    <a:pt x="875" y="701"/>
                  </a:cubicBezTo>
                  <a:cubicBezTo>
                    <a:pt x="882" y="732"/>
                    <a:pt x="896" y="804"/>
                    <a:pt x="833" y="825"/>
                  </a:cubicBezTo>
                  <a:cubicBezTo>
                    <a:pt x="770" y="846"/>
                    <a:pt x="623" y="825"/>
                    <a:pt x="497" y="825"/>
                  </a:cubicBezTo>
                  <a:cubicBezTo>
                    <a:pt x="371" y="825"/>
                    <a:pt x="154" y="804"/>
                    <a:pt x="77" y="825"/>
                  </a:cubicBezTo>
                  <a:cubicBezTo>
                    <a:pt x="0" y="846"/>
                    <a:pt x="27" y="919"/>
                    <a:pt x="35" y="949"/>
                  </a:cubicBezTo>
                  <a:cubicBezTo>
                    <a:pt x="43" y="979"/>
                    <a:pt x="84" y="999"/>
                    <a:pt x="126" y="1008"/>
                  </a:cubicBezTo>
                  <a:cubicBezTo>
                    <a:pt x="168" y="1017"/>
                    <a:pt x="223" y="1001"/>
                    <a:pt x="289" y="1003"/>
                  </a:cubicBezTo>
                  <a:cubicBezTo>
                    <a:pt x="355" y="1005"/>
                    <a:pt x="469" y="1005"/>
                    <a:pt x="523" y="1021"/>
                  </a:cubicBezTo>
                  <a:cubicBezTo>
                    <a:pt x="577" y="1037"/>
                    <a:pt x="595" y="1072"/>
                    <a:pt x="612" y="1101"/>
                  </a:cubicBezTo>
                  <a:cubicBezTo>
                    <a:pt x="629" y="1130"/>
                    <a:pt x="624" y="1161"/>
                    <a:pt x="623" y="1197"/>
                  </a:cubicBezTo>
                  <a:cubicBezTo>
                    <a:pt x="622" y="1233"/>
                    <a:pt x="610" y="1292"/>
                    <a:pt x="606" y="1317"/>
                  </a:cubicBezTo>
                </a:path>
              </a:pathLst>
            </a:custGeom>
            <a:noFill/>
            <a:ln w="63500">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eaLnBrk="1" hangingPunct="1"/>
              <a:endParaRPr lang="zh-CN" altLang="en-US"/>
            </a:p>
          </p:txBody>
        </p:sp>
        <p:sp>
          <p:nvSpPr>
            <p:cNvPr id="15" name="Rectangle 7"/>
            <p:cNvSpPr>
              <a:spLocks noChangeArrowheads="1"/>
            </p:cNvSpPr>
            <p:nvPr/>
          </p:nvSpPr>
          <p:spPr bwMode="auto">
            <a:xfrm>
              <a:off x="3660" y="4026"/>
              <a:ext cx="1680" cy="496"/>
            </a:xfrm>
            <a:prstGeom prst="rect">
              <a:avLst/>
            </a:prstGeom>
            <a:solidFill>
              <a:srgbClr val="808080"/>
            </a:solidFill>
            <a:ln w="9525">
              <a:solidFill>
                <a:srgbClr val="00FF00"/>
              </a:solidFill>
              <a:miter lim="800000"/>
              <a:headEnd/>
              <a:tailEnd/>
            </a:ln>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eaLnBrk="1" hangingPunct="1"/>
              <a:endParaRPr lang="zh-CN" altLang="en-US"/>
            </a:p>
          </p:txBody>
        </p:sp>
        <p:sp>
          <p:nvSpPr>
            <p:cNvPr id="16" name="AutoShape 8"/>
            <p:cNvSpPr>
              <a:spLocks noChangeArrowheads="1"/>
            </p:cNvSpPr>
            <p:nvPr/>
          </p:nvSpPr>
          <p:spPr bwMode="auto">
            <a:xfrm>
              <a:off x="4002" y="3642"/>
              <a:ext cx="966" cy="558"/>
            </a:xfrm>
            <a:prstGeom prst="downArrow">
              <a:avLst>
                <a:gd name="adj1" fmla="val 59417"/>
                <a:gd name="adj2" fmla="val 64157"/>
              </a:avLst>
            </a:prstGeom>
            <a:gradFill rotWithShape="0">
              <a:gsLst>
                <a:gs pos="0">
                  <a:srgbClr val="FFFFFF"/>
                </a:gs>
                <a:gs pos="100000">
                  <a:srgbClr val="767676"/>
                </a:gs>
              </a:gsLst>
              <a:lin ang="5400000" scaled="1"/>
            </a:gradFill>
            <a:ln w="9525">
              <a:solidFill>
                <a:srgbClr val="00FF00"/>
              </a:solidFill>
              <a:miter lim="800000"/>
              <a:headEnd/>
              <a:tailEnd/>
            </a:ln>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eaLnBrk="1" hangingPunct="1"/>
              <a:endParaRPr lang="zh-CN" altLang="en-US"/>
            </a:p>
          </p:txBody>
        </p:sp>
        <p:sp>
          <p:nvSpPr>
            <p:cNvPr id="17" name="Rectangle 9"/>
            <p:cNvSpPr>
              <a:spLocks noChangeArrowheads="1"/>
            </p:cNvSpPr>
            <p:nvPr/>
          </p:nvSpPr>
          <p:spPr bwMode="auto">
            <a:xfrm>
              <a:off x="3654" y="4026"/>
              <a:ext cx="168" cy="496"/>
            </a:xfrm>
            <a:prstGeom prst="rect">
              <a:avLst/>
            </a:prstGeom>
            <a:solidFill>
              <a:srgbClr val="C0C0C0"/>
            </a:solidFill>
            <a:ln w="9525">
              <a:solidFill>
                <a:srgbClr val="00FF00"/>
              </a:solidFill>
              <a:miter lim="800000"/>
              <a:headEnd/>
              <a:tailEnd/>
            </a:ln>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eaLnBrk="1" hangingPunct="1"/>
              <a:endParaRPr lang="zh-CN" altLang="en-US"/>
            </a:p>
          </p:txBody>
        </p:sp>
        <p:sp>
          <p:nvSpPr>
            <p:cNvPr id="18" name="Rectangle 10"/>
            <p:cNvSpPr>
              <a:spLocks noChangeArrowheads="1"/>
            </p:cNvSpPr>
            <p:nvPr/>
          </p:nvSpPr>
          <p:spPr bwMode="auto">
            <a:xfrm>
              <a:off x="5175" y="4026"/>
              <a:ext cx="168" cy="496"/>
            </a:xfrm>
            <a:prstGeom prst="rect">
              <a:avLst/>
            </a:prstGeom>
            <a:solidFill>
              <a:srgbClr val="C0C0C0"/>
            </a:solidFill>
            <a:ln w="9525">
              <a:solidFill>
                <a:srgbClr val="00FF00"/>
              </a:solidFill>
              <a:miter lim="800000"/>
              <a:headEnd/>
              <a:tailEnd/>
            </a:ln>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eaLnBrk="1" hangingPunct="1"/>
              <a:endParaRPr lang="zh-CN" altLang="en-US"/>
            </a:p>
          </p:txBody>
        </p:sp>
        <p:sp>
          <p:nvSpPr>
            <p:cNvPr id="19" name="Rectangle 11"/>
            <p:cNvSpPr>
              <a:spLocks noChangeArrowheads="1"/>
            </p:cNvSpPr>
            <p:nvPr/>
          </p:nvSpPr>
          <p:spPr bwMode="auto">
            <a:xfrm>
              <a:off x="4410" y="5018"/>
              <a:ext cx="126" cy="248"/>
            </a:xfrm>
            <a:prstGeom prst="rect">
              <a:avLst/>
            </a:prstGeom>
            <a:solidFill>
              <a:srgbClr val="FFFFFF"/>
            </a:solidFill>
            <a:ln w="9525">
              <a:solidFill>
                <a:srgbClr val="00FF00"/>
              </a:solidFill>
              <a:miter lim="800000"/>
              <a:headEnd/>
              <a:tailEnd/>
            </a:ln>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eaLnBrk="1" hangingPunct="1"/>
              <a:endParaRPr lang="zh-CN" altLang="en-US"/>
            </a:p>
          </p:txBody>
        </p:sp>
        <p:sp>
          <p:nvSpPr>
            <p:cNvPr id="20" name="Line 12"/>
            <p:cNvSpPr>
              <a:spLocks noChangeShapeType="1"/>
            </p:cNvSpPr>
            <p:nvPr/>
          </p:nvSpPr>
          <p:spPr bwMode="auto">
            <a:xfrm>
              <a:off x="4416" y="5056"/>
              <a:ext cx="0" cy="186"/>
            </a:xfrm>
            <a:prstGeom prst="line">
              <a:avLst/>
            </a:prstGeom>
            <a:noFill/>
            <a:ln w="158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13"/>
            <p:cNvSpPr>
              <a:spLocks noChangeShapeType="1"/>
            </p:cNvSpPr>
            <p:nvPr/>
          </p:nvSpPr>
          <p:spPr bwMode="auto">
            <a:xfrm>
              <a:off x="4536" y="5056"/>
              <a:ext cx="0" cy="186"/>
            </a:xfrm>
            <a:prstGeom prst="line">
              <a:avLst/>
            </a:prstGeom>
            <a:noFill/>
            <a:ln w="158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14"/>
            <p:cNvSpPr>
              <a:spLocks noChangeShapeType="1"/>
            </p:cNvSpPr>
            <p:nvPr/>
          </p:nvSpPr>
          <p:spPr bwMode="auto">
            <a:xfrm>
              <a:off x="4536" y="4992"/>
              <a:ext cx="0" cy="310"/>
            </a:xfrm>
            <a:prstGeom prst="line">
              <a:avLst/>
            </a:prstGeom>
            <a:noFill/>
            <a:ln w="158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3" name="Group 15"/>
            <p:cNvGrpSpPr>
              <a:grpSpLocks/>
            </p:cNvGrpSpPr>
            <p:nvPr/>
          </p:nvGrpSpPr>
          <p:grpSpPr bwMode="auto">
            <a:xfrm>
              <a:off x="5373" y="4496"/>
              <a:ext cx="447" cy="434"/>
              <a:chOff x="8793" y="3999"/>
              <a:chExt cx="447" cy="434"/>
            </a:xfrm>
          </p:grpSpPr>
          <p:sp>
            <p:nvSpPr>
              <p:cNvPr id="38" name="Oval 16"/>
              <p:cNvSpPr>
                <a:spLocks noChangeArrowheads="1"/>
              </p:cNvSpPr>
              <p:nvPr/>
            </p:nvSpPr>
            <p:spPr bwMode="auto">
              <a:xfrm>
                <a:off x="8820" y="4044"/>
                <a:ext cx="375" cy="372"/>
              </a:xfrm>
              <a:prstGeom prst="ellipse">
                <a:avLst/>
              </a:prstGeom>
              <a:solidFill>
                <a:srgbClr val="FFFFFF"/>
              </a:solidFill>
              <a:ln w="9525">
                <a:solidFill>
                  <a:srgbClr val="00FF00"/>
                </a:solidFill>
                <a:round/>
                <a:headEnd/>
                <a:tailEnd/>
              </a:ln>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eaLnBrk="1" hangingPunct="1"/>
                <a:endParaRPr lang="zh-CN" altLang="en-US"/>
              </a:p>
            </p:txBody>
          </p:sp>
          <p:sp>
            <p:nvSpPr>
              <p:cNvPr id="39" name="Rectangle 17"/>
              <p:cNvSpPr>
                <a:spLocks noChangeArrowheads="1"/>
              </p:cNvSpPr>
              <p:nvPr/>
            </p:nvSpPr>
            <p:spPr bwMode="auto">
              <a:xfrm>
                <a:off x="8793" y="3999"/>
                <a:ext cx="447"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algn="just" eaLnBrk="1" hangingPunct="1"/>
                <a:r>
                  <a:rPr kumimoji="1" lang="en-US" altLang="zh-CN" sz="1800">
                    <a:latin typeface="Times New Roman" panose="02020603050405020304" pitchFamily="18" charset="0"/>
                  </a:rPr>
                  <a:t>A</a:t>
                </a:r>
              </a:p>
              <a:p>
                <a:endParaRPr kumimoji="1" lang="en-US" altLang="zh-CN" sz="1800">
                  <a:latin typeface="Times New Roman" panose="02020603050405020304" pitchFamily="18" charset="0"/>
                </a:endParaRPr>
              </a:p>
            </p:txBody>
          </p:sp>
        </p:grpSp>
        <p:sp>
          <p:nvSpPr>
            <p:cNvPr id="24" name="Rectangle 18"/>
            <p:cNvSpPr>
              <a:spLocks noChangeArrowheads="1"/>
            </p:cNvSpPr>
            <p:nvPr/>
          </p:nvSpPr>
          <p:spPr bwMode="auto">
            <a:xfrm>
              <a:off x="2520" y="5266"/>
              <a:ext cx="4200" cy="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eaLnBrk="1" hangingPunct="1">
                <a:spcBef>
                  <a:spcPct val="55000"/>
                </a:spcBef>
              </a:pPr>
              <a:r>
                <a:rPr kumimoji="1" lang="zh-CN" altLang="en-US" b="1" dirty="0">
                  <a:solidFill>
                    <a:srgbClr val="993300"/>
                  </a:solidFill>
                  <a:latin typeface="Times New Roman" panose="02020603050405020304" pitchFamily="18" charset="0"/>
                </a:rPr>
                <a:t>金属封装的硫化镉光敏电阻结构图</a:t>
              </a:r>
            </a:p>
          </p:txBody>
        </p:sp>
        <p:sp>
          <p:nvSpPr>
            <p:cNvPr id="25" name="Rectangle 19"/>
            <p:cNvSpPr>
              <a:spLocks noChangeArrowheads="1"/>
            </p:cNvSpPr>
            <p:nvPr/>
          </p:nvSpPr>
          <p:spPr bwMode="auto">
            <a:xfrm>
              <a:off x="2940" y="3455"/>
              <a:ext cx="1386"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algn="just" eaLnBrk="1" hangingPunct="1"/>
              <a:r>
                <a:rPr kumimoji="1" lang="zh-CN" altLang="en-US" sz="1800" dirty="0">
                  <a:latin typeface="Times New Roman" panose="02020603050405020304" pitchFamily="18" charset="0"/>
                </a:rPr>
                <a:t>光导电材料</a:t>
              </a:r>
            </a:p>
            <a:p>
              <a:endParaRPr kumimoji="1" lang="en-US" altLang="zh-CN" sz="1800" dirty="0">
                <a:latin typeface="Times New Roman" panose="02020603050405020304" pitchFamily="18" charset="0"/>
              </a:endParaRPr>
            </a:p>
          </p:txBody>
        </p:sp>
        <p:sp>
          <p:nvSpPr>
            <p:cNvPr id="26" name="Rectangle 20"/>
            <p:cNvSpPr>
              <a:spLocks noChangeArrowheads="1"/>
            </p:cNvSpPr>
            <p:nvPr/>
          </p:nvSpPr>
          <p:spPr bwMode="auto">
            <a:xfrm>
              <a:off x="4953" y="3432"/>
              <a:ext cx="1176"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algn="just" eaLnBrk="1" hangingPunct="1"/>
              <a:r>
                <a:rPr kumimoji="1" lang="zh-CN" altLang="en-US" sz="1800">
                  <a:latin typeface="Times New Roman" panose="02020603050405020304" pitchFamily="18" charset="0"/>
                </a:rPr>
                <a:t>绝缘衬低</a:t>
              </a:r>
            </a:p>
            <a:p>
              <a:endParaRPr kumimoji="1" lang="en-US" altLang="zh-CN" sz="1800">
                <a:latin typeface="Times New Roman" panose="02020603050405020304" pitchFamily="18" charset="0"/>
              </a:endParaRPr>
            </a:p>
          </p:txBody>
        </p:sp>
        <p:sp>
          <p:nvSpPr>
            <p:cNvPr id="27" name="Rectangle 21"/>
            <p:cNvSpPr>
              <a:spLocks noChangeArrowheads="1"/>
            </p:cNvSpPr>
            <p:nvPr/>
          </p:nvSpPr>
          <p:spPr bwMode="auto">
            <a:xfrm>
              <a:off x="5276" y="2111"/>
              <a:ext cx="798"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algn="just" eaLnBrk="1" hangingPunct="1"/>
              <a:r>
                <a:rPr kumimoji="1" lang="zh-CN" altLang="en-US" sz="1800">
                  <a:latin typeface="Times New Roman" panose="02020603050405020304" pitchFamily="18" charset="0"/>
                </a:rPr>
                <a:t>引线</a:t>
              </a:r>
            </a:p>
            <a:p>
              <a:endParaRPr kumimoji="1" lang="en-US" altLang="zh-CN" sz="1800">
                <a:latin typeface="Times New Roman" panose="02020603050405020304" pitchFamily="18" charset="0"/>
              </a:endParaRPr>
            </a:p>
          </p:txBody>
        </p:sp>
        <p:sp>
          <p:nvSpPr>
            <p:cNvPr id="28" name="Rectangle 22"/>
            <p:cNvSpPr>
              <a:spLocks noChangeArrowheads="1"/>
            </p:cNvSpPr>
            <p:nvPr/>
          </p:nvSpPr>
          <p:spPr bwMode="auto">
            <a:xfrm>
              <a:off x="3247" y="1908"/>
              <a:ext cx="798"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algn="just" eaLnBrk="1" hangingPunct="1"/>
              <a:r>
                <a:rPr kumimoji="1" lang="zh-CN" altLang="en-US" sz="1800">
                  <a:latin typeface="Times New Roman" panose="02020603050405020304" pitchFamily="18" charset="0"/>
                </a:rPr>
                <a:t>电极</a:t>
              </a:r>
            </a:p>
            <a:p>
              <a:endParaRPr kumimoji="1" lang="en-US" altLang="zh-CN" sz="1800">
                <a:latin typeface="Times New Roman" panose="02020603050405020304" pitchFamily="18" charset="0"/>
              </a:endParaRPr>
            </a:p>
          </p:txBody>
        </p:sp>
        <p:sp>
          <p:nvSpPr>
            <p:cNvPr id="29" name="Rectangle 23"/>
            <p:cNvSpPr>
              <a:spLocks noChangeArrowheads="1"/>
            </p:cNvSpPr>
            <p:nvPr/>
          </p:nvSpPr>
          <p:spPr bwMode="auto">
            <a:xfrm>
              <a:off x="3017" y="3083"/>
              <a:ext cx="798"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algn="just" eaLnBrk="1" hangingPunct="1"/>
              <a:r>
                <a:rPr kumimoji="1" lang="zh-CN" altLang="en-US" sz="1800">
                  <a:latin typeface="Times New Roman" panose="02020603050405020304" pitchFamily="18" charset="0"/>
                </a:rPr>
                <a:t>引线</a:t>
              </a:r>
            </a:p>
            <a:p>
              <a:endParaRPr kumimoji="1" lang="en-US" altLang="zh-CN" sz="1800">
                <a:latin typeface="Times New Roman" panose="02020603050405020304" pitchFamily="18" charset="0"/>
              </a:endParaRPr>
            </a:p>
          </p:txBody>
        </p:sp>
        <p:sp>
          <p:nvSpPr>
            <p:cNvPr id="30" name="Oval 24"/>
            <p:cNvSpPr>
              <a:spLocks noChangeArrowheads="1"/>
            </p:cNvSpPr>
            <p:nvPr/>
          </p:nvSpPr>
          <p:spPr bwMode="auto">
            <a:xfrm>
              <a:off x="3851" y="2884"/>
              <a:ext cx="126" cy="124"/>
            </a:xfrm>
            <a:prstGeom prst="ellipse">
              <a:avLst/>
            </a:prstGeom>
            <a:solidFill>
              <a:srgbClr val="FFFFFF"/>
            </a:solidFill>
            <a:ln w="9525">
              <a:solidFill>
                <a:srgbClr val="00FF00"/>
              </a:solidFill>
              <a:round/>
              <a:headEnd/>
              <a:tailEnd/>
            </a:ln>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eaLnBrk="1" hangingPunct="1"/>
              <a:endParaRPr lang="zh-CN" altLang="en-US"/>
            </a:p>
          </p:txBody>
        </p:sp>
        <p:sp>
          <p:nvSpPr>
            <p:cNvPr id="31" name="Oval 25"/>
            <p:cNvSpPr>
              <a:spLocks noChangeArrowheads="1"/>
            </p:cNvSpPr>
            <p:nvPr/>
          </p:nvSpPr>
          <p:spPr bwMode="auto">
            <a:xfrm>
              <a:off x="4914" y="2538"/>
              <a:ext cx="126" cy="124"/>
            </a:xfrm>
            <a:prstGeom prst="ellipse">
              <a:avLst/>
            </a:prstGeom>
            <a:solidFill>
              <a:srgbClr val="FFFFFF"/>
            </a:solidFill>
            <a:ln w="9525">
              <a:solidFill>
                <a:srgbClr val="00FF00"/>
              </a:solidFill>
              <a:round/>
              <a:headEnd/>
              <a:tailEnd/>
            </a:ln>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eaLnBrk="1" hangingPunct="1"/>
              <a:endParaRPr lang="zh-CN" altLang="en-US"/>
            </a:p>
          </p:txBody>
        </p:sp>
        <p:sp>
          <p:nvSpPr>
            <p:cNvPr id="32" name="Line 26"/>
            <p:cNvSpPr>
              <a:spLocks noChangeShapeType="1"/>
            </p:cNvSpPr>
            <p:nvPr/>
          </p:nvSpPr>
          <p:spPr bwMode="auto">
            <a:xfrm flipV="1">
              <a:off x="3528" y="2972"/>
              <a:ext cx="378" cy="248"/>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27"/>
            <p:cNvSpPr>
              <a:spLocks noChangeShapeType="1"/>
            </p:cNvSpPr>
            <p:nvPr/>
          </p:nvSpPr>
          <p:spPr bwMode="auto">
            <a:xfrm flipV="1">
              <a:off x="4998" y="2352"/>
              <a:ext cx="378" cy="248"/>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28"/>
            <p:cNvSpPr>
              <a:spLocks noChangeShapeType="1"/>
            </p:cNvSpPr>
            <p:nvPr/>
          </p:nvSpPr>
          <p:spPr bwMode="auto">
            <a:xfrm flipH="1" flipV="1">
              <a:off x="3738" y="2228"/>
              <a:ext cx="210" cy="31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Line 29"/>
            <p:cNvSpPr>
              <a:spLocks noChangeShapeType="1"/>
            </p:cNvSpPr>
            <p:nvPr/>
          </p:nvSpPr>
          <p:spPr bwMode="auto">
            <a:xfrm flipH="1">
              <a:off x="3780" y="3158"/>
              <a:ext cx="420" cy="372"/>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30"/>
            <p:cNvSpPr>
              <a:spLocks noChangeShapeType="1"/>
            </p:cNvSpPr>
            <p:nvPr/>
          </p:nvSpPr>
          <p:spPr bwMode="auto">
            <a:xfrm>
              <a:off x="4914" y="3344"/>
              <a:ext cx="168" cy="186"/>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Rectangle 31"/>
            <p:cNvSpPr>
              <a:spLocks noChangeArrowheads="1"/>
            </p:cNvSpPr>
            <p:nvPr/>
          </p:nvSpPr>
          <p:spPr bwMode="auto">
            <a:xfrm>
              <a:off x="3988" y="4092"/>
              <a:ext cx="1386" cy="434"/>
            </a:xfrm>
            <a:prstGeom prst="rect">
              <a:avLst/>
            </a:prstGeom>
            <a:noFill/>
            <a:ln w="952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algn="just" eaLnBrk="1" hangingPunct="1"/>
              <a:r>
                <a:rPr kumimoji="1" lang="zh-CN" altLang="en-US" sz="1800">
                  <a:latin typeface="Times New Roman" panose="02020603050405020304" pitchFamily="18" charset="0"/>
                </a:rPr>
                <a:t>光电导体</a:t>
              </a:r>
            </a:p>
            <a:p>
              <a:endParaRPr kumimoji="1" lang="en-US" altLang="zh-CN" sz="1800">
                <a:latin typeface="Times New Roman" panose="02020603050405020304" pitchFamily="18" charset="0"/>
              </a:endParaRPr>
            </a:p>
          </p:txBody>
        </p:sp>
      </p:grpSp>
      <p:grpSp>
        <p:nvGrpSpPr>
          <p:cNvPr id="41" name="组合 40"/>
          <p:cNvGrpSpPr/>
          <p:nvPr/>
        </p:nvGrpSpPr>
        <p:grpSpPr>
          <a:xfrm>
            <a:off x="4624365" y="2661599"/>
            <a:ext cx="2162175" cy="2120900"/>
            <a:chOff x="838200" y="3048000"/>
            <a:chExt cx="2162175" cy="2120900"/>
          </a:xfrm>
        </p:grpSpPr>
        <p:sp>
          <p:nvSpPr>
            <p:cNvPr id="42" name="Freeform 24" descr="浅色上对角线"/>
            <p:cNvSpPr>
              <a:spLocks/>
            </p:cNvSpPr>
            <p:nvPr/>
          </p:nvSpPr>
          <p:spPr bwMode="auto">
            <a:xfrm>
              <a:off x="1679575" y="3719513"/>
              <a:ext cx="617538" cy="220662"/>
            </a:xfrm>
            <a:custGeom>
              <a:avLst/>
              <a:gdLst>
                <a:gd name="T0" fmla="*/ 2147483647 w 462"/>
                <a:gd name="T1" fmla="*/ 0 h 186"/>
                <a:gd name="T2" fmla="*/ 2147483647 w 462"/>
                <a:gd name="T3" fmla="*/ 2147483647 h 186"/>
                <a:gd name="T4" fmla="*/ 2147483647 w 462"/>
                <a:gd name="T5" fmla="*/ 2147483647 h 186"/>
                <a:gd name="T6" fmla="*/ 2147483647 w 462"/>
                <a:gd name="T7" fmla="*/ 2147483647 h 186"/>
                <a:gd name="T8" fmla="*/ 2147483647 w 462"/>
                <a:gd name="T9" fmla="*/ 2147483647 h 186"/>
                <a:gd name="T10" fmla="*/ 2147483647 w 462"/>
                <a:gd name="T11" fmla="*/ 2147483647 h 186"/>
                <a:gd name="T12" fmla="*/ 0 w 462"/>
                <a:gd name="T13" fmla="*/ 2147483647 h 186"/>
                <a:gd name="T14" fmla="*/ 0 w 462"/>
                <a:gd name="T15" fmla="*/ 0 h 186"/>
                <a:gd name="T16" fmla="*/ 2147483647 w 462"/>
                <a:gd name="T17" fmla="*/ 0 h 18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62"/>
                <a:gd name="T28" fmla="*/ 0 h 186"/>
                <a:gd name="T29" fmla="*/ 462 w 462"/>
                <a:gd name="T30" fmla="*/ 186 h 18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62" h="186">
                  <a:moveTo>
                    <a:pt x="252" y="0"/>
                  </a:moveTo>
                  <a:lnTo>
                    <a:pt x="252" y="62"/>
                  </a:lnTo>
                  <a:lnTo>
                    <a:pt x="378" y="62"/>
                  </a:lnTo>
                  <a:lnTo>
                    <a:pt x="420" y="62"/>
                  </a:lnTo>
                  <a:lnTo>
                    <a:pt x="462" y="124"/>
                  </a:lnTo>
                  <a:lnTo>
                    <a:pt x="462" y="186"/>
                  </a:lnTo>
                  <a:lnTo>
                    <a:pt x="0" y="186"/>
                  </a:lnTo>
                  <a:lnTo>
                    <a:pt x="0" y="0"/>
                  </a:lnTo>
                  <a:lnTo>
                    <a:pt x="252" y="0"/>
                  </a:lnTo>
                  <a:close/>
                </a:path>
              </a:pathLst>
            </a:custGeom>
            <a:pattFill prst="ltUpDiag">
              <a:fgClr>
                <a:srgbClr val="000000"/>
              </a:fgClr>
              <a:bgClr>
                <a:srgbClr val="FFFFFF"/>
              </a:bgClr>
            </a:pattFill>
            <a:ln w="31750">
              <a:solidFill>
                <a:srgbClr val="00FF00"/>
              </a:solidFill>
              <a:round/>
              <a:headEnd/>
              <a:tailEnd/>
            </a:ln>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eaLnBrk="1" hangingPunct="1"/>
              <a:endParaRPr lang="zh-CN" altLang="en-US"/>
            </a:p>
          </p:txBody>
        </p:sp>
        <p:sp>
          <p:nvSpPr>
            <p:cNvPr id="43" name="Freeform 25" descr="浅色上对角线"/>
            <p:cNvSpPr>
              <a:spLocks/>
            </p:cNvSpPr>
            <p:nvPr/>
          </p:nvSpPr>
          <p:spPr bwMode="auto">
            <a:xfrm>
              <a:off x="2068513" y="4522788"/>
              <a:ext cx="112712" cy="295275"/>
            </a:xfrm>
            <a:custGeom>
              <a:avLst/>
              <a:gdLst>
                <a:gd name="T0" fmla="*/ 0 w 84"/>
                <a:gd name="T1" fmla="*/ 0 h 248"/>
                <a:gd name="T2" fmla="*/ 0 w 84"/>
                <a:gd name="T3" fmla="*/ 2147483647 h 248"/>
                <a:gd name="T4" fmla="*/ 2147483647 w 84"/>
                <a:gd name="T5" fmla="*/ 2147483647 h 248"/>
                <a:gd name="T6" fmla="*/ 2147483647 w 84"/>
                <a:gd name="T7" fmla="*/ 0 h 248"/>
                <a:gd name="T8" fmla="*/ 0 w 84"/>
                <a:gd name="T9" fmla="*/ 0 h 248"/>
                <a:gd name="T10" fmla="*/ 0 60000 65536"/>
                <a:gd name="T11" fmla="*/ 0 60000 65536"/>
                <a:gd name="T12" fmla="*/ 0 60000 65536"/>
                <a:gd name="T13" fmla="*/ 0 60000 65536"/>
                <a:gd name="T14" fmla="*/ 0 60000 65536"/>
                <a:gd name="T15" fmla="*/ 0 w 84"/>
                <a:gd name="T16" fmla="*/ 0 h 248"/>
                <a:gd name="T17" fmla="*/ 84 w 84"/>
                <a:gd name="T18" fmla="*/ 248 h 248"/>
              </a:gdLst>
              <a:ahLst/>
              <a:cxnLst>
                <a:cxn ang="T10">
                  <a:pos x="T0" y="T1"/>
                </a:cxn>
                <a:cxn ang="T11">
                  <a:pos x="T2" y="T3"/>
                </a:cxn>
                <a:cxn ang="T12">
                  <a:pos x="T4" y="T5"/>
                </a:cxn>
                <a:cxn ang="T13">
                  <a:pos x="T6" y="T7"/>
                </a:cxn>
                <a:cxn ang="T14">
                  <a:pos x="T8" y="T9"/>
                </a:cxn>
              </a:cxnLst>
              <a:rect l="T15" t="T16" r="T17" b="T18"/>
              <a:pathLst>
                <a:path w="84" h="248">
                  <a:moveTo>
                    <a:pt x="0" y="0"/>
                  </a:moveTo>
                  <a:lnTo>
                    <a:pt x="0" y="248"/>
                  </a:lnTo>
                  <a:lnTo>
                    <a:pt x="84" y="248"/>
                  </a:lnTo>
                  <a:lnTo>
                    <a:pt x="84" y="0"/>
                  </a:lnTo>
                  <a:lnTo>
                    <a:pt x="0" y="0"/>
                  </a:lnTo>
                  <a:close/>
                </a:path>
              </a:pathLst>
            </a:custGeom>
            <a:pattFill prst="ltUpDiag">
              <a:fgClr>
                <a:srgbClr val="000000"/>
              </a:fgClr>
              <a:bgClr>
                <a:srgbClr val="FFFFFF"/>
              </a:bgClr>
            </a:pattFill>
            <a:ln w="31750">
              <a:solidFill>
                <a:srgbClr val="00FF00"/>
              </a:solidFill>
              <a:round/>
              <a:headEnd/>
              <a:tailEnd/>
            </a:ln>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eaLnBrk="1" hangingPunct="1"/>
              <a:endParaRPr lang="zh-CN" altLang="en-US"/>
            </a:p>
          </p:txBody>
        </p:sp>
        <p:sp>
          <p:nvSpPr>
            <p:cNvPr id="44" name="Rectangle 26"/>
            <p:cNvSpPr>
              <a:spLocks noChangeArrowheads="1"/>
            </p:cNvSpPr>
            <p:nvPr/>
          </p:nvSpPr>
          <p:spPr bwMode="auto">
            <a:xfrm>
              <a:off x="1847850" y="4178300"/>
              <a:ext cx="393700" cy="90488"/>
            </a:xfrm>
            <a:prstGeom prst="rect">
              <a:avLst/>
            </a:prstGeom>
            <a:solidFill>
              <a:srgbClr val="FFFFFF"/>
            </a:solidFill>
            <a:ln w="31750">
              <a:solidFill>
                <a:srgbClr val="00FF00"/>
              </a:solidFill>
              <a:miter lim="800000"/>
              <a:headEnd/>
              <a:tailEnd/>
            </a:ln>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eaLnBrk="1" hangingPunct="1"/>
              <a:endParaRPr lang="zh-CN" altLang="en-US"/>
            </a:p>
          </p:txBody>
        </p:sp>
        <p:sp>
          <p:nvSpPr>
            <p:cNvPr id="45" name="Rectangle 27"/>
            <p:cNvSpPr>
              <a:spLocks noChangeArrowheads="1"/>
            </p:cNvSpPr>
            <p:nvPr/>
          </p:nvSpPr>
          <p:spPr bwMode="auto">
            <a:xfrm>
              <a:off x="1679575" y="4265613"/>
              <a:ext cx="617538" cy="73025"/>
            </a:xfrm>
            <a:prstGeom prst="rect">
              <a:avLst/>
            </a:prstGeom>
            <a:solidFill>
              <a:srgbClr val="FFFFFF"/>
            </a:solidFill>
            <a:ln w="31750">
              <a:solidFill>
                <a:srgbClr val="00FF00"/>
              </a:solidFill>
              <a:miter lim="800000"/>
              <a:headEnd/>
              <a:tailEnd/>
            </a:ln>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eaLnBrk="1" hangingPunct="1"/>
              <a:endParaRPr lang="zh-CN" altLang="en-US"/>
            </a:p>
          </p:txBody>
        </p:sp>
        <p:sp>
          <p:nvSpPr>
            <p:cNvPr id="46" name="AutoShape 28"/>
            <p:cNvSpPr>
              <a:spLocks noChangeArrowheads="1"/>
            </p:cNvSpPr>
            <p:nvPr/>
          </p:nvSpPr>
          <p:spPr bwMode="auto">
            <a:xfrm>
              <a:off x="2235200" y="4154488"/>
              <a:ext cx="63500" cy="663575"/>
            </a:xfrm>
            <a:prstGeom prst="roundRect">
              <a:avLst>
                <a:gd name="adj" fmla="val 50000"/>
              </a:avLst>
            </a:prstGeom>
            <a:solidFill>
              <a:srgbClr val="FFFFFF"/>
            </a:solidFill>
            <a:ln w="31750">
              <a:solidFill>
                <a:srgbClr val="00FF00"/>
              </a:solidFill>
              <a:round/>
              <a:headEnd/>
              <a:tailEnd/>
            </a:ln>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eaLnBrk="1" hangingPunct="1"/>
              <a:endParaRPr lang="zh-CN" altLang="en-US"/>
            </a:p>
          </p:txBody>
        </p:sp>
        <p:sp>
          <p:nvSpPr>
            <p:cNvPr id="47" name="AutoShape 29"/>
            <p:cNvSpPr>
              <a:spLocks noChangeArrowheads="1"/>
            </p:cNvSpPr>
            <p:nvPr/>
          </p:nvSpPr>
          <p:spPr bwMode="auto">
            <a:xfrm>
              <a:off x="1973263" y="4087813"/>
              <a:ext cx="112712" cy="1031875"/>
            </a:xfrm>
            <a:prstGeom prst="roundRect">
              <a:avLst>
                <a:gd name="adj" fmla="val 50000"/>
              </a:avLst>
            </a:prstGeom>
            <a:solidFill>
              <a:srgbClr val="FFFFFF"/>
            </a:solidFill>
            <a:ln w="31750">
              <a:solidFill>
                <a:srgbClr val="00FF00"/>
              </a:solidFill>
              <a:round/>
              <a:headEnd/>
              <a:tailEnd/>
            </a:ln>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eaLnBrk="1" hangingPunct="1"/>
              <a:endParaRPr lang="zh-CN" altLang="en-US"/>
            </a:p>
          </p:txBody>
        </p:sp>
        <p:sp>
          <p:nvSpPr>
            <p:cNvPr id="48" name="Freeform 30" descr="浅色上对角线"/>
            <p:cNvSpPr>
              <a:spLocks/>
            </p:cNvSpPr>
            <p:nvPr/>
          </p:nvSpPr>
          <p:spPr bwMode="auto">
            <a:xfrm>
              <a:off x="1841500" y="4522788"/>
              <a:ext cx="112713" cy="295275"/>
            </a:xfrm>
            <a:custGeom>
              <a:avLst/>
              <a:gdLst>
                <a:gd name="T0" fmla="*/ 0 w 84"/>
                <a:gd name="T1" fmla="*/ 0 h 248"/>
                <a:gd name="T2" fmla="*/ 0 w 84"/>
                <a:gd name="T3" fmla="*/ 2147483647 h 248"/>
                <a:gd name="T4" fmla="*/ 2147483647 w 84"/>
                <a:gd name="T5" fmla="*/ 2147483647 h 248"/>
                <a:gd name="T6" fmla="*/ 2147483647 w 84"/>
                <a:gd name="T7" fmla="*/ 0 h 248"/>
                <a:gd name="T8" fmla="*/ 0 w 84"/>
                <a:gd name="T9" fmla="*/ 0 h 248"/>
                <a:gd name="T10" fmla="*/ 0 60000 65536"/>
                <a:gd name="T11" fmla="*/ 0 60000 65536"/>
                <a:gd name="T12" fmla="*/ 0 60000 65536"/>
                <a:gd name="T13" fmla="*/ 0 60000 65536"/>
                <a:gd name="T14" fmla="*/ 0 60000 65536"/>
                <a:gd name="T15" fmla="*/ 0 w 84"/>
                <a:gd name="T16" fmla="*/ 0 h 248"/>
                <a:gd name="T17" fmla="*/ 84 w 84"/>
                <a:gd name="T18" fmla="*/ 248 h 248"/>
              </a:gdLst>
              <a:ahLst/>
              <a:cxnLst>
                <a:cxn ang="T10">
                  <a:pos x="T0" y="T1"/>
                </a:cxn>
                <a:cxn ang="T11">
                  <a:pos x="T2" y="T3"/>
                </a:cxn>
                <a:cxn ang="T12">
                  <a:pos x="T4" y="T5"/>
                </a:cxn>
                <a:cxn ang="T13">
                  <a:pos x="T6" y="T7"/>
                </a:cxn>
                <a:cxn ang="T14">
                  <a:pos x="T8" y="T9"/>
                </a:cxn>
              </a:cxnLst>
              <a:rect l="T15" t="T16" r="T17" b="T18"/>
              <a:pathLst>
                <a:path w="84" h="248">
                  <a:moveTo>
                    <a:pt x="0" y="0"/>
                  </a:moveTo>
                  <a:lnTo>
                    <a:pt x="0" y="248"/>
                  </a:lnTo>
                  <a:lnTo>
                    <a:pt x="84" y="248"/>
                  </a:lnTo>
                  <a:lnTo>
                    <a:pt x="84" y="0"/>
                  </a:lnTo>
                  <a:lnTo>
                    <a:pt x="0" y="0"/>
                  </a:lnTo>
                  <a:close/>
                </a:path>
              </a:pathLst>
            </a:custGeom>
            <a:pattFill prst="ltUpDiag">
              <a:fgClr>
                <a:srgbClr val="000000"/>
              </a:fgClr>
              <a:bgClr>
                <a:srgbClr val="FFFFFF"/>
              </a:bgClr>
            </a:pattFill>
            <a:ln w="31750">
              <a:solidFill>
                <a:srgbClr val="00FF00"/>
              </a:solidFill>
              <a:round/>
              <a:headEnd/>
              <a:tailEnd/>
            </a:ln>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eaLnBrk="1" hangingPunct="1"/>
              <a:endParaRPr lang="zh-CN" altLang="en-US"/>
            </a:p>
          </p:txBody>
        </p:sp>
        <p:sp>
          <p:nvSpPr>
            <p:cNvPr id="49" name="Rectangle 31"/>
            <p:cNvSpPr>
              <a:spLocks noChangeArrowheads="1"/>
            </p:cNvSpPr>
            <p:nvPr/>
          </p:nvSpPr>
          <p:spPr bwMode="auto">
            <a:xfrm>
              <a:off x="1679575" y="4522788"/>
              <a:ext cx="168275" cy="295275"/>
            </a:xfrm>
            <a:prstGeom prst="rect">
              <a:avLst/>
            </a:prstGeom>
            <a:solidFill>
              <a:srgbClr val="FFFFFF"/>
            </a:solidFill>
            <a:ln w="31750">
              <a:solidFill>
                <a:srgbClr val="00FF00"/>
              </a:solidFill>
              <a:miter lim="800000"/>
              <a:headEnd/>
              <a:tailEnd/>
            </a:ln>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eaLnBrk="1" hangingPunct="1"/>
              <a:endParaRPr lang="zh-CN" altLang="en-US"/>
            </a:p>
          </p:txBody>
        </p:sp>
        <p:sp>
          <p:nvSpPr>
            <p:cNvPr id="50" name="Line 32"/>
            <p:cNvSpPr>
              <a:spLocks noChangeShapeType="1"/>
            </p:cNvSpPr>
            <p:nvPr/>
          </p:nvSpPr>
          <p:spPr bwMode="auto">
            <a:xfrm>
              <a:off x="1660525" y="3636963"/>
              <a:ext cx="0" cy="1328737"/>
            </a:xfrm>
            <a:prstGeom prst="line">
              <a:avLst/>
            </a:prstGeom>
            <a:noFill/>
            <a:ln w="19050">
              <a:solidFill>
                <a:srgbClr val="00FF00"/>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Line 33"/>
            <p:cNvSpPr>
              <a:spLocks noChangeShapeType="1"/>
            </p:cNvSpPr>
            <p:nvPr/>
          </p:nvSpPr>
          <p:spPr bwMode="auto">
            <a:xfrm>
              <a:off x="838200" y="4743450"/>
              <a:ext cx="841375" cy="0"/>
            </a:xfrm>
            <a:prstGeom prst="line">
              <a:avLst/>
            </a:prstGeom>
            <a:noFill/>
            <a:ln w="317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AutoShape 34"/>
            <p:cNvSpPr>
              <a:spLocks noChangeArrowheads="1"/>
            </p:cNvSpPr>
            <p:nvPr/>
          </p:nvSpPr>
          <p:spPr bwMode="auto">
            <a:xfrm>
              <a:off x="1238250" y="4799013"/>
              <a:ext cx="55563" cy="369887"/>
            </a:xfrm>
            <a:prstGeom prst="roundRect">
              <a:avLst>
                <a:gd name="adj" fmla="val 16667"/>
              </a:avLst>
            </a:prstGeom>
            <a:solidFill>
              <a:srgbClr val="FFFFFF"/>
            </a:solidFill>
            <a:ln w="31750">
              <a:solidFill>
                <a:srgbClr val="00FF00"/>
              </a:solidFill>
              <a:round/>
              <a:headEnd/>
              <a:tailEnd/>
            </a:ln>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eaLnBrk="1" hangingPunct="1"/>
              <a:endParaRPr lang="zh-CN" altLang="en-US"/>
            </a:p>
          </p:txBody>
        </p:sp>
        <p:sp>
          <p:nvSpPr>
            <p:cNvPr id="53" name="Freeform 35"/>
            <p:cNvSpPr>
              <a:spLocks/>
            </p:cNvSpPr>
            <p:nvPr/>
          </p:nvSpPr>
          <p:spPr bwMode="auto">
            <a:xfrm>
              <a:off x="838200" y="3725863"/>
              <a:ext cx="841375" cy="1092200"/>
            </a:xfrm>
            <a:custGeom>
              <a:avLst/>
              <a:gdLst>
                <a:gd name="T0" fmla="*/ 2147483647 w 630"/>
                <a:gd name="T1" fmla="*/ 0 h 930"/>
                <a:gd name="T2" fmla="*/ 2147483647 w 630"/>
                <a:gd name="T3" fmla="*/ 0 h 930"/>
                <a:gd name="T4" fmla="*/ 2147483647 w 630"/>
                <a:gd name="T5" fmla="*/ 2147483647 h 930"/>
                <a:gd name="T6" fmla="*/ 2147483647 w 630"/>
                <a:gd name="T7" fmla="*/ 2147483647 h 930"/>
                <a:gd name="T8" fmla="*/ 0 w 630"/>
                <a:gd name="T9" fmla="*/ 2147483647 h 930"/>
                <a:gd name="T10" fmla="*/ 0 w 630"/>
                <a:gd name="T11" fmla="*/ 2147483647 h 930"/>
                <a:gd name="T12" fmla="*/ 2147483647 w 630"/>
                <a:gd name="T13" fmla="*/ 2147483647 h 930"/>
                <a:gd name="T14" fmla="*/ 2147483647 w 630"/>
                <a:gd name="T15" fmla="*/ 2147483647 h 930"/>
                <a:gd name="T16" fmla="*/ 2147483647 w 630"/>
                <a:gd name="T17" fmla="*/ 2147483647 h 9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30"/>
                <a:gd name="T28" fmla="*/ 0 h 930"/>
                <a:gd name="T29" fmla="*/ 630 w 630"/>
                <a:gd name="T30" fmla="*/ 930 h 9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30" h="930">
                  <a:moveTo>
                    <a:pt x="630" y="0"/>
                  </a:moveTo>
                  <a:lnTo>
                    <a:pt x="168" y="0"/>
                  </a:lnTo>
                  <a:lnTo>
                    <a:pt x="126" y="62"/>
                  </a:lnTo>
                  <a:lnTo>
                    <a:pt x="126" y="806"/>
                  </a:lnTo>
                  <a:lnTo>
                    <a:pt x="0" y="868"/>
                  </a:lnTo>
                  <a:lnTo>
                    <a:pt x="0" y="930"/>
                  </a:lnTo>
                  <a:lnTo>
                    <a:pt x="630" y="930"/>
                  </a:lnTo>
                  <a:lnTo>
                    <a:pt x="630" y="806"/>
                  </a:lnTo>
                  <a:lnTo>
                    <a:pt x="126" y="806"/>
                  </a:lnTo>
                </a:path>
              </a:pathLst>
            </a:custGeom>
            <a:noFill/>
            <a:ln w="3175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eaLnBrk="1" hangingPunct="1"/>
              <a:endParaRPr lang="zh-CN" altLang="en-US"/>
            </a:p>
          </p:txBody>
        </p:sp>
        <p:sp>
          <p:nvSpPr>
            <p:cNvPr id="54" name="Rectangle 36"/>
            <p:cNvSpPr>
              <a:spLocks noChangeArrowheads="1"/>
            </p:cNvSpPr>
            <p:nvPr/>
          </p:nvSpPr>
          <p:spPr bwMode="auto">
            <a:xfrm>
              <a:off x="838200" y="4743450"/>
              <a:ext cx="841375" cy="74613"/>
            </a:xfrm>
            <a:prstGeom prst="rect">
              <a:avLst/>
            </a:prstGeom>
            <a:solidFill>
              <a:srgbClr val="FFFFFF"/>
            </a:solidFill>
            <a:ln w="31750">
              <a:solidFill>
                <a:srgbClr val="00FF00"/>
              </a:solidFill>
              <a:miter lim="800000"/>
              <a:headEnd/>
              <a:tailEnd/>
            </a:ln>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eaLnBrk="1" hangingPunct="1"/>
              <a:endParaRPr lang="zh-CN" altLang="en-US"/>
            </a:p>
          </p:txBody>
        </p:sp>
        <p:sp>
          <p:nvSpPr>
            <p:cNvPr id="55" name="Line 37"/>
            <p:cNvSpPr>
              <a:spLocks noChangeShapeType="1"/>
            </p:cNvSpPr>
            <p:nvPr/>
          </p:nvSpPr>
          <p:spPr bwMode="auto">
            <a:xfrm flipH="1" flipV="1">
              <a:off x="1174750" y="3416300"/>
              <a:ext cx="561975" cy="884238"/>
            </a:xfrm>
            <a:prstGeom prst="line">
              <a:avLst/>
            </a:prstGeom>
            <a:noFill/>
            <a:ln w="317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Line 38"/>
            <p:cNvSpPr>
              <a:spLocks noChangeShapeType="1"/>
            </p:cNvSpPr>
            <p:nvPr/>
          </p:nvSpPr>
          <p:spPr bwMode="auto">
            <a:xfrm flipH="1" flipV="1">
              <a:off x="1568450" y="3416300"/>
              <a:ext cx="223838" cy="442913"/>
            </a:xfrm>
            <a:prstGeom prst="line">
              <a:avLst/>
            </a:prstGeom>
            <a:noFill/>
            <a:ln w="317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Line 39"/>
            <p:cNvSpPr>
              <a:spLocks noChangeShapeType="1"/>
            </p:cNvSpPr>
            <p:nvPr/>
          </p:nvSpPr>
          <p:spPr bwMode="auto">
            <a:xfrm flipH="1" flipV="1">
              <a:off x="1905000" y="3416300"/>
              <a:ext cx="223838" cy="368300"/>
            </a:xfrm>
            <a:prstGeom prst="line">
              <a:avLst/>
            </a:prstGeom>
            <a:noFill/>
            <a:ln w="317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Line 40"/>
            <p:cNvSpPr>
              <a:spLocks noChangeShapeType="1"/>
            </p:cNvSpPr>
            <p:nvPr/>
          </p:nvSpPr>
          <p:spPr bwMode="auto">
            <a:xfrm flipV="1">
              <a:off x="2147888" y="3983038"/>
              <a:ext cx="449262" cy="220662"/>
            </a:xfrm>
            <a:prstGeom prst="line">
              <a:avLst/>
            </a:prstGeom>
            <a:noFill/>
            <a:ln w="190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Line 41"/>
            <p:cNvSpPr>
              <a:spLocks noChangeShapeType="1"/>
            </p:cNvSpPr>
            <p:nvPr/>
          </p:nvSpPr>
          <p:spPr bwMode="auto">
            <a:xfrm flipV="1">
              <a:off x="2128838" y="4227513"/>
              <a:ext cx="449262" cy="220662"/>
            </a:xfrm>
            <a:prstGeom prst="line">
              <a:avLst/>
            </a:prstGeom>
            <a:noFill/>
            <a:ln w="190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 name="Line 42"/>
            <p:cNvSpPr>
              <a:spLocks noChangeShapeType="1"/>
            </p:cNvSpPr>
            <p:nvPr/>
          </p:nvSpPr>
          <p:spPr bwMode="auto">
            <a:xfrm flipV="1">
              <a:off x="2128838" y="4448175"/>
              <a:ext cx="449262" cy="222250"/>
            </a:xfrm>
            <a:prstGeom prst="line">
              <a:avLst/>
            </a:prstGeom>
            <a:noFill/>
            <a:ln w="1905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Freeform 43" descr="浅色下对角线"/>
            <p:cNvSpPr>
              <a:spLocks/>
            </p:cNvSpPr>
            <p:nvPr/>
          </p:nvSpPr>
          <p:spPr bwMode="auto">
            <a:xfrm>
              <a:off x="2016125" y="3711575"/>
              <a:ext cx="506413" cy="1106488"/>
            </a:xfrm>
            <a:custGeom>
              <a:avLst/>
              <a:gdLst>
                <a:gd name="T0" fmla="*/ 0 w 378"/>
                <a:gd name="T1" fmla="*/ 0 h 930"/>
                <a:gd name="T2" fmla="*/ 2147483647 w 378"/>
                <a:gd name="T3" fmla="*/ 0 h 930"/>
                <a:gd name="T4" fmla="*/ 2147483647 w 378"/>
                <a:gd name="T5" fmla="*/ 2147483647 h 930"/>
                <a:gd name="T6" fmla="*/ 2147483647 w 378"/>
                <a:gd name="T7" fmla="*/ 2147483647 h 930"/>
                <a:gd name="T8" fmla="*/ 2147483647 w 378"/>
                <a:gd name="T9" fmla="*/ 2147483647 h 930"/>
                <a:gd name="T10" fmla="*/ 2147483647 w 378"/>
                <a:gd name="T11" fmla="*/ 2147483647 h 930"/>
                <a:gd name="T12" fmla="*/ 2147483647 w 378"/>
                <a:gd name="T13" fmla="*/ 2147483647 h 930"/>
                <a:gd name="T14" fmla="*/ 2147483647 w 378"/>
                <a:gd name="T15" fmla="*/ 2147483647 h 930"/>
                <a:gd name="T16" fmla="*/ 2147483647 w 378"/>
                <a:gd name="T17" fmla="*/ 2147483647 h 930"/>
                <a:gd name="T18" fmla="*/ 2147483647 w 378"/>
                <a:gd name="T19" fmla="*/ 2147483647 h 930"/>
                <a:gd name="T20" fmla="*/ 2147483647 w 378"/>
                <a:gd name="T21" fmla="*/ 2147483647 h 930"/>
                <a:gd name="T22" fmla="*/ 2147483647 w 378"/>
                <a:gd name="T23" fmla="*/ 2147483647 h 930"/>
                <a:gd name="T24" fmla="*/ 2147483647 w 378"/>
                <a:gd name="T25" fmla="*/ 2147483647 h 930"/>
                <a:gd name="T26" fmla="*/ 0 w 378"/>
                <a:gd name="T27" fmla="*/ 2147483647 h 930"/>
                <a:gd name="T28" fmla="*/ 0 w 378"/>
                <a:gd name="T29" fmla="*/ 0 h 9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78"/>
                <a:gd name="T46" fmla="*/ 0 h 930"/>
                <a:gd name="T47" fmla="*/ 378 w 378"/>
                <a:gd name="T48" fmla="*/ 930 h 9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78" h="930">
                  <a:moveTo>
                    <a:pt x="0" y="0"/>
                  </a:moveTo>
                  <a:lnTo>
                    <a:pt x="210" y="0"/>
                  </a:lnTo>
                  <a:lnTo>
                    <a:pt x="252" y="62"/>
                  </a:lnTo>
                  <a:lnTo>
                    <a:pt x="252" y="806"/>
                  </a:lnTo>
                  <a:lnTo>
                    <a:pt x="378" y="868"/>
                  </a:lnTo>
                  <a:lnTo>
                    <a:pt x="378" y="930"/>
                  </a:lnTo>
                  <a:lnTo>
                    <a:pt x="126" y="930"/>
                  </a:lnTo>
                  <a:lnTo>
                    <a:pt x="126" y="682"/>
                  </a:lnTo>
                  <a:lnTo>
                    <a:pt x="168" y="682"/>
                  </a:lnTo>
                  <a:lnTo>
                    <a:pt x="168" y="868"/>
                  </a:lnTo>
                  <a:lnTo>
                    <a:pt x="210" y="868"/>
                  </a:lnTo>
                  <a:lnTo>
                    <a:pt x="210" y="124"/>
                  </a:lnTo>
                  <a:lnTo>
                    <a:pt x="168" y="62"/>
                  </a:lnTo>
                  <a:lnTo>
                    <a:pt x="0" y="62"/>
                  </a:lnTo>
                  <a:lnTo>
                    <a:pt x="0" y="0"/>
                  </a:lnTo>
                  <a:close/>
                </a:path>
              </a:pathLst>
            </a:custGeom>
            <a:pattFill prst="ltDnDiag">
              <a:fgClr>
                <a:srgbClr val="000000"/>
              </a:fgClr>
              <a:bgClr>
                <a:srgbClr val="FFFFFF"/>
              </a:bgClr>
            </a:pattFill>
            <a:ln w="31750">
              <a:solidFill>
                <a:srgbClr val="00FF00"/>
              </a:solidFill>
              <a:round/>
              <a:headEnd/>
              <a:tailEnd/>
            </a:ln>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eaLnBrk="1" hangingPunct="1"/>
              <a:endParaRPr lang="zh-CN" altLang="en-US"/>
            </a:p>
          </p:txBody>
        </p:sp>
        <p:sp>
          <p:nvSpPr>
            <p:cNvPr id="62" name="Rectangle 44"/>
            <p:cNvSpPr>
              <a:spLocks noChangeArrowheads="1"/>
            </p:cNvSpPr>
            <p:nvPr/>
          </p:nvSpPr>
          <p:spPr bwMode="auto">
            <a:xfrm>
              <a:off x="989013" y="3048000"/>
              <a:ext cx="3063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algn="just"/>
              <a:r>
                <a:rPr lang="en-US" altLang="zh-CN" sz="1800">
                  <a:latin typeface="Times New Roman" panose="02020603050405020304" pitchFamily="18" charset="0"/>
                </a:rPr>
                <a:t>1</a:t>
              </a:r>
            </a:p>
          </p:txBody>
        </p:sp>
        <p:sp>
          <p:nvSpPr>
            <p:cNvPr id="63" name="Rectangle 45"/>
            <p:cNvSpPr>
              <a:spLocks noChangeArrowheads="1"/>
            </p:cNvSpPr>
            <p:nvPr/>
          </p:nvSpPr>
          <p:spPr bwMode="auto">
            <a:xfrm>
              <a:off x="1363663" y="3048000"/>
              <a:ext cx="3698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algn="just"/>
              <a:r>
                <a:rPr lang="en-US" altLang="zh-CN" sz="1800">
                  <a:latin typeface="Times New Roman" panose="02020603050405020304" pitchFamily="18" charset="0"/>
                </a:rPr>
                <a:t>2</a:t>
              </a:r>
            </a:p>
          </p:txBody>
        </p:sp>
        <p:sp>
          <p:nvSpPr>
            <p:cNvPr id="64" name="Rectangle 46"/>
            <p:cNvSpPr>
              <a:spLocks noChangeArrowheads="1"/>
            </p:cNvSpPr>
            <p:nvPr/>
          </p:nvSpPr>
          <p:spPr bwMode="auto">
            <a:xfrm>
              <a:off x="1700213" y="3048000"/>
              <a:ext cx="3571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algn="just"/>
              <a:r>
                <a:rPr lang="en-US" altLang="zh-CN" sz="1800">
                  <a:latin typeface="Times New Roman" panose="02020603050405020304" pitchFamily="18" charset="0"/>
                </a:rPr>
                <a:t>3</a:t>
              </a:r>
            </a:p>
          </p:txBody>
        </p:sp>
        <p:sp>
          <p:nvSpPr>
            <p:cNvPr id="65" name="Rectangle 47"/>
            <p:cNvSpPr>
              <a:spLocks noChangeArrowheads="1"/>
            </p:cNvSpPr>
            <p:nvPr/>
          </p:nvSpPr>
          <p:spPr bwMode="auto">
            <a:xfrm>
              <a:off x="2619375" y="3768725"/>
              <a:ext cx="35242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algn="just"/>
              <a:r>
                <a:rPr lang="en-US" altLang="zh-CN" sz="1800">
                  <a:latin typeface="Times New Roman" panose="02020603050405020304" pitchFamily="18" charset="0"/>
                </a:rPr>
                <a:t>4</a:t>
              </a:r>
            </a:p>
          </p:txBody>
        </p:sp>
        <p:sp>
          <p:nvSpPr>
            <p:cNvPr id="66" name="Rectangle 48"/>
            <p:cNvSpPr>
              <a:spLocks noChangeArrowheads="1"/>
            </p:cNvSpPr>
            <p:nvPr/>
          </p:nvSpPr>
          <p:spPr bwMode="auto">
            <a:xfrm>
              <a:off x="2619375" y="4025900"/>
              <a:ext cx="2952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algn="just"/>
              <a:r>
                <a:rPr lang="en-US" altLang="zh-CN" sz="1800">
                  <a:latin typeface="Times New Roman" panose="02020603050405020304" pitchFamily="18" charset="0"/>
                </a:rPr>
                <a:t>5</a:t>
              </a:r>
            </a:p>
          </p:txBody>
        </p:sp>
        <p:sp>
          <p:nvSpPr>
            <p:cNvPr id="67" name="Rectangle 49"/>
            <p:cNvSpPr>
              <a:spLocks noChangeArrowheads="1"/>
            </p:cNvSpPr>
            <p:nvPr/>
          </p:nvSpPr>
          <p:spPr bwMode="auto">
            <a:xfrm>
              <a:off x="2628900" y="4251325"/>
              <a:ext cx="37147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algn="just"/>
              <a:r>
                <a:rPr lang="en-US" altLang="zh-CN" sz="1800">
                  <a:latin typeface="Times New Roman" panose="02020603050405020304" pitchFamily="18" charset="0"/>
                </a:rPr>
                <a:t>6</a:t>
              </a:r>
            </a:p>
          </p:txBody>
        </p:sp>
        <p:sp>
          <p:nvSpPr>
            <p:cNvPr id="68" name="Rectangle 50"/>
            <p:cNvSpPr>
              <a:spLocks noChangeArrowheads="1"/>
            </p:cNvSpPr>
            <p:nvPr/>
          </p:nvSpPr>
          <p:spPr bwMode="auto">
            <a:xfrm>
              <a:off x="2393950" y="4800600"/>
              <a:ext cx="425450"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algn="just"/>
              <a:r>
                <a:rPr lang="en-US" altLang="zh-CN" sz="1800">
                  <a:latin typeface="Times New Roman" panose="02020603050405020304" pitchFamily="18" charset="0"/>
                </a:rPr>
                <a:t>7</a:t>
              </a:r>
            </a:p>
          </p:txBody>
        </p:sp>
        <p:sp>
          <p:nvSpPr>
            <p:cNvPr id="69" name="Line 56"/>
            <p:cNvSpPr>
              <a:spLocks noChangeShapeType="1"/>
            </p:cNvSpPr>
            <p:nvPr/>
          </p:nvSpPr>
          <p:spPr bwMode="auto">
            <a:xfrm>
              <a:off x="2038350" y="4953000"/>
              <a:ext cx="381000" cy="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0" name="Rectangle 2"/>
          <p:cNvSpPr>
            <a:spLocks noChangeArrowheads="1"/>
          </p:cNvSpPr>
          <p:nvPr/>
        </p:nvSpPr>
        <p:spPr bwMode="auto">
          <a:xfrm>
            <a:off x="6885389" y="2641355"/>
            <a:ext cx="2322207"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algn="just"/>
            <a:r>
              <a:rPr lang="en-US" altLang="zh-CN" dirty="0">
                <a:latin typeface="Arial" charset="0"/>
                <a:ea typeface="宋体" charset="-122"/>
              </a:rPr>
              <a:t>1--</a:t>
            </a:r>
            <a:r>
              <a:rPr lang="zh-CN" altLang="en-US" dirty="0">
                <a:latin typeface="Arial" charset="0"/>
                <a:ea typeface="宋体" charset="-122"/>
              </a:rPr>
              <a:t>光导层</a:t>
            </a:r>
            <a:r>
              <a:rPr lang="en-US" altLang="zh-CN" dirty="0">
                <a:latin typeface="Arial" charset="0"/>
                <a:ea typeface="宋体" charset="-122"/>
              </a:rPr>
              <a:t>;  </a:t>
            </a:r>
          </a:p>
          <a:p>
            <a:pPr algn="just"/>
            <a:r>
              <a:rPr lang="en-US" altLang="zh-CN" dirty="0">
                <a:latin typeface="Arial" charset="0"/>
                <a:ea typeface="宋体" charset="-122"/>
              </a:rPr>
              <a:t>2--</a:t>
            </a:r>
            <a:r>
              <a:rPr lang="zh-CN" altLang="en-US" dirty="0">
                <a:latin typeface="Arial" charset="0"/>
                <a:ea typeface="宋体" charset="-122"/>
              </a:rPr>
              <a:t>玻璃窗口</a:t>
            </a:r>
            <a:r>
              <a:rPr lang="en-US" altLang="zh-CN" dirty="0">
                <a:latin typeface="Arial" charset="0"/>
                <a:ea typeface="宋体" charset="-122"/>
              </a:rPr>
              <a:t>; </a:t>
            </a:r>
          </a:p>
          <a:p>
            <a:pPr algn="just"/>
            <a:r>
              <a:rPr lang="en-US" altLang="zh-CN" dirty="0">
                <a:latin typeface="Arial" charset="0"/>
                <a:ea typeface="宋体" charset="-122"/>
              </a:rPr>
              <a:t>3--</a:t>
            </a:r>
            <a:r>
              <a:rPr lang="zh-CN" altLang="en-US" dirty="0">
                <a:latin typeface="Arial" charset="0"/>
                <a:ea typeface="宋体" charset="-122"/>
              </a:rPr>
              <a:t>金属外壳</a:t>
            </a:r>
            <a:r>
              <a:rPr lang="en-US" altLang="zh-CN" dirty="0">
                <a:latin typeface="Arial" charset="0"/>
                <a:ea typeface="宋体" charset="-122"/>
              </a:rPr>
              <a:t>; </a:t>
            </a:r>
          </a:p>
          <a:p>
            <a:pPr algn="just"/>
            <a:r>
              <a:rPr lang="en-US" altLang="zh-CN" dirty="0">
                <a:latin typeface="Arial" charset="0"/>
                <a:ea typeface="宋体" charset="-122"/>
              </a:rPr>
              <a:t>4--</a:t>
            </a:r>
            <a:r>
              <a:rPr lang="zh-CN" altLang="en-US" dirty="0">
                <a:latin typeface="Arial" charset="0"/>
                <a:ea typeface="宋体" charset="-122"/>
              </a:rPr>
              <a:t>电极</a:t>
            </a:r>
            <a:r>
              <a:rPr lang="en-US" altLang="zh-CN" dirty="0">
                <a:latin typeface="Arial" charset="0"/>
                <a:ea typeface="宋体" charset="-122"/>
              </a:rPr>
              <a:t>;</a:t>
            </a:r>
          </a:p>
          <a:p>
            <a:pPr algn="just"/>
            <a:r>
              <a:rPr lang="en-US" altLang="zh-CN" dirty="0">
                <a:latin typeface="Arial" charset="0"/>
                <a:ea typeface="宋体" charset="-122"/>
              </a:rPr>
              <a:t>5--</a:t>
            </a:r>
            <a:r>
              <a:rPr lang="zh-CN" altLang="en-US" dirty="0">
                <a:latin typeface="Arial" charset="0"/>
                <a:ea typeface="宋体" charset="-122"/>
              </a:rPr>
              <a:t>陶瓷基座</a:t>
            </a:r>
            <a:r>
              <a:rPr lang="en-US" altLang="zh-CN" dirty="0">
                <a:latin typeface="Arial" charset="0"/>
                <a:ea typeface="宋体" charset="-122"/>
              </a:rPr>
              <a:t>; </a:t>
            </a:r>
          </a:p>
          <a:p>
            <a:pPr algn="just"/>
            <a:r>
              <a:rPr lang="en-US" altLang="zh-CN" dirty="0">
                <a:latin typeface="Arial" charset="0"/>
                <a:ea typeface="宋体" charset="-122"/>
              </a:rPr>
              <a:t>6--</a:t>
            </a:r>
            <a:r>
              <a:rPr lang="zh-CN" altLang="en-US" dirty="0">
                <a:latin typeface="Arial" charset="0"/>
                <a:ea typeface="宋体" charset="-122"/>
              </a:rPr>
              <a:t>黑色绝缘玻璃</a:t>
            </a:r>
            <a:r>
              <a:rPr lang="en-US" altLang="zh-CN" dirty="0">
                <a:latin typeface="Arial" charset="0"/>
                <a:ea typeface="宋体" charset="-122"/>
              </a:rPr>
              <a:t>; </a:t>
            </a:r>
          </a:p>
          <a:p>
            <a:pPr algn="just"/>
            <a:r>
              <a:rPr lang="en-US" altLang="zh-CN" dirty="0">
                <a:latin typeface="Arial" charset="0"/>
                <a:ea typeface="宋体" charset="-122"/>
              </a:rPr>
              <a:t>7--</a:t>
            </a:r>
            <a:r>
              <a:rPr lang="zh-CN" altLang="en-US" dirty="0">
                <a:latin typeface="Arial" charset="0"/>
                <a:ea typeface="宋体" charset="-122"/>
              </a:rPr>
              <a:t>电阻引线。</a:t>
            </a:r>
          </a:p>
        </p:txBody>
      </p:sp>
    </p:spTree>
    <p:extLst>
      <p:ext uri="{BB962C8B-B14F-4D97-AF65-F5344CB8AC3E}">
        <p14:creationId xmlns:p14="http://schemas.microsoft.com/office/powerpoint/2010/main" val="1262232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652515" y="209737"/>
            <a:ext cx="7563465"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1400">
                <a:solidFill>
                  <a:srgbClr val="000000"/>
                </a:solidFill>
                <a:latin typeface="Arial" panose="020B0604020202020204" pitchFamily="34" charset="0"/>
                <a:ea typeface="宋体" panose="02010600030101010101" pitchFamily="2" charset="-122"/>
              </a:defRPr>
            </a:lvl1pPr>
            <a:lvl2pPr marL="742950" indent="-285750" eaLnBrk="0" hangingPunct="0">
              <a:defRPr sz="1400">
                <a:solidFill>
                  <a:srgbClr val="000000"/>
                </a:solidFill>
                <a:latin typeface="Arial" panose="020B0604020202020204" pitchFamily="34" charset="0"/>
                <a:ea typeface="宋体" panose="02010600030101010101" pitchFamily="2" charset="-122"/>
              </a:defRPr>
            </a:lvl2pPr>
            <a:lvl3pPr marL="1143000" indent="-228600" eaLnBrk="0" hangingPunct="0">
              <a:defRPr sz="1400">
                <a:solidFill>
                  <a:srgbClr val="000000"/>
                </a:solidFill>
                <a:latin typeface="Arial" panose="020B0604020202020204" pitchFamily="34" charset="0"/>
                <a:ea typeface="宋体" panose="02010600030101010101" pitchFamily="2" charset="-122"/>
              </a:defRPr>
            </a:lvl3pPr>
            <a:lvl4pPr marL="1600200" indent="-228600" eaLnBrk="0" hangingPunct="0">
              <a:defRPr sz="1400">
                <a:solidFill>
                  <a:srgbClr val="000000"/>
                </a:solidFill>
                <a:latin typeface="Arial" panose="020B0604020202020204" pitchFamily="34" charset="0"/>
                <a:ea typeface="宋体" panose="02010600030101010101" pitchFamily="2" charset="-122"/>
              </a:defRPr>
            </a:lvl4pPr>
            <a:lvl5pPr marL="2057400" indent="-228600" eaLnBrk="0" hangingPunct="0">
              <a:defRPr sz="14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defRPr>
            </a:lvl9pPr>
          </a:lstStyle>
          <a:p>
            <a:pPr eaLnBrk="1" hangingPunct="1">
              <a:lnSpc>
                <a:spcPct val="150000"/>
              </a:lnSpc>
              <a:spcBef>
                <a:spcPct val="20000"/>
              </a:spcBef>
              <a:buSzPct val="85000"/>
            </a:pPr>
            <a:r>
              <a:rPr kumimoji="1" lang="zh-CN" altLang="en-US" sz="2000" b="1" dirty="0">
                <a:solidFill>
                  <a:schemeClr val="tx1"/>
                </a:solidFill>
                <a:latin typeface="+mn-ea"/>
                <a:ea typeface="+mn-ea"/>
                <a:cs typeface="Arial" panose="020B0604020202020204" pitchFamily="34" charset="0"/>
              </a:rPr>
              <a:t>光敏电阻在</a:t>
            </a:r>
            <a:r>
              <a:rPr kumimoji="1" lang="zh-CN" altLang="en-US" sz="2000" b="1" dirty="0">
                <a:solidFill>
                  <a:schemeClr val="tx1"/>
                </a:solidFill>
                <a:highlight>
                  <a:srgbClr val="FFFF00"/>
                </a:highlight>
                <a:latin typeface="+mn-ea"/>
                <a:ea typeface="+mn-ea"/>
                <a:cs typeface="Arial" panose="020B0604020202020204" pitchFamily="34" charset="0"/>
              </a:rPr>
              <a:t>微弱辐射作用下光电导灵敏度与光敏电阻两电极间距离的平方成反比</a:t>
            </a:r>
            <a:r>
              <a:rPr kumimoji="1" lang="zh-CN" altLang="en-US" sz="2000" b="1" dirty="0">
                <a:solidFill>
                  <a:schemeClr val="tx1"/>
                </a:solidFill>
                <a:latin typeface="+mn-ea"/>
                <a:ea typeface="+mn-ea"/>
                <a:cs typeface="Arial" panose="020B0604020202020204" pitchFamily="34" charset="0"/>
              </a:rPr>
              <a:t>；在强辐射作用下光电导灵敏度与光敏电阻两电极间距离的二分之三次方成反比。 </a:t>
            </a:r>
          </a:p>
        </p:txBody>
      </p:sp>
      <p:sp>
        <p:nvSpPr>
          <p:cNvPr id="6" name="Rectangle 6"/>
          <p:cNvSpPr>
            <a:spLocks noChangeArrowheads="1"/>
          </p:cNvSpPr>
          <p:nvPr/>
        </p:nvSpPr>
        <p:spPr bwMode="auto">
          <a:xfrm>
            <a:off x="646031" y="1597418"/>
            <a:ext cx="7418124"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1400">
                <a:solidFill>
                  <a:srgbClr val="000000"/>
                </a:solidFill>
                <a:latin typeface="Arial" panose="020B0604020202020204" pitchFamily="34" charset="0"/>
                <a:ea typeface="宋体" panose="02010600030101010101" pitchFamily="2" charset="-122"/>
              </a:defRPr>
            </a:lvl1pPr>
            <a:lvl2pPr marL="742950" indent="-285750" eaLnBrk="0" hangingPunct="0">
              <a:defRPr sz="1400">
                <a:solidFill>
                  <a:srgbClr val="000000"/>
                </a:solidFill>
                <a:latin typeface="Arial" panose="020B0604020202020204" pitchFamily="34" charset="0"/>
                <a:ea typeface="宋体" panose="02010600030101010101" pitchFamily="2" charset="-122"/>
              </a:defRPr>
            </a:lvl2pPr>
            <a:lvl3pPr marL="1143000" indent="-228600" eaLnBrk="0" hangingPunct="0">
              <a:defRPr sz="1400">
                <a:solidFill>
                  <a:srgbClr val="000000"/>
                </a:solidFill>
                <a:latin typeface="Arial" panose="020B0604020202020204" pitchFamily="34" charset="0"/>
                <a:ea typeface="宋体" panose="02010600030101010101" pitchFamily="2" charset="-122"/>
              </a:defRPr>
            </a:lvl3pPr>
            <a:lvl4pPr marL="1600200" indent="-228600" eaLnBrk="0" hangingPunct="0">
              <a:defRPr sz="1400">
                <a:solidFill>
                  <a:srgbClr val="000000"/>
                </a:solidFill>
                <a:latin typeface="Arial" panose="020B0604020202020204" pitchFamily="34" charset="0"/>
                <a:ea typeface="宋体" panose="02010600030101010101" pitchFamily="2" charset="-122"/>
              </a:defRPr>
            </a:lvl4pPr>
            <a:lvl5pPr marL="2057400" indent="-228600" eaLnBrk="0" hangingPunct="0">
              <a:defRPr sz="14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defRPr>
            </a:lvl9pPr>
          </a:lstStyle>
          <a:p>
            <a:pPr eaLnBrk="1" hangingPunct="1">
              <a:lnSpc>
                <a:spcPct val="150000"/>
              </a:lnSpc>
              <a:spcBef>
                <a:spcPct val="20000"/>
              </a:spcBef>
              <a:buSzPct val="85000"/>
            </a:pPr>
            <a:r>
              <a:rPr kumimoji="1" lang="zh-CN" altLang="en-US" sz="2000" b="1" dirty="0">
                <a:solidFill>
                  <a:srgbClr val="FF0000"/>
                </a:solidFill>
                <a:latin typeface="+mn-ea"/>
                <a:ea typeface="+mn-ea"/>
                <a:cs typeface="Arial" panose="020B0604020202020204" pitchFamily="34" charset="0"/>
              </a:rPr>
              <a:t>为提高光电导灵敏度，要尽可能地缩短两电极间的距离。</a:t>
            </a:r>
          </a:p>
        </p:txBody>
      </p:sp>
      <p:pic>
        <p:nvPicPr>
          <p:cNvPr id="7" name="Picture 6" descr="光敏电阻3"/>
          <p:cNvPicPr>
            <a:picLocks noChangeAspect="1" noChangeArrowheads="1"/>
          </p:cNvPicPr>
          <p:nvPr/>
        </p:nvPicPr>
        <p:blipFill>
          <a:blip r:embed="rId3"/>
          <a:srcRect/>
          <a:stretch>
            <a:fillRect/>
          </a:stretch>
        </p:blipFill>
        <p:spPr bwMode="auto">
          <a:xfrm>
            <a:off x="179512" y="4872420"/>
            <a:ext cx="2089026" cy="1985580"/>
          </a:xfrm>
          <a:prstGeom prst="rect">
            <a:avLst/>
          </a:prstGeom>
          <a:noFill/>
          <a:ln w="9525">
            <a:noFill/>
            <a:miter lim="800000"/>
            <a:headEnd/>
            <a:tailEnd/>
          </a:ln>
        </p:spPr>
      </p:pic>
      <p:graphicFrame>
        <p:nvGraphicFramePr>
          <p:cNvPr id="10" name="Object 6"/>
          <p:cNvGraphicFramePr>
            <a:graphicFrameLocks noGrp="1" noChangeAspect="1"/>
          </p:cNvGraphicFramePr>
          <p:nvPr>
            <p:ph/>
            <p:extLst>
              <p:ext uri="{D42A27DB-BD31-4B8C-83A1-F6EECF244321}">
                <p14:modId xmlns:p14="http://schemas.microsoft.com/office/powerpoint/2010/main" val="3249239690"/>
              </p:ext>
            </p:extLst>
          </p:nvPr>
        </p:nvGraphicFramePr>
        <p:xfrm>
          <a:off x="1403648" y="2139705"/>
          <a:ext cx="4459242" cy="2658507"/>
        </p:xfrm>
        <a:graphic>
          <a:graphicData uri="http://schemas.openxmlformats.org/presentationml/2006/ole">
            <mc:AlternateContent xmlns:mc="http://schemas.openxmlformats.org/markup-compatibility/2006">
              <mc:Choice xmlns:v="urn:schemas-microsoft-com:vml" Requires="v">
                <p:oleObj spid="_x0000_s1008760" r:id="rId4" imgW="6979920" imgH="4160520" progId="">
                  <p:embed/>
                </p:oleObj>
              </mc:Choice>
              <mc:Fallback>
                <p:oleObj r:id="rId4" imgW="6979920" imgH="4160520" progId="">
                  <p:embed/>
                  <p:pic>
                    <p:nvPicPr>
                      <p:cNvPr id="0" name="Picture 80"/>
                      <p:cNvPicPr>
                        <a:picLocks noGrp="1" noChangeAspect="1" noChangeArrowheads="1"/>
                      </p:cNvPicPr>
                      <p:nvPr/>
                    </p:nvPicPr>
                    <p:blipFill>
                      <a:blip r:embed="rId5">
                        <a:extLst>
                          <a:ext uri="{28A0092B-C50C-407E-A947-70E740481C1C}">
                            <a14:useLocalDpi xmlns:a14="http://schemas.microsoft.com/office/drawing/2010/main" val="0"/>
                          </a:ext>
                        </a:extLst>
                      </a:blip>
                      <a:srcRect l="17342" t="11893" r="39307" b="26791"/>
                      <a:stretch>
                        <a:fillRect/>
                      </a:stretch>
                    </p:blipFill>
                    <p:spPr bwMode="auto">
                      <a:xfrm>
                        <a:off x="1403648" y="2139705"/>
                        <a:ext cx="4459242" cy="265850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Rectangle 7"/>
          <p:cNvSpPr>
            <a:spLocks noChangeArrowheads="1"/>
          </p:cNvSpPr>
          <p:nvPr/>
        </p:nvSpPr>
        <p:spPr bwMode="auto">
          <a:xfrm>
            <a:off x="5594814" y="2780729"/>
            <a:ext cx="2648098"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eaLnBrk="0" hangingPunct="0">
              <a:defRPr sz="2400">
                <a:solidFill>
                  <a:schemeClr val="tx1"/>
                </a:solidFill>
                <a:latin typeface="Times New Roman" panose="02020603050405020304" pitchFamily="18" charset="0"/>
                <a:ea typeface="楷体_GB2312" pitchFamily="49" charset="-122"/>
              </a:defRPr>
            </a:lvl1pPr>
            <a:lvl2pPr marL="742950" indent="-285750" eaLnBrk="0" hangingPunct="0">
              <a:defRPr sz="2400">
                <a:solidFill>
                  <a:schemeClr val="tx1"/>
                </a:solidFill>
                <a:latin typeface="Times New Roman" panose="02020603050405020304" pitchFamily="18" charset="0"/>
                <a:ea typeface="楷体_GB2312" pitchFamily="49" charset="-122"/>
              </a:defRPr>
            </a:lvl2pPr>
            <a:lvl3pPr marL="1143000" indent="-228600" eaLnBrk="0" hangingPunct="0">
              <a:defRPr sz="2400">
                <a:solidFill>
                  <a:schemeClr val="tx1"/>
                </a:solidFill>
                <a:latin typeface="Times New Roman" panose="02020603050405020304" pitchFamily="18" charset="0"/>
                <a:ea typeface="楷体_GB2312" pitchFamily="49" charset="-122"/>
              </a:defRPr>
            </a:lvl3pPr>
            <a:lvl4pPr marL="1600200" indent="-228600" eaLnBrk="0" hangingPunct="0">
              <a:defRPr sz="2400">
                <a:solidFill>
                  <a:schemeClr val="tx1"/>
                </a:solidFill>
                <a:latin typeface="Times New Roman" panose="02020603050405020304" pitchFamily="18" charset="0"/>
                <a:ea typeface="楷体_GB2312" pitchFamily="49" charset="-122"/>
              </a:defRPr>
            </a:lvl4pPr>
            <a:lvl5pPr marL="2057400" indent="-228600" eaLnBrk="0" hangingPunct="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algn="ctr" eaLnBrk="1" hangingPunct="1">
              <a:lnSpc>
                <a:spcPct val="150000"/>
              </a:lnSpc>
              <a:spcBef>
                <a:spcPct val="50000"/>
              </a:spcBef>
            </a:pPr>
            <a:r>
              <a:rPr kumimoji="1" lang="zh-CN" altLang="en-US" sz="1600" b="1" dirty="0">
                <a:latin typeface="+mn-ea"/>
                <a:ea typeface="+mn-ea"/>
              </a:rPr>
              <a:t>光敏电阻结构示意图</a:t>
            </a:r>
          </a:p>
          <a:p>
            <a:pPr algn="ctr" eaLnBrk="1" hangingPunct="1">
              <a:lnSpc>
                <a:spcPct val="150000"/>
              </a:lnSpc>
              <a:spcBef>
                <a:spcPct val="50000"/>
              </a:spcBef>
            </a:pPr>
            <a:r>
              <a:rPr kumimoji="1" lang="en-US" altLang="zh-CN" sz="1600" b="1" dirty="0">
                <a:latin typeface="+mn-ea"/>
                <a:ea typeface="+mn-ea"/>
              </a:rPr>
              <a:t>1.</a:t>
            </a:r>
            <a:r>
              <a:rPr kumimoji="1" lang="zh-CN" altLang="en-US" sz="1600" b="1" dirty="0">
                <a:latin typeface="+mn-ea"/>
                <a:ea typeface="+mn-ea"/>
              </a:rPr>
              <a:t>光电导体   </a:t>
            </a:r>
            <a:r>
              <a:rPr kumimoji="1" lang="en-US" altLang="zh-CN" sz="1600" b="1" dirty="0">
                <a:latin typeface="+mn-ea"/>
                <a:ea typeface="+mn-ea"/>
              </a:rPr>
              <a:t>2. </a:t>
            </a:r>
            <a:r>
              <a:rPr kumimoji="1" lang="zh-CN" altLang="en-US" sz="1600" b="1" dirty="0">
                <a:highlight>
                  <a:srgbClr val="FFFF00"/>
                </a:highlight>
                <a:latin typeface="+mn-ea"/>
                <a:ea typeface="+mn-ea"/>
              </a:rPr>
              <a:t>梳状电极    </a:t>
            </a:r>
            <a:r>
              <a:rPr kumimoji="1" lang="en-US" altLang="zh-CN" sz="1600" b="1" dirty="0">
                <a:latin typeface="+mn-ea"/>
                <a:ea typeface="+mn-ea"/>
              </a:rPr>
              <a:t>3.</a:t>
            </a:r>
            <a:r>
              <a:rPr kumimoji="1" lang="zh-CN" altLang="en-US" sz="1600" b="1" dirty="0">
                <a:latin typeface="+mn-ea"/>
                <a:ea typeface="+mn-ea"/>
              </a:rPr>
              <a:t>绝缘基底</a:t>
            </a:r>
          </a:p>
        </p:txBody>
      </p:sp>
      <p:pic>
        <p:nvPicPr>
          <p:cNvPr id="13" name="Picture 3" descr="光敏电阻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08104" y="4847537"/>
            <a:ext cx="3635896" cy="196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descr="光敏电阻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27784" y="4844206"/>
            <a:ext cx="2664495" cy="2013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98911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ine 3"/>
          <p:cNvSpPr>
            <a:spLocks noChangeShapeType="1"/>
          </p:cNvSpPr>
          <p:nvPr/>
        </p:nvSpPr>
        <p:spPr bwMode="auto">
          <a:xfrm>
            <a:off x="1331913" y="764704"/>
            <a:ext cx="7127875" cy="0"/>
          </a:xfrm>
          <a:prstGeom prst="line">
            <a:avLst/>
          </a:prstGeom>
          <a:noFill/>
          <a:ln w="9525">
            <a:solidFill>
              <a:srgbClr val="33CCCC"/>
            </a:solidFill>
            <a:round/>
            <a:headEnd/>
            <a:tailEnd/>
          </a:ln>
        </p:spPr>
        <p:txBody>
          <a:bodyPr/>
          <a:lstStyle/>
          <a:p>
            <a:endParaRPr lang="zh-CN" altLang="en-US"/>
          </a:p>
        </p:txBody>
      </p:sp>
      <p:sp>
        <p:nvSpPr>
          <p:cNvPr id="7" name="Rectangle 8"/>
          <p:cNvSpPr>
            <a:spLocks noChangeArrowheads="1"/>
          </p:cNvSpPr>
          <p:nvPr/>
        </p:nvSpPr>
        <p:spPr bwMode="auto">
          <a:xfrm>
            <a:off x="251520" y="40346"/>
            <a:ext cx="5616624" cy="630942"/>
          </a:xfrm>
          <a:prstGeom prst="rect">
            <a:avLst/>
          </a:prstGeom>
          <a:noFill/>
          <a:ln w="9525">
            <a:noFill/>
            <a:miter lim="800000"/>
            <a:headEnd/>
            <a:tailEnd/>
          </a:ln>
        </p:spPr>
        <p:txBody>
          <a:bodyPr wrap="square">
            <a:spAutoFit/>
          </a:bodyPr>
          <a:lstStyle/>
          <a:p>
            <a:pPr>
              <a:lnSpc>
                <a:spcPct val="125000"/>
              </a:lnSpc>
              <a:spcBef>
                <a:spcPct val="50000"/>
              </a:spcBef>
              <a:buSzPct val="85000"/>
            </a:pPr>
            <a:r>
              <a:rPr lang="en-US" altLang="zh-CN" sz="2800" b="1" dirty="0">
                <a:solidFill>
                  <a:srgbClr val="00B050"/>
                </a:solidFill>
                <a:latin typeface="+mn-ea"/>
                <a:ea typeface="+mn-ea"/>
                <a:sym typeface="黑体" pitchFamily="49" charset="-122"/>
              </a:rPr>
              <a:t>2.2 </a:t>
            </a:r>
            <a:r>
              <a:rPr lang="zh-CN" altLang="en-US" sz="2800" b="1" dirty="0">
                <a:solidFill>
                  <a:srgbClr val="00B050"/>
                </a:solidFill>
                <a:latin typeface="+mn-ea"/>
                <a:ea typeface="+mn-ea"/>
                <a:sym typeface="黑体" pitchFamily="49" charset="-122"/>
              </a:rPr>
              <a:t>光敏电阻主要参数和基本特性</a:t>
            </a:r>
          </a:p>
        </p:txBody>
      </p:sp>
      <p:sp>
        <p:nvSpPr>
          <p:cNvPr id="10" name="Rectangle 2"/>
          <p:cNvSpPr txBox="1">
            <a:spLocks noChangeArrowheads="1"/>
          </p:cNvSpPr>
          <p:nvPr/>
        </p:nvSpPr>
        <p:spPr bwMode="auto">
          <a:xfrm>
            <a:off x="231570" y="870757"/>
            <a:ext cx="2592288" cy="7200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rgbClr val="D09E00"/>
                </a:solidFill>
                <a:latin typeface="+mn-lt"/>
                <a:ea typeface="+mn-ea"/>
                <a:cs typeface="+mn-cs"/>
              </a:defRPr>
            </a:lvl1pPr>
            <a:lvl2pPr marL="742950" indent="-285750" algn="l" rtl="0" eaLnBrk="0" fontAlgn="base" hangingPunct="0">
              <a:spcBef>
                <a:spcPct val="20000"/>
              </a:spcBef>
              <a:spcAft>
                <a:spcPct val="0"/>
              </a:spcAft>
              <a:buChar char="–"/>
              <a:defRPr sz="2800">
                <a:solidFill>
                  <a:srgbClr val="D09E00"/>
                </a:solidFill>
                <a:latin typeface="+mn-lt"/>
                <a:ea typeface="+mn-ea"/>
              </a:defRPr>
            </a:lvl2pPr>
            <a:lvl3pPr marL="1143000" indent="-228600" algn="l" rtl="0" eaLnBrk="0" fontAlgn="base" hangingPunct="0">
              <a:spcBef>
                <a:spcPct val="20000"/>
              </a:spcBef>
              <a:spcAft>
                <a:spcPct val="0"/>
              </a:spcAft>
              <a:buChar char="•"/>
              <a:defRPr sz="1600">
                <a:solidFill>
                  <a:srgbClr val="D09E00"/>
                </a:solidFill>
                <a:latin typeface="+mn-lt"/>
                <a:ea typeface="+mn-ea"/>
              </a:defRPr>
            </a:lvl3pPr>
            <a:lvl4pPr marL="1600200" indent="-228600" algn="l" rtl="0" eaLnBrk="0" fontAlgn="base" hangingPunct="0">
              <a:spcBef>
                <a:spcPct val="20000"/>
              </a:spcBef>
              <a:spcAft>
                <a:spcPct val="0"/>
              </a:spcAft>
              <a:buChar char="–"/>
              <a:defRPr sz="1400">
                <a:solidFill>
                  <a:srgbClr val="D09E00"/>
                </a:solidFill>
                <a:latin typeface="+mn-lt"/>
                <a:ea typeface="+mn-ea"/>
              </a:defRPr>
            </a:lvl4pPr>
            <a:lvl5pPr marL="2057400" indent="-228600" algn="l" rtl="0" eaLnBrk="0" fontAlgn="base" hangingPunct="0">
              <a:spcBef>
                <a:spcPct val="20000"/>
              </a:spcBef>
              <a:spcAft>
                <a:spcPct val="0"/>
              </a:spcAft>
              <a:buChar char="»"/>
              <a:defRPr sz="1400">
                <a:solidFill>
                  <a:srgbClr val="D09E00"/>
                </a:solidFill>
                <a:latin typeface="+mn-lt"/>
                <a:ea typeface="+mn-ea"/>
              </a:defRPr>
            </a:lvl5pPr>
            <a:lvl6pPr marL="2514600" indent="-228600" algn="l" rtl="0" eaLnBrk="0" fontAlgn="base" hangingPunct="0">
              <a:spcBef>
                <a:spcPct val="20000"/>
              </a:spcBef>
              <a:spcAft>
                <a:spcPct val="0"/>
              </a:spcAft>
              <a:buChar char="»"/>
              <a:defRPr sz="1400">
                <a:solidFill>
                  <a:srgbClr val="D09E00"/>
                </a:solidFill>
                <a:latin typeface="+mn-lt"/>
                <a:ea typeface="+mn-ea"/>
              </a:defRPr>
            </a:lvl6pPr>
            <a:lvl7pPr marL="2971800" indent="-228600" algn="l" rtl="0" eaLnBrk="0" fontAlgn="base" hangingPunct="0">
              <a:spcBef>
                <a:spcPct val="20000"/>
              </a:spcBef>
              <a:spcAft>
                <a:spcPct val="0"/>
              </a:spcAft>
              <a:buChar char="»"/>
              <a:defRPr sz="1400">
                <a:solidFill>
                  <a:srgbClr val="D09E00"/>
                </a:solidFill>
                <a:latin typeface="+mn-lt"/>
                <a:ea typeface="+mn-ea"/>
              </a:defRPr>
            </a:lvl7pPr>
            <a:lvl8pPr marL="3429000" indent="-228600" algn="l" rtl="0" eaLnBrk="0" fontAlgn="base" hangingPunct="0">
              <a:spcBef>
                <a:spcPct val="20000"/>
              </a:spcBef>
              <a:spcAft>
                <a:spcPct val="0"/>
              </a:spcAft>
              <a:buChar char="»"/>
              <a:defRPr sz="1400">
                <a:solidFill>
                  <a:srgbClr val="D09E00"/>
                </a:solidFill>
                <a:latin typeface="+mn-lt"/>
                <a:ea typeface="+mn-ea"/>
              </a:defRPr>
            </a:lvl8pPr>
            <a:lvl9pPr marL="3886200" indent="-228600" algn="l" rtl="0" eaLnBrk="0" fontAlgn="base" hangingPunct="0">
              <a:spcBef>
                <a:spcPct val="20000"/>
              </a:spcBef>
              <a:spcAft>
                <a:spcPct val="0"/>
              </a:spcAft>
              <a:buChar char="»"/>
              <a:defRPr sz="1400">
                <a:solidFill>
                  <a:srgbClr val="D09E00"/>
                </a:solidFill>
                <a:latin typeface="+mn-lt"/>
                <a:ea typeface="+mn-ea"/>
              </a:defRPr>
            </a:lvl9pPr>
          </a:lstStyle>
          <a:p>
            <a:pPr marL="0" indent="0">
              <a:lnSpc>
                <a:spcPct val="150000"/>
              </a:lnSpc>
              <a:buFontTx/>
              <a:buNone/>
            </a:pPr>
            <a:r>
              <a:rPr lang="en-US" altLang="zh-CN" sz="2400" b="1" kern="0" dirty="0">
                <a:solidFill>
                  <a:schemeClr val="tx1"/>
                </a:solidFill>
                <a:latin typeface="+mn-ea"/>
              </a:rPr>
              <a:t>2.2.1 </a:t>
            </a:r>
            <a:r>
              <a:rPr lang="zh-CN" altLang="en-US" sz="2400" b="1" kern="0" dirty="0">
                <a:solidFill>
                  <a:schemeClr val="tx1"/>
                </a:solidFill>
                <a:latin typeface="+mn-ea"/>
              </a:rPr>
              <a:t>主要参数</a:t>
            </a:r>
          </a:p>
        </p:txBody>
      </p:sp>
      <p:sp>
        <p:nvSpPr>
          <p:cNvPr id="11" name="Text Box 8"/>
          <p:cNvSpPr txBox="1">
            <a:spLocks noChangeArrowheads="1"/>
          </p:cNvSpPr>
          <p:nvPr/>
        </p:nvSpPr>
        <p:spPr bwMode="auto">
          <a:xfrm>
            <a:off x="1115616" y="1484784"/>
            <a:ext cx="7669634" cy="4767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ea typeface="楷体_GB2312" pitchFamily="49" charset="-122"/>
              </a:defRPr>
            </a:lvl1pPr>
            <a:lvl2pPr marL="742950" indent="-285750" eaLnBrk="0" hangingPunct="0">
              <a:defRPr sz="2400">
                <a:solidFill>
                  <a:schemeClr val="tx1"/>
                </a:solidFill>
                <a:latin typeface="Times New Roman" panose="02020603050405020304" pitchFamily="18" charset="0"/>
                <a:ea typeface="楷体_GB2312" pitchFamily="49" charset="-122"/>
              </a:defRPr>
            </a:lvl2pPr>
            <a:lvl3pPr marL="1143000" indent="-228600" eaLnBrk="0" hangingPunct="0">
              <a:defRPr sz="2400">
                <a:solidFill>
                  <a:schemeClr val="tx1"/>
                </a:solidFill>
                <a:latin typeface="Times New Roman" panose="02020603050405020304" pitchFamily="18" charset="0"/>
                <a:ea typeface="楷体_GB2312" pitchFamily="49" charset="-122"/>
              </a:defRPr>
            </a:lvl3pPr>
            <a:lvl4pPr marL="1600200" indent="-228600" eaLnBrk="0" hangingPunct="0">
              <a:defRPr sz="2400">
                <a:solidFill>
                  <a:schemeClr val="tx1"/>
                </a:solidFill>
                <a:latin typeface="Times New Roman" panose="02020603050405020304" pitchFamily="18" charset="0"/>
                <a:ea typeface="楷体_GB2312" pitchFamily="49" charset="-122"/>
              </a:defRPr>
            </a:lvl4pPr>
            <a:lvl5pPr marL="2057400" indent="-228600" eaLnBrk="0" hangingPunct="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lnSpc>
                <a:spcPct val="150000"/>
              </a:lnSpc>
              <a:spcBef>
                <a:spcPct val="50000"/>
              </a:spcBef>
            </a:pPr>
            <a:r>
              <a:rPr lang="zh-CN" altLang="en-US" sz="1800" b="1" dirty="0">
                <a:latin typeface="+mn-ea"/>
                <a:ea typeface="+mn-ea"/>
              </a:rPr>
              <a:t>光导增益</a:t>
            </a:r>
            <a:r>
              <a:rPr lang="en-US" altLang="zh-CN" sz="1800" b="1" dirty="0">
                <a:latin typeface="+mn-ea"/>
                <a:ea typeface="+mn-ea"/>
              </a:rPr>
              <a:t>M</a:t>
            </a:r>
          </a:p>
          <a:p>
            <a:pPr eaLnBrk="1" hangingPunct="1">
              <a:lnSpc>
                <a:spcPct val="150000"/>
              </a:lnSpc>
              <a:spcBef>
                <a:spcPct val="50000"/>
              </a:spcBef>
            </a:pPr>
            <a:r>
              <a:rPr lang="en-US" altLang="zh-CN" sz="1800" b="1" dirty="0">
                <a:latin typeface="+mn-ea"/>
                <a:ea typeface="+mn-ea"/>
              </a:rPr>
              <a:t>	</a:t>
            </a:r>
            <a:r>
              <a:rPr lang="en-US" altLang="zh-CN" sz="1800" b="1" i="1" dirty="0">
                <a:latin typeface="+mn-ea"/>
                <a:ea typeface="+mn-ea"/>
              </a:rPr>
              <a:t>M </a:t>
            </a:r>
            <a:r>
              <a:rPr lang="en-US" altLang="zh-CN" sz="1800" b="1" dirty="0">
                <a:latin typeface="+mn-ea"/>
                <a:ea typeface="+mn-ea"/>
              </a:rPr>
              <a:t>= </a:t>
            </a:r>
            <a:r>
              <a:rPr lang="en-US" altLang="zh-CN" sz="3200" b="1" i="1" dirty="0">
                <a:latin typeface="+mn-ea"/>
                <a:ea typeface="+mn-ea"/>
                <a:sym typeface="Symbol" panose="05050102010706020507" pitchFamily="18" charset="2"/>
              </a:rPr>
              <a:t> </a:t>
            </a:r>
            <a:r>
              <a:rPr lang="en-US" altLang="zh-CN" sz="1800" b="1" i="1" dirty="0">
                <a:latin typeface="+mn-ea"/>
                <a:ea typeface="+mn-ea"/>
                <a:sym typeface="Symbol" panose="05050102010706020507" pitchFamily="18" charset="2"/>
              </a:rPr>
              <a:t>/ </a:t>
            </a:r>
            <a:r>
              <a:rPr lang="en-US" altLang="zh-CN" sz="2000" b="1" i="1" dirty="0" err="1">
                <a:latin typeface="+mn-ea"/>
                <a:ea typeface="+mn-ea"/>
              </a:rPr>
              <a:t>t</a:t>
            </a:r>
            <a:r>
              <a:rPr lang="en-US" altLang="zh-CN" sz="2000" b="1" baseline="-25000" dirty="0" err="1">
                <a:latin typeface="+mn-ea"/>
                <a:ea typeface="+mn-ea"/>
              </a:rPr>
              <a:t>dr</a:t>
            </a:r>
            <a:endParaRPr lang="en-US" altLang="zh-CN" sz="2000" b="1" baseline="-25000" dirty="0">
              <a:latin typeface="+mn-ea"/>
              <a:ea typeface="+mn-ea"/>
            </a:endParaRPr>
          </a:p>
          <a:p>
            <a:pPr eaLnBrk="1" hangingPunct="1">
              <a:lnSpc>
                <a:spcPct val="150000"/>
              </a:lnSpc>
              <a:spcBef>
                <a:spcPct val="50000"/>
              </a:spcBef>
            </a:pPr>
            <a:r>
              <a:rPr lang="zh-CN" altLang="en-US" sz="1800" b="1" dirty="0">
                <a:latin typeface="+mn-ea"/>
                <a:ea typeface="+mn-ea"/>
              </a:rPr>
              <a:t>式中  </a:t>
            </a:r>
            <a:r>
              <a:rPr lang="zh-CN" altLang="en-US" sz="1800" b="1" i="1" dirty="0">
                <a:latin typeface="+mn-ea"/>
                <a:ea typeface="+mn-ea"/>
                <a:sym typeface="Symbol" panose="05050102010706020507" pitchFamily="18" charset="2"/>
              </a:rPr>
              <a:t> </a:t>
            </a:r>
            <a:r>
              <a:rPr lang="en-US" altLang="zh-CN" sz="1800" b="1" dirty="0">
                <a:latin typeface="+mn-ea"/>
                <a:ea typeface="+mn-ea"/>
              </a:rPr>
              <a:t>——</a:t>
            </a:r>
            <a:r>
              <a:rPr lang="zh-CN" altLang="en-US" sz="1800" b="1" dirty="0">
                <a:latin typeface="+mn-ea"/>
                <a:ea typeface="+mn-ea"/>
              </a:rPr>
              <a:t>载流子（电子和空穴）的寿命，</a:t>
            </a:r>
            <a:r>
              <a:rPr lang="en-US" altLang="zh-CN" sz="1800" b="1" dirty="0">
                <a:latin typeface="+mn-ea"/>
                <a:ea typeface="+mn-ea"/>
              </a:rPr>
              <a:t>s</a:t>
            </a:r>
            <a:r>
              <a:rPr lang="zh-CN" altLang="en-US" sz="1800" b="1" dirty="0">
                <a:latin typeface="+mn-ea"/>
                <a:ea typeface="+mn-ea"/>
              </a:rPr>
              <a:t>；</a:t>
            </a:r>
            <a:endParaRPr lang="zh-CN" altLang="en-US" sz="1800" b="1" i="1" dirty="0">
              <a:latin typeface="+mn-ea"/>
              <a:ea typeface="+mn-ea"/>
            </a:endParaRPr>
          </a:p>
          <a:p>
            <a:pPr eaLnBrk="1" hangingPunct="1">
              <a:lnSpc>
                <a:spcPct val="150000"/>
              </a:lnSpc>
              <a:spcBef>
                <a:spcPct val="50000"/>
              </a:spcBef>
            </a:pPr>
            <a:r>
              <a:rPr lang="en-US" altLang="zh-CN" sz="1800" b="1" i="1" dirty="0" err="1">
                <a:latin typeface="+mn-ea"/>
                <a:ea typeface="+mn-ea"/>
              </a:rPr>
              <a:t>t</a:t>
            </a:r>
            <a:r>
              <a:rPr lang="en-US" altLang="zh-CN" sz="1800" b="1" baseline="-25000" dirty="0" err="1">
                <a:latin typeface="+mn-ea"/>
                <a:ea typeface="+mn-ea"/>
              </a:rPr>
              <a:t>dr</a:t>
            </a:r>
            <a:r>
              <a:rPr lang="en-US" altLang="zh-CN" sz="1800" b="1" dirty="0">
                <a:latin typeface="+mn-ea"/>
                <a:ea typeface="+mn-ea"/>
              </a:rPr>
              <a:t>——</a:t>
            </a:r>
            <a:r>
              <a:rPr lang="zh-CN" altLang="en-US" sz="1800" b="1" dirty="0">
                <a:latin typeface="+mn-ea"/>
                <a:ea typeface="+mn-ea"/>
              </a:rPr>
              <a:t>载流子渡越</a:t>
            </a:r>
            <a:r>
              <a:rPr lang="zh-CN" altLang="en-US" sz="1800" b="1" dirty="0">
                <a:highlight>
                  <a:srgbClr val="FFFF00"/>
                </a:highlight>
                <a:latin typeface="+mn-ea"/>
                <a:ea typeface="+mn-ea"/>
              </a:rPr>
              <a:t>极间距离</a:t>
            </a:r>
            <a:r>
              <a:rPr lang="en-US" altLang="zh-CN" sz="1800" b="1" i="1" dirty="0">
                <a:highlight>
                  <a:srgbClr val="FFFF00"/>
                </a:highlight>
                <a:latin typeface="+mn-ea"/>
                <a:ea typeface="+mn-ea"/>
              </a:rPr>
              <a:t>L</a:t>
            </a:r>
            <a:r>
              <a:rPr lang="en-US" altLang="zh-CN" sz="1800" b="1" i="1" dirty="0">
                <a:latin typeface="+mn-ea"/>
                <a:ea typeface="+mn-ea"/>
              </a:rPr>
              <a:t> </a:t>
            </a:r>
            <a:r>
              <a:rPr lang="zh-CN" altLang="en-US" sz="1800" b="1" dirty="0">
                <a:latin typeface="+mn-ea"/>
                <a:ea typeface="+mn-ea"/>
              </a:rPr>
              <a:t>所需要的有效渡越时间，</a:t>
            </a:r>
            <a:r>
              <a:rPr lang="en-US" altLang="zh-CN" sz="1800" b="1" dirty="0">
                <a:latin typeface="+mn-ea"/>
                <a:ea typeface="+mn-ea"/>
              </a:rPr>
              <a:t>s</a:t>
            </a:r>
            <a:r>
              <a:rPr lang="zh-CN" altLang="en-US" sz="1800" b="1" dirty="0">
                <a:latin typeface="+mn-ea"/>
                <a:ea typeface="+mn-ea"/>
              </a:rPr>
              <a:t>。</a:t>
            </a:r>
          </a:p>
          <a:p>
            <a:pPr eaLnBrk="1" hangingPunct="1">
              <a:lnSpc>
                <a:spcPct val="150000"/>
              </a:lnSpc>
              <a:spcBef>
                <a:spcPct val="50000"/>
              </a:spcBef>
            </a:pPr>
            <a:r>
              <a:rPr lang="zh-CN" altLang="en-US" sz="1800" b="1" dirty="0">
                <a:latin typeface="+mn-ea"/>
                <a:ea typeface="+mn-ea"/>
              </a:rPr>
              <a:t>    由于增益系数可看成是一个自由载流子的寿命</a:t>
            </a:r>
            <a:r>
              <a:rPr lang="zh-CN" altLang="en-US" sz="1800" b="1" i="1" dirty="0">
                <a:latin typeface="+mn-ea"/>
                <a:ea typeface="+mn-ea"/>
                <a:sym typeface="Symbol" panose="05050102010706020507" pitchFamily="18" charset="2"/>
              </a:rPr>
              <a:t> </a:t>
            </a:r>
            <a:r>
              <a:rPr lang="zh-CN" altLang="en-US" sz="1800" b="1" dirty="0">
                <a:latin typeface="+mn-ea"/>
                <a:ea typeface="+mn-ea"/>
              </a:rPr>
              <a:t>与该载流子在光敏电阻两极间的有效渡越时间</a:t>
            </a:r>
            <a:r>
              <a:rPr lang="en-US" altLang="zh-CN" sz="1800" b="1" i="1" dirty="0" err="1">
                <a:latin typeface="+mn-ea"/>
                <a:ea typeface="+mn-ea"/>
              </a:rPr>
              <a:t>t</a:t>
            </a:r>
            <a:r>
              <a:rPr lang="en-US" altLang="zh-CN" sz="1800" b="1" baseline="-25000" dirty="0" err="1">
                <a:latin typeface="+mn-ea"/>
                <a:ea typeface="+mn-ea"/>
              </a:rPr>
              <a:t>dr</a:t>
            </a:r>
            <a:r>
              <a:rPr lang="en-US" altLang="zh-CN" sz="1800" b="1" baseline="-25000" dirty="0">
                <a:latin typeface="+mn-ea"/>
                <a:ea typeface="+mn-ea"/>
              </a:rPr>
              <a:t> </a:t>
            </a:r>
            <a:r>
              <a:rPr lang="zh-CN" altLang="en-US" sz="1800" b="1" dirty="0">
                <a:latin typeface="+mn-ea"/>
                <a:ea typeface="+mn-ea"/>
              </a:rPr>
              <a:t>之比，因此只要载流子的平均寿命大于有效渡越时间，增益就可大于</a:t>
            </a:r>
            <a:r>
              <a:rPr lang="en-US" altLang="zh-CN" sz="1800" b="1" dirty="0">
                <a:latin typeface="+mn-ea"/>
                <a:ea typeface="+mn-ea"/>
              </a:rPr>
              <a:t>1</a:t>
            </a:r>
            <a:r>
              <a:rPr lang="zh-CN" altLang="en-US" sz="1800" b="1" dirty="0">
                <a:latin typeface="+mn-ea"/>
                <a:ea typeface="+mn-ea"/>
              </a:rPr>
              <a:t>。</a:t>
            </a:r>
            <a:r>
              <a:rPr lang="zh-CN" altLang="en-US" sz="1800" b="1" dirty="0">
                <a:highlight>
                  <a:srgbClr val="FFFF00"/>
                </a:highlight>
                <a:latin typeface="+mn-ea"/>
                <a:ea typeface="+mn-ea"/>
              </a:rPr>
              <a:t>显然减小电极间的间距</a:t>
            </a:r>
            <a:r>
              <a:rPr lang="en-US" altLang="zh-CN" sz="1800" b="1" i="1" dirty="0">
                <a:highlight>
                  <a:srgbClr val="FFFF00"/>
                </a:highlight>
                <a:latin typeface="+mn-ea"/>
                <a:ea typeface="+mn-ea"/>
              </a:rPr>
              <a:t>L</a:t>
            </a:r>
            <a:r>
              <a:rPr lang="zh-CN" altLang="en-US" sz="1800" b="1" dirty="0">
                <a:highlight>
                  <a:srgbClr val="FFFF00"/>
                </a:highlight>
                <a:latin typeface="+mn-ea"/>
                <a:ea typeface="+mn-ea"/>
              </a:rPr>
              <a:t>，适当提高工作电压，对提高</a:t>
            </a:r>
            <a:r>
              <a:rPr lang="zh-CN" altLang="en-US" sz="1800" b="1" i="1" dirty="0">
                <a:highlight>
                  <a:srgbClr val="FFFF00"/>
                </a:highlight>
                <a:latin typeface="+mn-ea"/>
                <a:ea typeface="+mn-ea"/>
              </a:rPr>
              <a:t> </a:t>
            </a:r>
            <a:r>
              <a:rPr lang="en-US" altLang="zh-CN" sz="1800" b="1" i="1" dirty="0">
                <a:highlight>
                  <a:srgbClr val="FFFF00"/>
                </a:highlight>
                <a:latin typeface="+mn-ea"/>
                <a:ea typeface="+mn-ea"/>
              </a:rPr>
              <a:t>M </a:t>
            </a:r>
            <a:r>
              <a:rPr lang="zh-CN" altLang="en-US" sz="1800" b="1" dirty="0">
                <a:highlight>
                  <a:srgbClr val="FFFF00"/>
                </a:highlight>
                <a:latin typeface="+mn-ea"/>
                <a:ea typeface="+mn-ea"/>
              </a:rPr>
              <a:t>值有利</a:t>
            </a:r>
            <a:r>
              <a:rPr lang="zh-CN" altLang="en-US" sz="1800" b="1" dirty="0">
                <a:latin typeface="+mn-ea"/>
                <a:ea typeface="+mn-ea"/>
              </a:rPr>
              <a:t>。但是，</a:t>
            </a:r>
            <a:r>
              <a:rPr lang="zh-CN" altLang="en-US" sz="1800" b="1" dirty="0">
                <a:highlight>
                  <a:srgbClr val="FFFF00"/>
                </a:highlight>
                <a:latin typeface="+mn-ea"/>
                <a:ea typeface="+mn-ea"/>
              </a:rPr>
              <a:t>如果</a:t>
            </a:r>
            <a:r>
              <a:rPr lang="en-US" altLang="zh-CN" sz="1800" b="1" i="1" dirty="0">
                <a:highlight>
                  <a:srgbClr val="FFFF00"/>
                </a:highlight>
                <a:latin typeface="+mn-ea"/>
                <a:ea typeface="+mn-ea"/>
              </a:rPr>
              <a:t>L</a:t>
            </a:r>
            <a:r>
              <a:rPr lang="zh-CN" altLang="en-US" sz="1800" b="1" dirty="0">
                <a:highlight>
                  <a:srgbClr val="FFFF00"/>
                </a:highlight>
                <a:latin typeface="+mn-ea"/>
                <a:ea typeface="+mn-ea"/>
              </a:rPr>
              <a:t>减得太小，使受光面太小</a:t>
            </a:r>
            <a:r>
              <a:rPr lang="zh-CN" altLang="en-US" sz="1800" b="1" dirty="0">
                <a:latin typeface="+mn-ea"/>
                <a:ea typeface="+mn-ea"/>
              </a:rPr>
              <a:t>，也是不利的，一般 </a:t>
            </a:r>
            <a:r>
              <a:rPr lang="en-US" altLang="zh-CN" sz="1800" b="1" i="1" dirty="0">
                <a:solidFill>
                  <a:srgbClr val="FF0000"/>
                </a:solidFill>
                <a:latin typeface="+mn-ea"/>
                <a:ea typeface="+mn-ea"/>
              </a:rPr>
              <a:t>M </a:t>
            </a:r>
            <a:r>
              <a:rPr lang="zh-CN" altLang="en-US" sz="1800" b="1" dirty="0">
                <a:solidFill>
                  <a:srgbClr val="FF0000"/>
                </a:solidFill>
                <a:latin typeface="+mn-ea"/>
                <a:ea typeface="+mn-ea"/>
              </a:rPr>
              <a:t>值可达</a:t>
            </a:r>
            <a:r>
              <a:rPr lang="en-US" altLang="zh-CN" sz="1800" b="1" dirty="0">
                <a:solidFill>
                  <a:srgbClr val="0066FF"/>
                </a:solidFill>
                <a:latin typeface="+mn-ea"/>
                <a:ea typeface="+mn-ea"/>
              </a:rPr>
              <a:t>10</a:t>
            </a:r>
            <a:r>
              <a:rPr lang="en-US" altLang="zh-CN" sz="1800" b="1" baseline="30000" dirty="0">
                <a:solidFill>
                  <a:srgbClr val="0066FF"/>
                </a:solidFill>
                <a:latin typeface="+mn-ea"/>
                <a:ea typeface="+mn-ea"/>
              </a:rPr>
              <a:t>3</a:t>
            </a:r>
            <a:r>
              <a:rPr lang="zh-CN" altLang="en-US" sz="1800" b="1" dirty="0">
                <a:solidFill>
                  <a:srgbClr val="FF0000"/>
                </a:solidFill>
                <a:latin typeface="+mn-ea"/>
                <a:ea typeface="+mn-ea"/>
              </a:rPr>
              <a:t>数量级</a:t>
            </a:r>
            <a:r>
              <a:rPr lang="zh-CN" altLang="en-US" sz="1800" b="1" dirty="0">
                <a:latin typeface="+mn-ea"/>
                <a:ea typeface="+mn-ea"/>
              </a:rPr>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body" idx="1"/>
          </p:nvPr>
        </p:nvSpPr>
        <p:spPr>
          <a:xfrm>
            <a:off x="107504" y="1484784"/>
            <a:ext cx="4644033" cy="3600400"/>
          </a:xfrm>
        </p:spPr>
        <p:txBody>
          <a:bodyPr/>
          <a:lstStyle/>
          <a:p>
            <a:pPr marL="0" indent="0">
              <a:lnSpc>
                <a:spcPct val="150000"/>
              </a:lnSpc>
              <a:buFontTx/>
              <a:buNone/>
            </a:pPr>
            <a:r>
              <a:rPr lang="en-US" altLang="zh-CN" sz="1800" b="1" dirty="0">
                <a:solidFill>
                  <a:schemeClr val="tx1"/>
                </a:solidFill>
                <a:latin typeface="+mn-ea"/>
              </a:rPr>
              <a:t>·</a:t>
            </a:r>
            <a:r>
              <a:rPr lang="zh-CN" altLang="en-US" sz="1800" b="1" dirty="0">
                <a:solidFill>
                  <a:schemeClr val="tx1"/>
                </a:solidFill>
                <a:latin typeface="+mn-ea"/>
              </a:rPr>
              <a:t> </a:t>
            </a:r>
            <a:r>
              <a:rPr lang="zh-CN" altLang="en-US" sz="1800" b="1" dirty="0">
                <a:solidFill>
                  <a:srgbClr val="FF0000"/>
                </a:solidFill>
                <a:latin typeface="+mn-ea"/>
              </a:rPr>
              <a:t>暗电阻</a:t>
            </a:r>
            <a:r>
              <a:rPr lang="zh-CN" altLang="en-US" sz="1800" b="1" dirty="0">
                <a:solidFill>
                  <a:schemeClr val="tx1"/>
                </a:solidFill>
                <a:latin typeface="+mn-ea"/>
              </a:rPr>
              <a:t>：常温下，全暗一定时间后测得的阻值，此时对应的电流称</a:t>
            </a:r>
            <a:r>
              <a:rPr lang="zh-CN" altLang="en-US" sz="1800" b="1" dirty="0">
                <a:solidFill>
                  <a:srgbClr val="FF0000"/>
                </a:solidFill>
                <a:latin typeface="+mn-ea"/>
              </a:rPr>
              <a:t>暗电流</a:t>
            </a:r>
            <a:r>
              <a:rPr lang="zh-CN" altLang="en-US" sz="1800" b="1" dirty="0">
                <a:solidFill>
                  <a:schemeClr val="tx1"/>
                </a:solidFill>
                <a:latin typeface="+mn-ea"/>
              </a:rPr>
              <a:t>（与外加工作电压有关）</a:t>
            </a:r>
          </a:p>
          <a:p>
            <a:pPr marL="0" indent="0">
              <a:lnSpc>
                <a:spcPct val="150000"/>
              </a:lnSpc>
              <a:buFontTx/>
              <a:buNone/>
            </a:pPr>
            <a:r>
              <a:rPr lang="en-US" altLang="zh-CN" sz="1800" b="1" dirty="0">
                <a:solidFill>
                  <a:schemeClr val="tx1"/>
                </a:solidFill>
                <a:latin typeface="+mn-ea"/>
              </a:rPr>
              <a:t>·</a:t>
            </a:r>
            <a:r>
              <a:rPr lang="zh-CN" altLang="en-US" sz="1800" b="1" dirty="0">
                <a:solidFill>
                  <a:srgbClr val="00B050"/>
                </a:solidFill>
                <a:latin typeface="+mn-ea"/>
              </a:rPr>
              <a:t>亮电阻</a:t>
            </a:r>
            <a:r>
              <a:rPr lang="zh-CN" altLang="en-US" sz="1800" b="1" dirty="0">
                <a:solidFill>
                  <a:schemeClr val="tx1"/>
                </a:solidFill>
                <a:latin typeface="+mn-ea"/>
              </a:rPr>
              <a:t>：对应某一光照下的电阻称该光照下的亮电阻，此时对应的电流称</a:t>
            </a:r>
            <a:r>
              <a:rPr lang="zh-CN" altLang="en-US" sz="1800" b="1" dirty="0">
                <a:solidFill>
                  <a:srgbClr val="00B050"/>
                </a:solidFill>
                <a:latin typeface="+mn-ea"/>
              </a:rPr>
              <a:t>亮电流</a:t>
            </a:r>
            <a:r>
              <a:rPr lang="zh-CN" altLang="en-US" sz="1800" b="1" dirty="0">
                <a:solidFill>
                  <a:schemeClr val="tx1"/>
                </a:solidFill>
                <a:latin typeface="+mn-ea"/>
              </a:rPr>
              <a:t>（某光照下这一前提）</a:t>
            </a:r>
          </a:p>
          <a:p>
            <a:pPr marL="0" indent="0">
              <a:lnSpc>
                <a:spcPct val="150000"/>
              </a:lnSpc>
              <a:spcBef>
                <a:spcPts val="1200"/>
              </a:spcBef>
              <a:buFontTx/>
              <a:buNone/>
            </a:pPr>
            <a:r>
              <a:rPr lang="en-US" altLang="zh-CN" sz="1800" b="1" dirty="0">
                <a:solidFill>
                  <a:schemeClr val="tx1"/>
                </a:solidFill>
                <a:latin typeface="+mn-ea"/>
              </a:rPr>
              <a:t>          </a:t>
            </a:r>
            <a:r>
              <a:rPr lang="zh-CN" altLang="en-US" sz="2400" b="1" dirty="0">
                <a:solidFill>
                  <a:srgbClr val="C00000"/>
                </a:solidFill>
                <a:latin typeface="+mn-ea"/>
              </a:rPr>
              <a:t>光电流</a:t>
            </a:r>
            <a:r>
              <a:rPr lang="en-US" altLang="zh-CN" sz="2400" b="1" dirty="0">
                <a:solidFill>
                  <a:srgbClr val="C00000"/>
                </a:solidFill>
                <a:latin typeface="+mn-ea"/>
              </a:rPr>
              <a:t>=</a:t>
            </a:r>
            <a:r>
              <a:rPr lang="zh-CN" altLang="en-US" sz="2400" b="1" dirty="0">
                <a:solidFill>
                  <a:srgbClr val="C00000"/>
                </a:solidFill>
                <a:latin typeface="+mn-ea"/>
              </a:rPr>
              <a:t>亮电流</a:t>
            </a:r>
            <a:r>
              <a:rPr lang="en-US" altLang="zh-CN" sz="2400" b="1" dirty="0">
                <a:solidFill>
                  <a:srgbClr val="C00000"/>
                </a:solidFill>
                <a:latin typeface="+mn-ea"/>
              </a:rPr>
              <a:t>-</a:t>
            </a:r>
            <a:r>
              <a:rPr lang="zh-CN" altLang="en-US" sz="2400" b="1" dirty="0">
                <a:solidFill>
                  <a:srgbClr val="C00000"/>
                </a:solidFill>
                <a:latin typeface="+mn-ea"/>
              </a:rPr>
              <a:t>暗电流</a:t>
            </a:r>
          </a:p>
          <a:p>
            <a:pPr marL="0" indent="0">
              <a:lnSpc>
                <a:spcPct val="150000"/>
              </a:lnSpc>
              <a:buFontTx/>
              <a:buNone/>
            </a:pPr>
            <a:r>
              <a:rPr lang="zh-CN" altLang="en-US" sz="1800" b="1" dirty="0">
                <a:solidFill>
                  <a:schemeClr val="tx1"/>
                </a:solidFill>
                <a:latin typeface="+mn-ea"/>
              </a:rPr>
              <a:t> </a:t>
            </a:r>
            <a:endParaRPr lang="en-US" altLang="zh-CN" sz="1800" b="1" dirty="0">
              <a:solidFill>
                <a:schemeClr val="tx1"/>
              </a:solidFill>
              <a:latin typeface="+mn-ea"/>
            </a:endParaRPr>
          </a:p>
        </p:txBody>
      </p:sp>
      <p:sp>
        <p:nvSpPr>
          <p:cNvPr id="6" name="Line 3"/>
          <p:cNvSpPr>
            <a:spLocks noChangeShapeType="1"/>
          </p:cNvSpPr>
          <p:nvPr/>
        </p:nvSpPr>
        <p:spPr bwMode="auto">
          <a:xfrm>
            <a:off x="1331913" y="981075"/>
            <a:ext cx="7127875" cy="0"/>
          </a:xfrm>
          <a:prstGeom prst="line">
            <a:avLst/>
          </a:prstGeom>
          <a:noFill/>
          <a:ln w="9525">
            <a:solidFill>
              <a:srgbClr val="33CCCC"/>
            </a:solidFill>
            <a:round/>
            <a:headEnd/>
            <a:tailEnd/>
          </a:ln>
        </p:spPr>
        <p:txBody>
          <a:bodyPr/>
          <a:lstStyle/>
          <a:p>
            <a:endParaRPr lang="zh-CN" altLang="en-US"/>
          </a:p>
        </p:txBody>
      </p:sp>
      <p:pic>
        <p:nvPicPr>
          <p:cNvPr id="9" name="Picture 12" descr="大压不停"/>
          <p:cNvPicPr>
            <a:picLocks noChangeAspect="1" noChangeArrowheads="1" noCrop="1"/>
          </p:cNvPicPr>
          <p:nvPr/>
        </p:nvPicPr>
        <p:blipFill>
          <a:blip r:embed="rId2"/>
          <a:srcRect/>
          <a:stretch>
            <a:fillRect/>
          </a:stretch>
        </p:blipFill>
        <p:spPr bwMode="auto">
          <a:xfrm>
            <a:off x="4893926" y="1196752"/>
            <a:ext cx="4115572" cy="4101976"/>
          </a:xfrm>
          <a:prstGeom prst="rect">
            <a:avLst/>
          </a:prstGeom>
          <a:noFill/>
          <a:ln w="9525">
            <a:noFill/>
            <a:miter lim="800000"/>
            <a:headEnd/>
            <a:tailEnd/>
          </a:ln>
        </p:spPr>
      </p:pic>
      <p:sp>
        <p:nvSpPr>
          <p:cNvPr id="7" name="Rectangle 8"/>
          <p:cNvSpPr>
            <a:spLocks noChangeArrowheads="1"/>
          </p:cNvSpPr>
          <p:nvPr/>
        </p:nvSpPr>
        <p:spPr bwMode="auto">
          <a:xfrm>
            <a:off x="251520" y="40346"/>
            <a:ext cx="5832648" cy="630942"/>
          </a:xfrm>
          <a:prstGeom prst="rect">
            <a:avLst/>
          </a:prstGeom>
          <a:noFill/>
          <a:ln w="9525">
            <a:noFill/>
            <a:miter lim="800000"/>
            <a:headEnd/>
            <a:tailEnd/>
          </a:ln>
        </p:spPr>
        <p:txBody>
          <a:bodyPr wrap="square">
            <a:spAutoFit/>
          </a:bodyPr>
          <a:lstStyle/>
          <a:p>
            <a:pPr>
              <a:lnSpc>
                <a:spcPct val="125000"/>
              </a:lnSpc>
              <a:spcBef>
                <a:spcPct val="50000"/>
              </a:spcBef>
              <a:buSzPct val="85000"/>
            </a:pPr>
            <a:r>
              <a:rPr lang="en-US" altLang="zh-CN" sz="2800" b="1" dirty="0">
                <a:solidFill>
                  <a:srgbClr val="00B050"/>
                </a:solidFill>
                <a:latin typeface="+mn-ea"/>
                <a:ea typeface="+mn-ea"/>
                <a:sym typeface="黑体" pitchFamily="49" charset="-122"/>
              </a:rPr>
              <a:t>2.2 </a:t>
            </a:r>
            <a:r>
              <a:rPr lang="zh-CN" altLang="en-US" sz="2800" b="1" dirty="0">
                <a:solidFill>
                  <a:srgbClr val="00B050"/>
                </a:solidFill>
                <a:latin typeface="+mn-ea"/>
                <a:ea typeface="+mn-ea"/>
                <a:sym typeface="黑体" pitchFamily="49" charset="-122"/>
              </a:rPr>
              <a:t>光敏电阻主要参数和基本特性</a:t>
            </a:r>
          </a:p>
        </p:txBody>
      </p:sp>
      <p:sp>
        <p:nvSpPr>
          <p:cNvPr id="8" name="Text Box 7"/>
          <p:cNvSpPr txBox="1">
            <a:spLocks noChangeArrowheads="1"/>
          </p:cNvSpPr>
          <p:nvPr/>
        </p:nvSpPr>
        <p:spPr bwMode="auto">
          <a:xfrm>
            <a:off x="5868144" y="5955711"/>
            <a:ext cx="29523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ea typeface="楷体_GB2312" pitchFamily="49" charset="-122"/>
              </a:defRPr>
            </a:lvl1pPr>
            <a:lvl2pPr marL="742950" indent="-285750" eaLnBrk="0" hangingPunct="0">
              <a:defRPr sz="2400">
                <a:solidFill>
                  <a:schemeClr val="tx1"/>
                </a:solidFill>
                <a:latin typeface="Times New Roman" panose="02020603050405020304" pitchFamily="18" charset="0"/>
                <a:ea typeface="楷体_GB2312" pitchFamily="49" charset="-122"/>
              </a:defRPr>
            </a:lvl2pPr>
            <a:lvl3pPr marL="1143000" indent="-228600" eaLnBrk="0" hangingPunct="0">
              <a:defRPr sz="2400">
                <a:solidFill>
                  <a:schemeClr val="tx1"/>
                </a:solidFill>
                <a:latin typeface="Times New Roman" panose="02020603050405020304" pitchFamily="18" charset="0"/>
                <a:ea typeface="楷体_GB2312" pitchFamily="49" charset="-122"/>
              </a:defRPr>
            </a:lvl3pPr>
            <a:lvl4pPr marL="1600200" indent="-228600" eaLnBrk="0" hangingPunct="0">
              <a:defRPr sz="2400">
                <a:solidFill>
                  <a:schemeClr val="tx1"/>
                </a:solidFill>
                <a:latin typeface="Times New Roman" panose="02020603050405020304" pitchFamily="18" charset="0"/>
                <a:ea typeface="楷体_GB2312" pitchFamily="49" charset="-122"/>
              </a:defRPr>
            </a:lvl4pPr>
            <a:lvl5pPr marL="2057400" indent="-228600" eaLnBrk="0" hangingPunct="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zh-CN" altLang="en-US" sz="2000" dirty="0">
                <a:latin typeface="楷体_GB2312" pitchFamily="49" charset="-122"/>
              </a:rPr>
              <a:t>暗电流（越小越好）</a:t>
            </a:r>
          </a:p>
        </p:txBody>
      </p:sp>
      <p:sp>
        <p:nvSpPr>
          <p:cNvPr id="10" name="Line 8"/>
          <p:cNvSpPr>
            <a:spLocks noChangeShapeType="1"/>
          </p:cNvSpPr>
          <p:nvPr/>
        </p:nvSpPr>
        <p:spPr bwMode="auto">
          <a:xfrm flipV="1">
            <a:off x="6189712" y="4736511"/>
            <a:ext cx="762000" cy="1219200"/>
          </a:xfrm>
          <a:prstGeom prst="line">
            <a:avLst/>
          </a:prstGeom>
          <a:noFill/>
          <a:ln w="5715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94327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par>
                          <p:cTn id="8" fill="hold">
                            <p:stCondLst>
                              <p:cond delay="1500"/>
                            </p:stCondLst>
                            <p:childTnLst>
                              <p:par>
                                <p:cTn id="9" presetID="22" presetClass="entr" presetSubtype="4" fill="hold" grpId="0" nodeType="afterEffect">
                                  <p:stCondLst>
                                    <p:cond delay="400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ine 3"/>
          <p:cNvSpPr>
            <a:spLocks noChangeShapeType="1"/>
          </p:cNvSpPr>
          <p:nvPr/>
        </p:nvSpPr>
        <p:spPr bwMode="auto">
          <a:xfrm>
            <a:off x="1331913" y="981075"/>
            <a:ext cx="7127875" cy="0"/>
          </a:xfrm>
          <a:prstGeom prst="line">
            <a:avLst/>
          </a:prstGeom>
          <a:noFill/>
          <a:ln w="9525">
            <a:solidFill>
              <a:srgbClr val="33CCCC"/>
            </a:solidFill>
            <a:round/>
            <a:headEnd/>
            <a:tailEnd/>
          </a:ln>
        </p:spPr>
        <p:txBody>
          <a:bodyPr/>
          <a:lstStyle/>
          <a:p>
            <a:endParaRPr lang="zh-CN" altLang="en-US"/>
          </a:p>
        </p:txBody>
      </p:sp>
      <p:sp>
        <p:nvSpPr>
          <p:cNvPr id="7" name="Rectangle 8"/>
          <p:cNvSpPr>
            <a:spLocks noChangeArrowheads="1"/>
          </p:cNvSpPr>
          <p:nvPr/>
        </p:nvSpPr>
        <p:spPr bwMode="auto">
          <a:xfrm>
            <a:off x="251520" y="40346"/>
            <a:ext cx="5976664" cy="630942"/>
          </a:xfrm>
          <a:prstGeom prst="rect">
            <a:avLst/>
          </a:prstGeom>
          <a:noFill/>
          <a:ln w="9525">
            <a:noFill/>
            <a:miter lim="800000"/>
            <a:headEnd/>
            <a:tailEnd/>
          </a:ln>
        </p:spPr>
        <p:txBody>
          <a:bodyPr wrap="square">
            <a:spAutoFit/>
          </a:bodyPr>
          <a:lstStyle/>
          <a:p>
            <a:pPr>
              <a:lnSpc>
                <a:spcPct val="125000"/>
              </a:lnSpc>
              <a:spcBef>
                <a:spcPct val="50000"/>
              </a:spcBef>
              <a:buSzPct val="85000"/>
            </a:pPr>
            <a:r>
              <a:rPr lang="en-US" altLang="zh-CN" sz="2800" b="1" dirty="0">
                <a:solidFill>
                  <a:srgbClr val="00B050"/>
                </a:solidFill>
                <a:latin typeface="+mn-ea"/>
                <a:ea typeface="+mn-ea"/>
                <a:sym typeface="黑体" pitchFamily="49" charset="-122"/>
              </a:rPr>
              <a:t>2.2 </a:t>
            </a:r>
            <a:r>
              <a:rPr lang="zh-CN" altLang="en-US" sz="2800" b="1" dirty="0">
                <a:solidFill>
                  <a:srgbClr val="00B050"/>
                </a:solidFill>
                <a:latin typeface="+mn-ea"/>
                <a:ea typeface="+mn-ea"/>
                <a:sym typeface="黑体" pitchFamily="49" charset="-122"/>
              </a:rPr>
              <a:t>光敏电阻主要参数和基本特性</a:t>
            </a:r>
          </a:p>
        </p:txBody>
      </p:sp>
      <p:sp>
        <p:nvSpPr>
          <p:cNvPr id="11" name="Rectangle 8"/>
          <p:cNvSpPr>
            <a:spLocks noChangeArrowheads="1"/>
          </p:cNvSpPr>
          <p:nvPr/>
        </p:nvSpPr>
        <p:spPr bwMode="auto">
          <a:xfrm>
            <a:off x="755576" y="1342062"/>
            <a:ext cx="7524793" cy="1649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eaLnBrk="0" hangingPunct="0">
              <a:defRPr sz="2400">
                <a:solidFill>
                  <a:schemeClr val="tx1"/>
                </a:solidFill>
                <a:latin typeface="Times New Roman" panose="02020603050405020304" pitchFamily="18" charset="0"/>
                <a:ea typeface="楷体_GB2312" pitchFamily="49" charset="-122"/>
              </a:defRPr>
            </a:lvl1pPr>
            <a:lvl2pPr marL="742950" indent="-285750" eaLnBrk="0" hangingPunct="0">
              <a:defRPr sz="2400">
                <a:solidFill>
                  <a:schemeClr val="tx1"/>
                </a:solidFill>
                <a:latin typeface="Times New Roman" panose="02020603050405020304" pitchFamily="18" charset="0"/>
                <a:ea typeface="楷体_GB2312" pitchFamily="49" charset="-122"/>
              </a:defRPr>
            </a:lvl2pPr>
            <a:lvl3pPr marL="1143000" indent="-228600" eaLnBrk="0" hangingPunct="0">
              <a:defRPr sz="2400">
                <a:solidFill>
                  <a:schemeClr val="tx1"/>
                </a:solidFill>
                <a:latin typeface="Times New Roman" panose="02020603050405020304" pitchFamily="18" charset="0"/>
                <a:ea typeface="楷体_GB2312" pitchFamily="49" charset="-122"/>
              </a:defRPr>
            </a:lvl3pPr>
            <a:lvl4pPr marL="1600200" indent="-228600" eaLnBrk="0" hangingPunct="0">
              <a:defRPr sz="2400">
                <a:solidFill>
                  <a:schemeClr val="tx1"/>
                </a:solidFill>
                <a:latin typeface="Times New Roman" panose="02020603050405020304" pitchFamily="18" charset="0"/>
                <a:ea typeface="楷体_GB2312" pitchFamily="49" charset="-122"/>
              </a:defRPr>
            </a:lvl4pPr>
            <a:lvl5pPr marL="2057400" indent="-228600" eaLnBrk="0" hangingPunct="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lnSpc>
                <a:spcPct val="150000"/>
              </a:lnSpc>
              <a:spcBef>
                <a:spcPct val="50000"/>
              </a:spcBef>
            </a:pPr>
            <a:r>
              <a:rPr kumimoji="1" lang="zh-CN" altLang="en-US" sz="2000" b="1" dirty="0">
                <a:solidFill>
                  <a:srgbClr val="C00000"/>
                </a:solidFill>
                <a:latin typeface="+mn-ea"/>
                <a:ea typeface="+mn-ea"/>
              </a:rPr>
              <a:t>时间常数</a:t>
            </a:r>
          </a:p>
          <a:p>
            <a:pPr eaLnBrk="1" hangingPunct="1">
              <a:lnSpc>
                <a:spcPct val="150000"/>
              </a:lnSpc>
              <a:spcBef>
                <a:spcPct val="10000"/>
              </a:spcBef>
            </a:pPr>
            <a:r>
              <a:rPr kumimoji="1" lang="zh-CN" altLang="en-US" sz="2000" b="1" dirty="0">
                <a:latin typeface="+mn-ea"/>
                <a:ea typeface="+mn-ea"/>
              </a:rPr>
              <a:t>    光敏电阻在光照时的响应时间等于光生载流子的平均寿命</a:t>
            </a:r>
            <a:r>
              <a:rPr kumimoji="1" lang="zh-CN" altLang="en-US" sz="2800" b="1" i="1" dirty="0">
                <a:latin typeface="+mn-ea"/>
                <a:ea typeface="+mn-ea"/>
                <a:sym typeface="Symbol" panose="05050102010706020507" pitchFamily="18" charset="2"/>
              </a:rPr>
              <a:t> </a:t>
            </a:r>
            <a:r>
              <a:rPr kumimoji="1" lang="zh-CN" altLang="en-US" sz="2000" b="1" dirty="0">
                <a:latin typeface="+mn-ea"/>
                <a:ea typeface="+mn-ea"/>
              </a:rPr>
              <a:t>。</a:t>
            </a:r>
            <a:r>
              <a:rPr kumimoji="1" lang="zh-CN" altLang="en-US" sz="2000" b="1" dirty="0">
                <a:latin typeface="+mn-ea"/>
                <a:ea typeface="+mn-ea"/>
                <a:sym typeface="Symbol" panose="05050102010706020507" pitchFamily="18" charset="2"/>
              </a:rPr>
              <a:t>在室温时，一般为</a:t>
            </a:r>
            <a:r>
              <a:rPr kumimoji="1" lang="en-US" altLang="zh-CN" sz="2000" b="1" dirty="0">
                <a:latin typeface="+mn-ea"/>
                <a:ea typeface="+mn-ea"/>
                <a:sym typeface="Symbol" panose="05050102010706020507" pitchFamily="18" charset="2"/>
              </a:rPr>
              <a:t>100</a:t>
            </a:r>
            <a:r>
              <a:rPr kumimoji="1" lang="zh-CN" altLang="en-US" sz="2000" b="1" dirty="0">
                <a:latin typeface="+mn-ea"/>
                <a:ea typeface="+mn-ea"/>
                <a:sym typeface="Symbol" panose="05050102010706020507" pitchFamily="18" charset="2"/>
              </a:rPr>
              <a:t>～</a:t>
            </a:r>
            <a:r>
              <a:rPr kumimoji="1" lang="en-US" altLang="zh-CN" sz="2000" b="1" dirty="0">
                <a:latin typeface="+mn-ea"/>
                <a:ea typeface="+mn-ea"/>
                <a:sym typeface="Symbol" panose="05050102010706020507" pitchFamily="18" charset="2"/>
              </a:rPr>
              <a:t>300</a:t>
            </a:r>
            <a:r>
              <a:rPr kumimoji="1" lang="en-US" altLang="zh-CN" sz="2000" b="1" dirty="0">
                <a:latin typeface="+mn-ea"/>
                <a:ea typeface="+mn-ea"/>
              </a:rPr>
              <a:t>s</a:t>
            </a:r>
            <a:r>
              <a:rPr kumimoji="1" lang="zh-CN" altLang="en-US" sz="2000" b="1" dirty="0">
                <a:latin typeface="+mn-ea"/>
                <a:ea typeface="+mn-ea"/>
                <a:sym typeface="Symbol" panose="05050102010706020507" pitchFamily="18" charset="2"/>
              </a:rPr>
              <a:t>，低温时则长到几十毫秒。</a:t>
            </a:r>
          </a:p>
        </p:txBody>
      </p:sp>
      <p:sp>
        <p:nvSpPr>
          <p:cNvPr id="2" name="矩形 1">
            <a:extLst>
              <a:ext uri="{FF2B5EF4-FFF2-40B4-BE49-F238E27FC236}">
                <a16:creationId xmlns:a16="http://schemas.microsoft.com/office/drawing/2014/main" id="{3546C7FB-07F0-47FE-9F95-4CF68BEF30FE}"/>
              </a:ext>
            </a:extLst>
          </p:cNvPr>
          <p:cNvSpPr/>
          <p:nvPr/>
        </p:nvSpPr>
        <p:spPr>
          <a:xfrm>
            <a:off x="899592" y="3431557"/>
            <a:ext cx="6681637" cy="830997"/>
          </a:xfrm>
          <a:prstGeom prst="rect">
            <a:avLst/>
          </a:prstGeom>
        </p:spPr>
        <p:txBody>
          <a:bodyPr wrap="none">
            <a:spAutoFit/>
          </a:bodyPr>
          <a:lstStyle/>
          <a:p>
            <a:r>
              <a:rPr lang="zh-CN" altLang="en-US" sz="2400" b="1" dirty="0">
                <a:solidFill>
                  <a:srgbClr val="0066FF"/>
                </a:solidFill>
                <a:latin typeface="+mn-ea"/>
              </a:rPr>
              <a:t>相比其他光电传感器，光敏电阻时间常数比较大</a:t>
            </a:r>
            <a:endParaRPr lang="en-US" altLang="zh-CN" sz="2400" b="1" dirty="0">
              <a:solidFill>
                <a:srgbClr val="0066FF"/>
              </a:solidFill>
              <a:latin typeface="+mn-ea"/>
            </a:endParaRPr>
          </a:p>
          <a:p>
            <a:r>
              <a:rPr lang="zh-CN" altLang="en-US" sz="2400" b="1" dirty="0">
                <a:solidFill>
                  <a:srgbClr val="0066FF"/>
                </a:solidFill>
                <a:latin typeface="+mn-ea"/>
              </a:rPr>
              <a:t>（动态特性差）</a:t>
            </a:r>
            <a:endParaRPr lang="zh-CN" altLang="en-US" sz="2400" dirty="0">
              <a:solidFill>
                <a:srgbClr val="0066FF"/>
              </a:solidFill>
            </a:endParaRPr>
          </a:p>
        </p:txBody>
      </p:sp>
    </p:spTree>
    <p:extLst>
      <p:ext uri="{BB962C8B-B14F-4D97-AF65-F5344CB8AC3E}">
        <p14:creationId xmlns:p14="http://schemas.microsoft.com/office/powerpoint/2010/main" val="1222951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body" idx="1"/>
          </p:nvPr>
        </p:nvSpPr>
        <p:spPr>
          <a:xfrm>
            <a:off x="464074" y="3026486"/>
            <a:ext cx="4160055" cy="2714542"/>
          </a:xfrm>
        </p:spPr>
        <p:txBody>
          <a:bodyPr/>
          <a:lstStyle/>
          <a:p>
            <a:pPr marL="0" indent="0">
              <a:lnSpc>
                <a:spcPct val="150000"/>
              </a:lnSpc>
              <a:buFontTx/>
              <a:buNone/>
            </a:pPr>
            <a:r>
              <a:rPr lang="en-US" altLang="zh-CN" sz="2400" b="1" dirty="0">
                <a:solidFill>
                  <a:schemeClr val="tx1"/>
                </a:solidFill>
                <a:latin typeface="+mn-ea"/>
              </a:rPr>
              <a:t>·</a:t>
            </a:r>
            <a:r>
              <a:rPr lang="zh-CN" altLang="en-US" b="1" dirty="0">
                <a:solidFill>
                  <a:schemeClr val="tx1"/>
                </a:solidFill>
                <a:latin typeface="+mn-ea"/>
              </a:rPr>
              <a:t>曲线呈非线性。</a:t>
            </a:r>
            <a:endParaRPr lang="en-US" altLang="zh-CN" b="1" dirty="0">
              <a:solidFill>
                <a:schemeClr val="tx1"/>
              </a:solidFill>
              <a:latin typeface="+mn-ea"/>
            </a:endParaRPr>
          </a:p>
          <a:p>
            <a:pPr marL="0" indent="0">
              <a:lnSpc>
                <a:spcPct val="150000"/>
              </a:lnSpc>
              <a:buFontTx/>
              <a:buNone/>
            </a:pPr>
            <a:r>
              <a:rPr lang="en-US" altLang="zh-CN" b="1" dirty="0">
                <a:solidFill>
                  <a:schemeClr val="tx1"/>
                </a:solidFill>
                <a:latin typeface="+mn-ea"/>
              </a:rPr>
              <a:t>·</a:t>
            </a:r>
            <a:r>
              <a:rPr lang="zh-CN" altLang="en-US" b="1" dirty="0">
                <a:solidFill>
                  <a:schemeClr val="tx1"/>
                </a:solidFill>
                <a:latin typeface="+mn-ea"/>
              </a:rPr>
              <a:t>不宜作测量元件。</a:t>
            </a:r>
            <a:endParaRPr lang="en-US" altLang="zh-CN" b="1" dirty="0">
              <a:solidFill>
                <a:schemeClr val="tx1"/>
              </a:solidFill>
              <a:latin typeface="+mn-ea"/>
            </a:endParaRPr>
          </a:p>
          <a:p>
            <a:pPr marL="0" indent="0">
              <a:lnSpc>
                <a:spcPct val="150000"/>
              </a:lnSpc>
              <a:buFontTx/>
              <a:buNone/>
            </a:pPr>
            <a:r>
              <a:rPr lang="en-US" altLang="zh-CN" b="1" dirty="0">
                <a:solidFill>
                  <a:schemeClr val="tx1"/>
                </a:solidFill>
                <a:latin typeface="+mn-ea"/>
              </a:rPr>
              <a:t>·</a:t>
            </a:r>
            <a:r>
              <a:rPr lang="zh-CN" altLang="en-US" b="1" dirty="0">
                <a:solidFill>
                  <a:schemeClr val="tx1"/>
                </a:solidFill>
                <a:latin typeface="+mn-ea"/>
              </a:rPr>
              <a:t>在自控系统中作</a:t>
            </a:r>
            <a:r>
              <a:rPr lang="zh-CN" altLang="en-US" b="1" dirty="0">
                <a:solidFill>
                  <a:srgbClr val="FF0000"/>
                </a:solidFill>
                <a:latin typeface="+mn-ea"/>
              </a:rPr>
              <a:t>开关</a:t>
            </a:r>
            <a:r>
              <a:rPr lang="zh-CN" altLang="en-US" b="1" dirty="0">
                <a:solidFill>
                  <a:schemeClr val="tx1"/>
                </a:solidFill>
                <a:latin typeface="+mn-ea"/>
              </a:rPr>
              <a:t>光电信号传感元件使用较多。</a:t>
            </a:r>
          </a:p>
        </p:txBody>
      </p:sp>
      <p:sp>
        <p:nvSpPr>
          <p:cNvPr id="6" name="Line 3"/>
          <p:cNvSpPr>
            <a:spLocks noChangeShapeType="1"/>
          </p:cNvSpPr>
          <p:nvPr/>
        </p:nvSpPr>
        <p:spPr bwMode="auto">
          <a:xfrm>
            <a:off x="1331913" y="981075"/>
            <a:ext cx="7127875" cy="0"/>
          </a:xfrm>
          <a:prstGeom prst="line">
            <a:avLst/>
          </a:prstGeom>
          <a:noFill/>
          <a:ln w="9525">
            <a:solidFill>
              <a:srgbClr val="33CCCC"/>
            </a:solidFill>
            <a:round/>
            <a:headEnd/>
            <a:tailEnd/>
          </a:ln>
        </p:spPr>
        <p:txBody>
          <a:bodyPr/>
          <a:lstStyle/>
          <a:p>
            <a:endParaRPr lang="zh-CN" altLang="en-US"/>
          </a:p>
        </p:txBody>
      </p:sp>
      <p:sp>
        <p:nvSpPr>
          <p:cNvPr id="8" name="矩形 7"/>
          <p:cNvSpPr/>
          <p:nvPr/>
        </p:nvSpPr>
        <p:spPr>
          <a:xfrm>
            <a:off x="5357818" y="5429264"/>
            <a:ext cx="2954655" cy="507831"/>
          </a:xfrm>
          <a:prstGeom prst="rect">
            <a:avLst/>
          </a:prstGeom>
        </p:spPr>
        <p:txBody>
          <a:bodyPr wrap="none">
            <a:spAutoFit/>
          </a:bodyPr>
          <a:lstStyle/>
          <a:p>
            <a:pPr>
              <a:lnSpc>
                <a:spcPct val="150000"/>
              </a:lnSpc>
              <a:buFontTx/>
              <a:buNone/>
            </a:pPr>
            <a:r>
              <a:rPr lang="zh-CN" altLang="en-US" dirty="0"/>
              <a:t>硫化镉光敏电阻的光照特性</a:t>
            </a:r>
            <a:endParaRPr lang="en-US" altLang="zh-CN" dirty="0"/>
          </a:p>
        </p:txBody>
      </p:sp>
      <p:grpSp>
        <p:nvGrpSpPr>
          <p:cNvPr id="9" name="组合 8"/>
          <p:cNvGrpSpPr/>
          <p:nvPr/>
        </p:nvGrpSpPr>
        <p:grpSpPr>
          <a:xfrm>
            <a:off x="4895850" y="1458830"/>
            <a:ext cx="4162425" cy="3240088"/>
            <a:chOff x="2497138" y="3213100"/>
            <a:chExt cx="4162425" cy="3240088"/>
          </a:xfrm>
        </p:grpSpPr>
        <p:sp>
          <p:nvSpPr>
            <p:cNvPr id="10" name="Rectangle 4"/>
            <p:cNvSpPr>
              <a:spLocks noChangeArrowheads="1"/>
            </p:cNvSpPr>
            <p:nvPr/>
          </p:nvSpPr>
          <p:spPr bwMode="auto">
            <a:xfrm>
              <a:off x="3373438" y="3613150"/>
              <a:ext cx="2360612" cy="2447925"/>
            </a:xfrm>
            <a:prstGeom prst="rect">
              <a:avLst/>
            </a:prstGeom>
            <a:noFill/>
            <a:ln w="952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eaLnBrk="1" hangingPunct="1"/>
              <a:endParaRPr lang="zh-CN" altLang="en-US"/>
            </a:p>
          </p:txBody>
        </p:sp>
        <p:sp>
          <p:nvSpPr>
            <p:cNvPr id="11" name="Line 5"/>
            <p:cNvSpPr>
              <a:spLocks noChangeShapeType="1"/>
            </p:cNvSpPr>
            <p:nvPr/>
          </p:nvSpPr>
          <p:spPr bwMode="auto">
            <a:xfrm>
              <a:off x="3844925" y="3608388"/>
              <a:ext cx="0" cy="2447925"/>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6"/>
            <p:cNvSpPr>
              <a:spLocks noChangeShapeType="1"/>
            </p:cNvSpPr>
            <p:nvPr/>
          </p:nvSpPr>
          <p:spPr bwMode="auto">
            <a:xfrm>
              <a:off x="4318000" y="3608388"/>
              <a:ext cx="0" cy="2447925"/>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7"/>
            <p:cNvSpPr>
              <a:spLocks noChangeShapeType="1"/>
            </p:cNvSpPr>
            <p:nvPr/>
          </p:nvSpPr>
          <p:spPr bwMode="auto">
            <a:xfrm>
              <a:off x="4789488" y="3608388"/>
              <a:ext cx="0" cy="2447925"/>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8"/>
            <p:cNvSpPr>
              <a:spLocks noChangeShapeType="1"/>
            </p:cNvSpPr>
            <p:nvPr/>
          </p:nvSpPr>
          <p:spPr bwMode="auto">
            <a:xfrm>
              <a:off x="5262563" y="3608388"/>
              <a:ext cx="0" cy="2447925"/>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9"/>
            <p:cNvSpPr>
              <a:spLocks noChangeShapeType="1"/>
            </p:cNvSpPr>
            <p:nvPr/>
          </p:nvSpPr>
          <p:spPr bwMode="auto">
            <a:xfrm>
              <a:off x="3373438" y="4016375"/>
              <a:ext cx="2360612" cy="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0"/>
            <p:cNvSpPr>
              <a:spLocks noChangeShapeType="1"/>
            </p:cNvSpPr>
            <p:nvPr/>
          </p:nvSpPr>
          <p:spPr bwMode="auto">
            <a:xfrm>
              <a:off x="3373438" y="4424363"/>
              <a:ext cx="2360612" cy="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1"/>
            <p:cNvSpPr>
              <a:spLocks noChangeShapeType="1"/>
            </p:cNvSpPr>
            <p:nvPr/>
          </p:nvSpPr>
          <p:spPr bwMode="auto">
            <a:xfrm>
              <a:off x="3373438" y="4832350"/>
              <a:ext cx="2360612" cy="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12"/>
            <p:cNvSpPr>
              <a:spLocks noChangeShapeType="1"/>
            </p:cNvSpPr>
            <p:nvPr/>
          </p:nvSpPr>
          <p:spPr bwMode="auto">
            <a:xfrm>
              <a:off x="3373438" y="5240338"/>
              <a:ext cx="2360612" cy="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13"/>
            <p:cNvSpPr>
              <a:spLocks noChangeShapeType="1"/>
            </p:cNvSpPr>
            <p:nvPr/>
          </p:nvSpPr>
          <p:spPr bwMode="auto">
            <a:xfrm>
              <a:off x="3373438" y="5648325"/>
              <a:ext cx="2360612" cy="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Freeform 14"/>
            <p:cNvSpPr>
              <a:spLocks/>
            </p:cNvSpPr>
            <p:nvPr/>
          </p:nvSpPr>
          <p:spPr bwMode="auto">
            <a:xfrm>
              <a:off x="3525838" y="3811588"/>
              <a:ext cx="1809750" cy="1938337"/>
            </a:xfrm>
            <a:custGeom>
              <a:avLst/>
              <a:gdLst>
                <a:gd name="T0" fmla="*/ 0 w 966"/>
                <a:gd name="T1" fmla="*/ 2147483647 h 1178"/>
                <a:gd name="T2" fmla="*/ 2147483647 w 966"/>
                <a:gd name="T3" fmla="*/ 2147483647 h 1178"/>
                <a:gd name="T4" fmla="*/ 2147483647 w 966"/>
                <a:gd name="T5" fmla="*/ 0 h 1178"/>
                <a:gd name="T6" fmla="*/ 0 60000 65536"/>
                <a:gd name="T7" fmla="*/ 0 60000 65536"/>
                <a:gd name="T8" fmla="*/ 0 60000 65536"/>
                <a:gd name="T9" fmla="*/ 0 w 966"/>
                <a:gd name="T10" fmla="*/ 0 h 1178"/>
                <a:gd name="T11" fmla="*/ 966 w 966"/>
                <a:gd name="T12" fmla="*/ 1178 h 1178"/>
              </a:gdLst>
              <a:ahLst/>
              <a:cxnLst>
                <a:cxn ang="T6">
                  <a:pos x="T0" y="T1"/>
                </a:cxn>
                <a:cxn ang="T7">
                  <a:pos x="T2" y="T3"/>
                </a:cxn>
                <a:cxn ang="T8">
                  <a:pos x="T4" y="T5"/>
                </a:cxn>
              </a:cxnLst>
              <a:rect l="T9" t="T10" r="T11" b="T12"/>
              <a:pathLst>
                <a:path w="966" h="1178">
                  <a:moveTo>
                    <a:pt x="0" y="1178"/>
                  </a:moveTo>
                  <a:cubicBezTo>
                    <a:pt x="66" y="935"/>
                    <a:pt x="133" y="692"/>
                    <a:pt x="294" y="496"/>
                  </a:cubicBezTo>
                  <a:cubicBezTo>
                    <a:pt x="455" y="300"/>
                    <a:pt x="710" y="150"/>
                    <a:pt x="966" y="0"/>
                  </a:cubicBezTo>
                </a:path>
              </a:pathLst>
            </a:custGeom>
            <a:noFill/>
            <a:ln w="3175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eaLnBrk="1" hangingPunct="1"/>
              <a:endParaRPr lang="zh-CN" altLang="en-US"/>
            </a:p>
          </p:txBody>
        </p:sp>
        <p:sp>
          <p:nvSpPr>
            <p:cNvPr id="21" name="Rectangle 15"/>
            <p:cNvSpPr>
              <a:spLocks noChangeArrowheads="1"/>
            </p:cNvSpPr>
            <p:nvPr/>
          </p:nvSpPr>
          <p:spPr bwMode="auto">
            <a:xfrm>
              <a:off x="3000375" y="5851525"/>
              <a:ext cx="46831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algn="just" eaLnBrk="1" hangingPunct="1"/>
              <a:r>
                <a:rPr kumimoji="1" lang="en-US" altLang="zh-CN" sz="2400">
                  <a:latin typeface="Times New Roman" panose="02020603050405020304" pitchFamily="18" charset="0"/>
                </a:rPr>
                <a:t>0</a:t>
              </a:r>
            </a:p>
            <a:p>
              <a:endParaRPr kumimoji="1" lang="en-US" altLang="zh-CN" sz="2400">
                <a:latin typeface="Times New Roman" panose="02020603050405020304" pitchFamily="18" charset="0"/>
              </a:endParaRPr>
            </a:p>
          </p:txBody>
        </p:sp>
        <p:sp>
          <p:nvSpPr>
            <p:cNvPr id="22" name="Rectangle 16"/>
            <p:cNvSpPr>
              <a:spLocks noChangeArrowheads="1"/>
            </p:cNvSpPr>
            <p:nvPr/>
          </p:nvSpPr>
          <p:spPr bwMode="auto">
            <a:xfrm>
              <a:off x="2974975" y="5414963"/>
              <a:ext cx="28416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algn="just" eaLnBrk="1" hangingPunct="1"/>
              <a:r>
                <a:rPr kumimoji="1" lang="en-US" altLang="zh-CN" sz="2400">
                  <a:latin typeface="Times New Roman" panose="02020603050405020304" pitchFamily="18" charset="0"/>
                </a:rPr>
                <a:t>1</a:t>
              </a:r>
            </a:p>
            <a:p>
              <a:endParaRPr kumimoji="1" lang="en-US" altLang="zh-CN" sz="2400">
                <a:latin typeface="Times New Roman" panose="02020603050405020304" pitchFamily="18" charset="0"/>
              </a:endParaRPr>
            </a:p>
          </p:txBody>
        </p:sp>
        <p:sp>
          <p:nvSpPr>
            <p:cNvPr id="23" name="Rectangle 17"/>
            <p:cNvSpPr>
              <a:spLocks noChangeArrowheads="1"/>
            </p:cNvSpPr>
            <p:nvPr/>
          </p:nvSpPr>
          <p:spPr bwMode="auto">
            <a:xfrm>
              <a:off x="2967038" y="5016500"/>
              <a:ext cx="31115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algn="just" eaLnBrk="1" hangingPunct="1"/>
              <a:r>
                <a:rPr kumimoji="1" lang="en-US" altLang="zh-CN" sz="2400">
                  <a:latin typeface="Times New Roman" panose="02020603050405020304" pitchFamily="18" charset="0"/>
                </a:rPr>
                <a:t>2</a:t>
              </a:r>
            </a:p>
          </p:txBody>
        </p:sp>
        <p:sp>
          <p:nvSpPr>
            <p:cNvPr id="24" name="Rectangle 18"/>
            <p:cNvSpPr>
              <a:spLocks noChangeArrowheads="1"/>
            </p:cNvSpPr>
            <p:nvPr/>
          </p:nvSpPr>
          <p:spPr bwMode="auto">
            <a:xfrm>
              <a:off x="2967038" y="4619625"/>
              <a:ext cx="38735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algn="just" eaLnBrk="1" hangingPunct="1"/>
              <a:r>
                <a:rPr kumimoji="1" lang="en-US" altLang="zh-CN" sz="2400">
                  <a:latin typeface="Times New Roman" panose="02020603050405020304" pitchFamily="18" charset="0"/>
                </a:rPr>
                <a:t>3</a:t>
              </a:r>
            </a:p>
          </p:txBody>
        </p:sp>
        <p:sp>
          <p:nvSpPr>
            <p:cNvPr id="25" name="Rectangle 19"/>
            <p:cNvSpPr>
              <a:spLocks noChangeArrowheads="1"/>
            </p:cNvSpPr>
            <p:nvPr/>
          </p:nvSpPr>
          <p:spPr bwMode="auto">
            <a:xfrm>
              <a:off x="2998788" y="4187825"/>
              <a:ext cx="41275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algn="just" eaLnBrk="1" hangingPunct="1"/>
              <a:r>
                <a:rPr kumimoji="1" lang="en-US" altLang="zh-CN" sz="2400">
                  <a:latin typeface="Times New Roman" panose="02020603050405020304" pitchFamily="18" charset="0"/>
                </a:rPr>
                <a:t>4</a:t>
              </a:r>
            </a:p>
          </p:txBody>
        </p:sp>
        <p:sp>
          <p:nvSpPr>
            <p:cNvPr id="26" name="Rectangle 20"/>
            <p:cNvSpPr>
              <a:spLocks noChangeArrowheads="1"/>
            </p:cNvSpPr>
            <p:nvPr/>
          </p:nvSpPr>
          <p:spPr bwMode="auto">
            <a:xfrm>
              <a:off x="2973388" y="3760788"/>
              <a:ext cx="336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algn="just" eaLnBrk="1" hangingPunct="1"/>
              <a:r>
                <a:rPr kumimoji="1" lang="en-US" altLang="zh-CN" sz="2400">
                  <a:latin typeface="Times New Roman" panose="02020603050405020304" pitchFamily="18" charset="0"/>
                </a:rPr>
                <a:t>5</a:t>
              </a:r>
            </a:p>
            <a:p>
              <a:endParaRPr kumimoji="1" lang="en-US" altLang="zh-CN" sz="2400">
                <a:latin typeface="Times New Roman" panose="02020603050405020304" pitchFamily="18" charset="0"/>
              </a:endParaRPr>
            </a:p>
          </p:txBody>
        </p:sp>
        <p:sp>
          <p:nvSpPr>
            <p:cNvPr id="27" name="Rectangle 21"/>
            <p:cNvSpPr>
              <a:spLocks noChangeArrowheads="1"/>
            </p:cNvSpPr>
            <p:nvPr/>
          </p:nvSpPr>
          <p:spPr bwMode="auto">
            <a:xfrm>
              <a:off x="2497138" y="32131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algn="just" eaLnBrk="1" hangingPunct="1"/>
              <a:r>
                <a:rPr kumimoji="1" lang="en-US" altLang="zh-CN" sz="2400" i="1" dirty="0">
                  <a:latin typeface="Times New Roman" panose="02020603050405020304" pitchFamily="18" charset="0"/>
                </a:rPr>
                <a:t>I</a:t>
              </a:r>
              <a:r>
                <a:rPr kumimoji="1" lang="en-US" altLang="zh-CN" sz="2400" dirty="0">
                  <a:latin typeface="Times New Roman" panose="02020603050405020304" pitchFamily="18" charset="0"/>
                </a:rPr>
                <a:t>/mA</a:t>
              </a:r>
            </a:p>
            <a:p>
              <a:endParaRPr kumimoji="1" lang="en-US" altLang="zh-CN" sz="2400" dirty="0">
                <a:latin typeface="Times New Roman" panose="02020603050405020304" pitchFamily="18" charset="0"/>
              </a:endParaRPr>
            </a:p>
          </p:txBody>
        </p:sp>
        <p:sp>
          <p:nvSpPr>
            <p:cNvPr id="28" name="Rectangle 22"/>
            <p:cNvSpPr>
              <a:spLocks noChangeArrowheads="1"/>
            </p:cNvSpPr>
            <p:nvPr/>
          </p:nvSpPr>
          <p:spPr bwMode="auto">
            <a:xfrm>
              <a:off x="5621338" y="5956300"/>
              <a:ext cx="10382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algn="just" eaLnBrk="1" hangingPunct="1"/>
              <a:r>
                <a:rPr kumimoji="1" lang="en-US" altLang="zh-CN" sz="2400" i="1">
                  <a:latin typeface="Times New Roman" panose="02020603050405020304" pitchFamily="18" charset="0"/>
                </a:rPr>
                <a:t>   L</a:t>
              </a:r>
              <a:r>
                <a:rPr kumimoji="1" lang="en-US" altLang="zh-CN" sz="2400">
                  <a:latin typeface="Times New Roman" panose="02020603050405020304" pitchFamily="18" charset="0"/>
                </a:rPr>
                <a:t>/lx</a:t>
              </a:r>
            </a:p>
            <a:p>
              <a:endParaRPr kumimoji="1" lang="en-US" altLang="zh-CN" sz="2400">
                <a:latin typeface="Times New Roman" panose="02020603050405020304" pitchFamily="18" charset="0"/>
              </a:endParaRPr>
            </a:p>
          </p:txBody>
        </p:sp>
        <p:sp>
          <p:nvSpPr>
            <p:cNvPr id="29" name="Rectangle 23"/>
            <p:cNvSpPr>
              <a:spLocks noChangeArrowheads="1"/>
            </p:cNvSpPr>
            <p:nvPr/>
          </p:nvSpPr>
          <p:spPr bwMode="auto">
            <a:xfrm>
              <a:off x="3851275" y="5967413"/>
              <a:ext cx="814388"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algn="just" eaLnBrk="1" hangingPunct="1"/>
              <a:r>
                <a:rPr kumimoji="1" lang="en-US" altLang="zh-CN" sz="2400">
                  <a:latin typeface="Times New Roman" panose="02020603050405020304" pitchFamily="18" charset="0"/>
                </a:rPr>
                <a:t>1000</a:t>
              </a:r>
            </a:p>
          </p:txBody>
        </p:sp>
        <p:sp>
          <p:nvSpPr>
            <p:cNvPr id="30" name="Rectangle 24"/>
            <p:cNvSpPr>
              <a:spLocks noChangeArrowheads="1"/>
            </p:cNvSpPr>
            <p:nvPr/>
          </p:nvSpPr>
          <p:spPr bwMode="auto">
            <a:xfrm>
              <a:off x="4862513" y="5949950"/>
              <a:ext cx="835025"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algn="just" eaLnBrk="1" hangingPunct="1"/>
              <a:r>
                <a:rPr kumimoji="1" lang="en-US" altLang="zh-CN" sz="2400">
                  <a:latin typeface="Times New Roman" panose="02020603050405020304" pitchFamily="18" charset="0"/>
                </a:rPr>
                <a:t>2000</a:t>
              </a:r>
            </a:p>
            <a:p>
              <a:endParaRPr kumimoji="1" lang="en-US" altLang="zh-CN" sz="2400">
                <a:latin typeface="Times New Roman" panose="02020603050405020304" pitchFamily="18" charset="0"/>
              </a:endParaRPr>
            </a:p>
          </p:txBody>
        </p:sp>
      </p:grpSp>
      <p:sp>
        <p:nvSpPr>
          <p:cNvPr id="31" name="Rectangle 8"/>
          <p:cNvSpPr>
            <a:spLocks noChangeArrowheads="1"/>
          </p:cNvSpPr>
          <p:nvPr/>
        </p:nvSpPr>
        <p:spPr bwMode="auto">
          <a:xfrm>
            <a:off x="611560" y="2262105"/>
            <a:ext cx="2233848" cy="553998"/>
          </a:xfrm>
          <a:prstGeom prst="rect">
            <a:avLst/>
          </a:prstGeom>
          <a:noFill/>
          <a:ln w="9525">
            <a:noFill/>
            <a:miter lim="800000"/>
            <a:headEnd/>
            <a:tailEnd/>
          </a:ln>
        </p:spPr>
        <p:txBody>
          <a:bodyPr wrap="square">
            <a:spAutoFit/>
          </a:bodyPr>
          <a:lstStyle/>
          <a:p>
            <a:pPr>
              <a:lnSpc>
                <a:spcPct val="125000"/>
              </a:lnSpc>
              <a:spcBef>
                <a:spcPct val="50000"/>
              </a:spcBef>
              <a:buSzPct val="85000"/>
            </a:pPr>
            <a:r>
              <a:rPr lang="zh-CN" altLang="en-US" sz="2400" b="1" dirty="0">
                <a:solidFill>
                  <a:srgbClr val="FF0000"/>
                </a:solidFill>
                <a:latin typeface="+mn-ea"/>
                <a:ea typeface="+mn-ea"/>
                <a:sym typeface="黑体" pitchFamily="49" charset="-122"/>
              </a:rPr>
              <a:t>（</a:t>
            </a:r>
            <a:r>
              <a:rPr lang="en-US" altLang="zh-CN" sz="2400" b="1" dirty="0">
                <a:solidFill>
                  <a:srgbClr val="FF0000"/>
                </a:solidFill>
                <a:latin typeface="+mn-ea"/>
                <a:ea typeface="+mn-ea"/>
                <a:sym typeface="黑体" pitchFamily="49" charset="-122"/>
              </a:rPr>
              <a:t>1</a:t>
            </a:r>
            <a:r>
              <a:rPr lang="zh-CN" altLang="en-US" sz="2400" b="1" dirty="0">
                <a:solidFill>
                  <a:srgbClr val="FF0000"/>
                </a:solidFill>
                <a:latin typeface="+mn-ea"/>
                <a:ea typeface="+mn-ea"/>
                <a:sym typeface="黑体" pitchFamily="49" charset="-122"/>
              </a:rPr>
              <a:t>）光照特性</a:t>
            </a:r>
          </a:p>
        </p:txBody>
      </p:sp>
      <p:sp>
        <p:nvSpPr>
          <p:cNvPr id="32" name="Rectangle 8"/>
          <p:cNvSpPr>
            <a:spLocks noChangeArrowheads="1"/>
          </p:cNvSpPr>
          <p:nvPr/>
        </p:nvSpPr>
        <p:spPr bwMode="auto">
          <a:xfrm>
            <a:off x="251520" y="40346"/>
            <a:ext cx="5616624" cy="630942"/>
          </a:xfrm>
          <a:prstGeom prst="rect">
            <a:avLst/>
          </a:prstGeom>
          <a:noFill/>
          <a:ln w="9525">
            <a:noFill/>
            <a:miter lim="800000"/>
            <a:headEnd/>
            <a:tailEnd/>
          </a:ln>
        </p:spPr>
        <p:txBody>
          <a:bodyPr wrap="square">
            <a:spAutoFit/>
          </a:bodyPr>
          <a:lstStyle/>
          <a:p>
            <a:pPr>
              <a:lnSpc>
                <a:spcPct val="125000"/>
              </a:lnSpc>
              <a:spcBef>
                <a:spcPct val="50000"/>
              </a:spcBef>
              <a:buSzPct val="85000"/>
            </a:pPr>
            <a:r>
              <a:rPr lang="en-US" altLang="zh-CN" sz="2800" b="1" dirty="0">
                <a:solidFill>
                  <a:srgbClr val="00B050"/>
                </a:solidFill>
                <a:latin typeface="+mn-ea"/>
                <a:ea typeface="+mn-ea"/>
                <a:sym typeface="黑体" pitchFamily="49" charset="-122"/>
              </a:rPr>
              <a:t>2.2 </a:t>
            </a:r>
            <a:r>
              <a:rPr lang="zh-CN" altLang="en-US" sz="2800" b="1" dirty="0">
                <a:solidFill>
                  <a:srgbClr val="00B050"/>
                </a:solidFill>
                <a:latin typeface="+mn-ea"/>
                <a:ea typeface="+mn-ea"/>
                <a:sym typeface="黑体" pitchFamily="49" charset="-122"/>
              </a:rPr>
              <a:t>光敏电阻主要参数和基本特性</a:t>
            </a:r>
          </a:p>
        </p:txBody>
      </p:sp>
      <p:sp>
        <p:nvSpPr>
          <p:cNvPr id="33" name="Rectangle 8"/>
          <p:cNvSpPr>
            <a:spLocks noChangeArrowheads="1"/>
          </p:cNvSpPr>
          <p:nvPr/>
        </p:nvSpPr>
        <p:spPr bwMode="auto">
          <a:xfrm>
            <a:off x="467544" y="1092107"/>
            <a:ext cx="35283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eaLnBrk="0" hangingPunct="0">
              <a:defRPr sz="2400">
                <a:solidFill>
                  <a:schemeClr val="tx1"/>
                </a:solidFill>
                <a:latin typeface="Times New Roman" panose="02020603050405020304" pitchFamily="18" charset="0"/>
                <a:ea typeface="楷体_GB2312" pitchFamily="49" charset="-122"/>
              </a:defRPr>
            </a:lvl1pPr>
            <a:lvl2pPr marL="742950" indent="-285750" eaLnBrk="0" hangingPunct="0">
              <a:defRPr sz="2400">
                <a:solidFill>
                  <a:schemeClr val="tx1"/>
                </a:solidFill>
                <a:latin typeface="Times New Roman" panose="02020603050405020304" pitchFamily="18" charset="0"/>
                <a:ea typeface="楷体_GB2312" pitchFamily="49" charset="-122"/>
              </a:defRPr>
            </a:lvl2pPr>
            <a:lvl3pPr marL="1143000" indent="-228600" eaLnBrk="0" hangingPunct="0">
              <a:defRPr sz="2400">
                <a:solidFill>
                  <a:schemeClr val="tx1"/>
                </a:solidFill>
                <a:latin typeface="Times New Roman" panose="02020603050405020304" pitchFamily="18" charset="0"/>
                <a:ea typeface="楷体_GB2312" pitchFamily="49" charset="-122"/>
              </a:defRPr>
            </a:lvl3pPr>
            <a:lvl4pPr marL="1600200" indent="-228600" eaLnBrk="0" hangingPunct="0">
              <a:defRPr sz="2400">
                <a:solidFill>
                  <a:schemeClr val="tx1"/>
                </a:solidFill>
                <a:latin typeface="Times New Roman" panose="02020603050405020304" pitchFamily="18" charset="0"/>
                <a:ea typeface="楷体_GB2312" pitchFamily="49" charset="-122"/>
              </a:defRPr>
            </a:lvl4pPr>
            <a:lvl5pPr marL="2057400" indent="-228600" eaLnBrk="0" hangingPunct="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lnSpc>
                <a:spcPct val="150000"/>
              </a:lnSpc>
              <a:spcBef>
                <a:spcPct val="50000"/>
              </a:spcBef>
            </a:pPr>
            <a:r>
              <a:rPr kumimoji="1" lang="en-US" altLang="zh-CN" b="1" dirty="0">
                <a:latin typeface="+mn-ea"/>
                <a:ea typeface="+mn-ea"/>
              </a:rPr>
              <a:t>2.2.2 </a:t>
            </a:r>
            <a:r>
              <a:rPr kumimoji="1" lang="zh-CN" altLang="en-US" b="1" dirty="0">
                <a:latin typeface="+mn-ea"/>
                <a:ea typeface="+mn-ea"/>
              </a:rPr>
              <a:t>光敏电阻基本特性</a:t>
            </a:r>
            <a:endParaRPr kumimoji="1" lang="zh-CN" altLang="en-US" b="1" dirty="0">
              <a:latin typeface="+mn-ea"/>
              <a:ea typeface="+mn-ea"/>
              <a:sym typeface="Symbol" panose="05050102010706020507" pitchFamily="18" charset="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1144358"/>
            <a:ext cx="5796050" cy="3431129"/>
            <a:chOff x="1475586" y="1285860"/>
            <a:chExt cx="7379770" cy="4951637"/>
          </a:xfrm>
        </p:grpSpPr>
        <p:grpSp>
          <p:nvGrpSpPr>
            <p:cNvPr id="2" name="组合 1"/>
            <p:cNvGrpSpPr/>
            <p:nvPr/>
          </p:nvGrpSpPr>
          <p:grpSpPr>
            <a:xfrm>
              <a:off x="1475586" y="2245516"/>
              <a:ext cx="5856477" cy="3681520"/>
              <a:chOff x="1475586" y="2245516"/>
              <a:chExt cx="5856477" cy="3681520"/>
            </a:xfrm>
          </p:grpSpPr>
          <p:pic>
            <p:nvPicPr>
              <p:cNvPr id="16" name="Picture 6" descr="IMG_3803"/>
              <p:cNvPicPr>
                <a:picLocks noChangeAspect="1" noChangeArrowheads="1"/>
              </p:cNvPicPr>
              <p:nvPr/>
            </p:nvPicPr>
            <p:blipFill>
              <a:blip r:embed="rId3" cstate="print">
                <a:extLst>
                  <a:ext uri="{28A0092B-C50C-407E-A947-70E740481C1C}">
                    <a14:useLocalDpi xmlns:a14="http://schemas.microsoft.com/office/drawing/2010/main" val="0"/>
                  </a:ext>
                </a:extLst>
              </a:blip>
              <a:srcRect t="2551" r="2296"/>
              <a:stretch>
                <a:fillRect/>
              </a:stretch>
            </p:blipFill>
            <p:spPr bwMode="auto">
              <a:xfrm>
                <a:off x="1475586" y="2245516"/>
                <a:ext cx="5856477" cy="3504394"/>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4"/>
              <p:cNvSpPr txBox="1">
                <a:spLocks noChangeArrowheads="1"/>
              </p:cNvSpPr>
              <p:nvPr/>
            </p:nvSpPr>
            <p:spPr bwMode="auto">
              <a:xfrm>
                <a:off x="4068155" y="5394034"/>
                <a:ext cx="1704651" cy="533002"/>
              </a:xfrm>
              <a:prstGeom prst="rect">
                <a:avLst/>
              </a:prstGeom>
              <a:solidFill>
                <a:schemeClr val="bg1"/>
              </a:solidFill>
              <a:ln w="9525">
                <a:noFill/>
                <a:miter lim="800000"/>
                <a:headEnd/>
                <a:tailEnd/>
              </a:ln>
            </p:spPr>
            <p:txBody>
              <a:bodyPr wrap="none">
                <a:spAutoFit/>
              </a:bodyPr>
              <a:lstStyle/>
              <a:p>
                <a:r>
                  <a:rPr lang="el-GR" altLang="zh-CN" dirty="0"/>
                  <a:t>λ</a:t>
                </a:r>
                <a:r>
                  <a:rPr lang="en-US" altLang="zh-CN" dirty="0"/>
                  <a:t>(x0.01um)</a:t>
                </a:r>
                <a:endParaRPr lang="zh-CN" altLang="en-US" dirty="0"/>
              </a:p>
            </p:txBody>
          </p:sp>
        </p:grpSp>
        <p:sp>
          <p:nvSpPr>
            <p:cNvPr id="6150" name="AutoShape 6"/>
            <p:cNvSpPr>
              <a:spLocks noChangeArrowheads="1"/>
            </p:cNvSpPr>
            <p:nvPr/>
          </p:nvSpPr>
          <p:spPr bwMode="auto">
            <a:xfrm>
              <a:off x="1475586" y="1717660"/>
              <a:ext cx="1303188" cy="527856"/>
            </a:xfrm>
            <a:prstGeom prst="wedgeRectCallout">
              <a:avLst>
                <a:gd name="adj1" fmla="val 28752"/>
                <a:gd name="adj2" fmla="val 146577"/>
              </a:avLst>
            </a:prstGeom>
            <a:solidFill>
              <a:schemeClr val="bg1"/>
            </a:solidFill>
            <a:ln w="9525">
              <a:solidFill>
                <a:srgbClr val="FF0066"/>
              </a:solidFill>
              <a:miter lim="800000"/>
              <a:headEnd/>
              <a:tailEnd/>
            </a:ln>
          </p:spPr>
          <p:txBody>
            <a:bodyPr/>
            <a:lstStyle/>
            <a:p>
              <a:r>
                <a:rPr lang="en-US" altLang="zh-CN" sz="1600" dirty="0">
                  <a:solidFill>
                    <a:srgbClr val="0000FF"/>
                  </a:solidFill>
                </a:rPr>
                <a:t>1</a:t>
              </a:r>
              <a:r>
                <a:rPr lang="zh-CN" altLang="en-US" sz="1600" dirty="0">
                  <a:solidFill>
                    <a:srgbClr val="0000FF"/>
                  </a:solidFill>
                </a:rPr>
                <a:t>硫化镉</a:t>
              </a:r>
            </a:p>
          </p:txBody>
        </p:sp>
        <p:sp>
          <p:nvSpPr>
            <p:cNvPr id="6151" name="AutoShape 7"/>
            <p:cNvSpPr>
              <a:spLocks noChangeArrowheads="1"/>
            </p:cNvSpPr>
            <p:nvPr/>
          </p:nvSpPr>
          <p:spPr bwMode="auto">
            <a:xfrm>
              <a:off x="3491099" y="1717660"/>
              <a:ext cx="1154113" cy="431800"/>
            </a:xfrm>
            <a:prstGeom prst="wedgeRectCallout">
              <a:avLst>
                <a:gd name="adj1" fmla="val -94565"/>
                <a:gd name="adj2" fmla="val 188972"/>
              </a:avLst>
            </a:prstGeom>
            <a:solidFill>
              <a:schemeClr val="bg1"/>
            </a:solidFill>
            <a:ln w="9525">
              <a:solidFill>
                <a:srgbClr val="FF0066"/>
              </a:solidFill>
              <a:miter lim="800000"/>
              <a:headEnd/>
              <a:tailEnd/>
            </a:ln>
          </p:spPr>
          <p:txBody>
            <a:bodyPr/>
            <a:lstStyle/>
            <a:p>
              <a:r>
                <a:rPr lang="en-US" altLang="zh-CN" sz="1600" dirty="0">
                  <a:solidFill>
                    <a:srgbClr val="0000FF"/>
                  </a:solidFill>
                </a:rPr>
                <a:t>2</a:t>
              </a:r>
              <a:r>
                <a:rPr lang="zh-CN" altLang="en-US" sz="1600" dirty="0">
                  <a:solidFill>
                    <a:srgbClr val="0000FF"/>
                  </a:solidFill>
                </a:rPr>
                <a:t>硒化镉</a:t>
              </a:r>
            </a:p>
          </p:txBody>
        </p:sp>
        <p:sp>
          <p:nvSpPr>
            <p:cNvPr id="6152" name="AutoShape 8"/>
            <p:cNvSpPr>
              <a:spLocks noChangeArrowheads="1"/>
            </p:cNvSpPr>
            <p:nvPr/>
          </p:nvSpPr>
          <p:spPr bwMode="auto">
            <a:xfrm>
              <a:off x="6731187" y="1285860"/>
              <a:ext cx="1154112" cy="431800"/>
            </a:xfrm>
            <a:prstGeom prst="wedgeRectCallout">
              <a:avLst>
                <a:gd name="adj1" fmla="val -89616"/>
                <a:gd name="adj2" fmla="val 266176"/>
              </a:avLst>
            </a:prstGeom>
            <a:solidFill>
              <a:schemeClr val="bg1"/>
            </a:solidFill>
            <a:ln w="9525">
              <a:solidFill>
                <a:srgbClr val="FF0066"/>
              </a:solidFill>
              <a:miter lim="800000"/>
              <a:headEnd/>
              <a:tailEnd/>
            </a:ln>
          </p:spPr>
          <p:txBody>
            <a:bodyPr/>
            <a:lstStyle/>
            <a:p>
              <a:r>
                <a:rPr lang="en-US" altLang="zh-CN" sz="1600" dirty="0">
                  <a:solidFill>
                    <a:srgbClr val="0000FF"/>
                  </a:solidFill>
                </a:rPr>
                <a:t>3</a:t>
              </a:r>
              <a:r>
                <a:rPr lang="zh-CN" altLang="en-US" sz="1600" dirty="0">
                  <a:solidFill>
                    <a:srgbClr val="0000FF"/>
                  </a:solidFill>
                </a:rPr>
                <a:t>硫化铅</a:t>
              </a:r>
            </a:p>
          </p:txBody>
        </p:sp>
        <p:sp>
          <p:nvSpPr>
            <p:cNvPr id="6153" name="Line 9"/>
            <p:cNvSpPr>
              <a:spLocks noChangeShapeType="1"/>
            </p:cNvSpPr>
            <p:nvPr/>
          </p:nvSpPr>
          <p:spPr bwMode="auto">
            <a:xfrm>
              <a:off x="7164190" y="5806089"/>
              <a:ext cx="0" cy="360165"/>
            </a:xfrm>
            <a:prstGeom prst="line">
              <a:avLst/>
            </a:prstGeom>
            <a:noFill/>
            <a:ln w="9525">
              <a:solidFill>
                <a:srgbClr val="FF0066"/>
              </a:solidFill>
              <a:round/>
              <a:headEnd/>
              <a:tailEnd/>
            </a:ln>
          </p:spPr>
          <p:txBody>
            <a:bodyPr/>
            <a:lstStyle/>
            <a:p>
              <a:endParaRPr lang="zh-CN" altLang="en-US"/>
            </a:p>
          </p:txBody>
        </p:sp>
        <p:sp>
          <p:nvSpPr>
            <p:cNvPr id="6154" name="Line 11"/>
            <p:cNvSpPr>
              <a:spLocks noChangeShapeType="1"/>
            </p:cNvSpPr>
            <p:nvPr/>
          </p:nvSpPr>
          <p:spPr bwMode="auto">
            <a:xfrm>
              <a:off x="6761538" y="6166254"/>
              <a:ext cx="2093818" cy="0"/>
            </a:xfrm>
            <a:prstGeom prst="line">
              <a:avLst/>
            </a:prstGeom>
            <a:noFill/>
            <a:ln w="9525">
              <a:solidFill>
                <a:srgbClr val="FF0066"/>
              </a:solidFill>
              <a:round/>
              <a:headEnd/>
              <a:tailEnd type="triangle" w="med" len="med"/>
            </a:ln>
          </p:spPr>
          <p:txBody>
            <a:bodyPr/>
            <a:lstStyle/>
            <a:p>
              <a:endParaRPr lang="zh-CN" altLang="en-US"/>
            </a:p>
          </p:txBody>
        </p:sp>
        <p:sp>
          <p:nvSpPr>
            <p:cNvPr id="6155" name="Text Box 12"/>
            <p:cNvSpPr txBox="1">
              <a:spLocks noChangeArrowheads="1"/>
            </p:cNvSpPr>
            <p:nvPr/>
          </p:nvSpPr>
          <p:spPr bwMode="auto">
            <a:xfrm>
              <a:off x="7251981" y="5769379"/>
              <a:ext cx="1603375" cy="468118"/>
            </a:xfrm>
            <a:prstGeom prst="rect">
              <a:avLst/>
            </a:prstGeom>
            <a:noFill/>
            <a:ln w="9525">
              <a:noFill/>
              <a:miter lim="800000"/>
              <a:headEnd/>
              <a:tailEnd/>
            </a:ln>
          </p:spPr>
          <p:txBody>
            <a:bodyPr>
              <a:spAutoFit/>
            </a:bodyPr>
            <a:lstStyle/>
            <a:p>
              <a:r>
                <a:rPr lang="zh-CN" altLang="en-US" sz="1600" dirty="0">
                  <a:solidFill>
                    <a:srgbClr val="0000FF"/>
                  </a:solidFill>
                </a:rPr>
                <a:t>中远红外区</a:t>
              </a:r>
            </a:p>
          </p:txBody>
        </p:sp>
        <p:sp>
          <p:nvSpPr>
            <p:cNvPr id="6156" name="Line 13"/>
            <p:cNvSpPr>
              <a:spLocks noChangeShapeType="1"/>
            </p:cNvSpPr>
            <p:nvPr/>
          </p:nvSpPr>
          <p:spPr bwMode="auto">
            <a:xfrm flipH="1">
              <a:off x="5105776" y="6166254"/>
              <a:ext cx="1655762" cy="0"/>
            </a:xfrm>
            <a:prstGeom prst="line">
              <a:avLst/>
            </a:prstGeom>
            <a:noFill/>
            <a:ln w="9525">
              <a:solidFill>
                <a:srgbClr val="FF0066"/>
              </a:solidFill>
              <a:round/>
              <a:headEnd/>
              <a:tailEnd type="triangle" w="med" len="med"/>
            </a:ln>
          </p:spPr>
          <p:txBody>
            <a:bodyPr/>
            <a:lstStyle/>
            <a:p>
              <a:endParaRPr lang="zh-CN" altLang="en-US"/>
            </a:p>
          </p:txBody>
        </p:sp>
        <p:sp>
          <p:nvSpPr>
            <p:cNvPr id="6157" name="Text Box 14"/>
            <p:cNvSpPr txBox="1">
              <a:spLocks noChangeArrowheads="1"/>
            </p:cNvSpPr>
            <p:nvPr/>
          </p:nvSpPr>
          <p:spPr bwMode="auto">
            <a:xfrm>
              <a:off x="5147265" y="5749281"/>
              <a:ext cx="2045452" cy="468118"/>
            </a:xfrm>
            <a:prstGeom prst="rect">
              <a:avLst/>
            </a:prstGeom>
            <a:noFill/>
            <a:ln w="9525">
              <a:noFill/>
              <a:miter lim="800000"/>
              <a:headEnd/>
              <a:tailEnd/>
            </a:ln>
          </p:spPr>
          <p:txBody>
            <a:bodyPr wrap="none">
              <a:spAutoFit/>
            </a:bodyPr>
            <a:lstStyle/>
            <a:p>
              <a:r>
                <a:rPr lang="zh-CN" altLang="en-US" sz="1600" dirty="0">
                  <a:solidFill>
                    <a:srgbClr val="0000FF"/>
                  </a:solidFill>
                </a:rPr>
                <a:t>近红外与可见光</a:t>
              </a:r>
            </a:p>
          </p:txBody>
        </p:sp>
      </p:grpSp>
      <p:sp>
        <p:nvSpPr>
          <p:cNvPr id="14" name="Line 3"/>
          <p:cNvSpPr>
            <a:spLocks noChangeShapeType="1"/>
          </p:cNvSpPr>
          <p:nvPr/>
        </p:nvSpPr>
        <p:spPr bwMode="auto">
          <a:xfrm>
            <a:off x="1331913" y="981075"/>
            <a:ext cx="7127875" cy="0"/>
          </a:xfrm>
          <a:prstGeom prst="line">
            <a:avLst/>
          </a:prstGeom>
          <a:noFill/>
          <a:ln w="9525">
            <a:solidFill>
              <a:srgbClr val="33CCCC"/>
            </a:solidFill>
            <a:round/>
            <a:headEnd/>
            <a:tailEnd/>
          </a:ln>
        </p:spPr>
        <p:txBody>
          <a:bodyPr/>
          <a:lstStyle/>
          <a:p>
            <a:endParaRPr lang="zh-CN" altLang="en-US"/>
          </a:p>
        </p:txBody>
      </p:sp>
      <p:sp>
        <p:nvSpPr>
          <p:cNvPr id="17" name="Rectangle 8"/>
          <p:cNvSpPr>
            <a:spLocks noChangeArrowheads="1"/>
          </p:cNvSpPr>
          <p:nvPr/>
        </p:nvSpPr>
        <p:spPr bwMode="auto">
          <a:xfrm>
            <a:off x="4127528" y="318043"/>
            <a:ext cx="3103519" cy="553998"/>
          </a:xfrm>
          <a:prstGeom prst="rect">
            <a:avLst/>
          </a:prstGeom>
          <a:noFill/>
          <a:ln w="9525">
            <a:noFill/>
            <a:miter lim="800000"/>
            <a:headEnd/>
            <a:tailEnd/>
          </a:ln>
        </p:spPr>
        <p:txBody>
          <a:bodyPr wrap="square">
            <a:spAutoFit/>
          </a:bodyPr>
          <a:lstStyle/>
          <a:p>
            <a:pPr>
              <a:lnSpc>
                <a:spcPct val="125000"/>
              </a:lnSpc>
              <a:spcBef>
                <a:spcPct val="50000"/>
              </a:spcBef>
              <a:buSzPct val="85000"/>
            </a:pPr>
            <a:r>
              <a:rPr lang="en-US" altLang="zh-CN" sz="2400" b="1" dirty="0">
                <a:solidFill>
                  <a:srgbClr val="FF0000"/>
                </a:solidFill>
                <a:latin typeface="+mn-ea"/>
                <a:ea typeface="+mn-ea"/>
                <a:sym typeface="黑体" pitchFamily="49" charset="-122"/>
              </a:rPr>
              <a:t>——</a:t>
            </a:r>
            <a:r>
              <a:rPr lang="zh-CN" altLang="en-US" sz="2400" b="1" dirty="0">
                <a:solidFill>
                  <a:srgbClr val="FF0000"/>
                </a:solidFill>
                <a:latin typeface="+mn-ea"/>
                <a:ea typeface="+mn-ea"/>
                <a:sym typeface="黑体" pitchFamily="49" charset="-122"/>
              </a:rPr>
              <a:t>（</a:t>
            </a:r>
            <a:r>
              <a:rPr lang="en-US" altLang="zh-CN" sz="2400" b="1" dirty="0">
                <a:solidFill>
                  <a:srgbClr val="FF0000"/>
                </a:solidFill>
                <a:latin typeface="+mn-ea"/>
                <a:ea typeface="+mn-ea"/>
                <a:sym typeface="黑体" pitchFamily="49" charset="-122"/>
              </a:rPr>
              <a:t>2</a:t>
            </a:r>
            <a:r>
              <a:rPr lang="zh-CN" altLang="en-US" sz="2400" b="1" dirty="0">
                <a:solidFill>
                  <a:srgbClr val="FF0000"/>
                </a:solidFill>
                <a:latin typeface="+mn-ea"/>
                <a:ea typeface="+mn-ea"/>
                <a:sym typeface="黑体" pitchFamily="49" charset="-122"/>
              </a:rPr>
              <a:t>）光谱特性</a:t>
            </a:r>
          </a:p>
        </p:txBody>
      </p:sp>
      <p:sp>
        <p:nvSpPr>
          <p:cNvPr id="18" name="Rectangle 5"/>
          <p:cNvSpPr>
            <a:spLocks noChangeArrowheads="1"/>
          </p:cNvSpPr>
          <p:nvPr/>
        </p:nvSpPr>
        <p:spPr bwMode="auto">
          <a:xfrm>
            <a:off x="5069681" y="1117062"/>
            <a:ext cx="4074319"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1400">
                <a:solidFill>
                  <a:srgbClr val="000000"/>
                </a:solidFill>
                <a:latin typeface="Arial" panose="020B0604020202020204" pitchFamily="34" charset="0"/>
                <a:ea typeface="宋体" panose="02010600030101010101" pitchFamily="2" charset="-122"/>
              </a:defRPr>
            </a:lvl1pPr>
            <a:lvl2pPr marL="742950" indent="-285750" eaLnBrk="0" hangingPunct="0">
              <a:defRPr sz="1400">
                <a:solidFill>
                  <a:srgbClr val="000000"/>
                </a:solidFill>
                <a:latin typeface="Arial" panose="020B0604020202020204" pitchFamily="34" charset="0"/>
                <a:ea typeface="宋体" panose="02010600030101010101" pitchFamily="2" charset="-122"/>
              </a:defRPr>
            </a:lvl2pPr>
            <a:lvl3pPr marL="1143000" indent="-228600" eaLnBrk="0" hangingPunct="0">
              <a:defRPr sz="1400">
                <a:solidFill>
                  <a:srgbClr val="000000"/>
                </a:solidFill>
                <a:latin typeface="Arial" panose="020B0604020202020204" pitchFamily="34" charset="0"/>
                <a:ea typeface="宋体" panose="02010600030101010101" pitchFamily="2" charset="-122"/>
              </a:defRPr>
            </a:lvl3pPr>
            <a:lvl4pPr marL="1600200" indent="-228600" eaLnBrk="0" hangingPunct="0">
              <a:defRPr sz="1400">
                <a:solidFill>
                  <a:srgbClr val="000000"/>
                </a:solidFill>
                <a:latin typeface="Arial" panose="020B0604020202020204" pitchFamily="34" charset="0"/>
                <a:ea typeface="宋体" panose="02010600030101010101" pitchFamily="2" charset="-122"/>
              </a:defRPr>
            </a:lvl4pPr>
            <a:lvl5pPr marL="2057400" indent="-228600" eaLnBrk="0" hangingPunct="0">
              <a:defRPr sz="14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defRPr>
            </a:lvl9pPr>
          </a:lstStyle>
          <a:p>
            <a:pPr eaLnBrk="1" hangingPunct="1">
              <a:lnSpc>
                <a:spcPct val="120000"/>
              </a:lnSpc>
              <a:spcBef>
                <a:spcPct val="20000"/>
              </a:spcBef>
              <a:buSzPct val="85000"/>
            </a:pPr>
            <a:r>
              <a:rPr kumimoji="1" lang="en-US" altLang="zh-CN" sz="2000" b="1" dirty="0">
                <a:solidFill>
                  <a:schemeClr val="tx1"/>
                </a:solidFill>
                <a:latin typeface="+mn-ea"/>
                <a:ea typeface="+mn-ea"/>
                <a:cs typeface="Arial" panose="020B0604020202020204" pitchFamily="34" charset="0"/>
              </a:rPr>
              <a:t> 1  </a:t>
            </a:r>
            <a:r>
              <a:rPr kumimoji="1" lang="en-US" altLang="zh-CN" sz="2000" b="1" dirty="0" err="1">
                <a:solidFill>
                  <a:schemeClr val="tx1"/>
                </a:solidFill>
                <a:latin typeface="+mn-ea"/>
                <a:ea typeface="+mn-ea"/>
                <a:cs typeface="Arial" panose="020B0604020202020204" pitchFamily="34" charset="0"/>
              </a:rPr>
              <a:t>CdS</a:t>
            </a:r>
            <a:r>
              <a:rPr kumimoji="1" lang="zh-CN" altLang="en-US" sz="2000" b="1" dirty="0">
                <a:solidFill>
                  <a:srgbClr val="000066"/>
                </a:solidFill>
                <a:latin typeface="+mn-ea"/>
                <a:ea typeface="+mn-ea"/>
                <a:cs typeface="Arial" panose="020B0604020202020204" pitchFamily="34" charset="0"/>
              </a:rPr>
              <a:t> （</a:t>
            </a:r>
            <a:r>
              <a:rPr kumimoji="1" lang="zh-CN" altLang="en-US" sz="2000" b="1" dirty="0">
                <a:solidFill>
                  <a:schemeClr val="tx1"/>
                </a:solidFill>
                <a:latin typeface="+mn-ea"/>
                <a:ea typeface="+mn-ea"/>
                <a:cs typeface="Arial" panose="020B0604020202020204" pitchFamily="34" charset="0"/>
              </a:rPr>
              <a:t>硫化镉</a:t>
            </a:r>
            <a:r>
              <a:rPr kumimoji="1" lang="zh-CN" altLang="en-US" sz="2000" b="1" dirty="0">
                <a:solidFill>
                  <a:srgbClr val="000066"/>
                </a:solidFill>
                <a:latin typeface="+mn-ea"/>
                <a:ea typeface="+mn-ea"/>
                <a:cs typeface="Arial" panose="020B0604020202020204" pitchFamily="34" charset="0"/>
              </a:rPr>
              <a:t>）</a:t>
            </a:r>
            <a:r>
              <a:rPr kumimoji="1" lang="zh-CN" altLang="en-US" sz="2000" b="1" dirty="0">
                <a:solidFill>
                  <a:schemeClr val="tx1"/>
                </a:solidFill>
                <a:latin typeface="+mn-ea"/>
                <a:ea typeface="+mn-ea"/>
                <a:cs typeface="Arial" panose="020B0604020202020204" pitchFamily="34" charset="0"/>
              </a:rPr>
              <a:t>光敏电阻是最常见的光敏电阻，它的光谱响应特性最接近人眼光谱光视效率，它在可见光波段范围内的灵敏度最高，因此，被广泛地应用于灯光的自动控制，照相机的自动测光等。通常，</a:t>
            </a:r>
            <a:r>
              <a:rPr kumimoji="1" lang="en-US" altLang="zh-CN" sz="2000" b="1" dirty="0" err="1">
                <a:solidFill>
                  <a:srgbClr val="FF0000"/>
                </a:solidFill>
                <a:latin typeface="+mn-ea"/>
                <a:ea typeface="+mn-ea"/>
                <a:cs typeface="Arial" panose="020B0604020202020204" pitchFamily="34" charset="0"/>
              </a:rPr>
              <a:t>CdS</a:t>
            </a:r>
            <a:r>
              <a:rPr kumimoji="1" lang="zh-CN" altLang="en-US" sz="2000" b="1" dirty="0">
                <a:solidFill>
                  <a:srgbClr val="FF0000"/>
                </a:solidFill>
                <a:latin typeface="+mn-ea"/>
                <a:ea typeface="+mn-ea"/>
                <a:cs typeface="Arial" panose="020B0604020202020204" pitchFamily="34" charset="0"/>
              </a:rPr>
              <a:t>光敏电阻的峰值响应波长为</a:t>
            </a:r>
            <a:r>
              <a:rPr kumimoji="1" lang="en-US" altLang="zh-CN" sz="2000" b="1" dirty="0">
                <a:solidFill>
                  <a:srgbClr val="FF0000"/>
                </a:solidFill>
                <a:latin typeface="+mn-ea"/>
                <a:ea typeface="+mn-ea"/>
                <a:cs typeface="Arial" panose="020B0604020202020204" pitchFamily="34" charset="0"/>
              </a:rPr>
              <a:t>0.52</a:t>
            </a:r>
            <a:r>
              <a:rPr kumimoji="1" lang="en-US" altLang="zh-CN" sz="2000" b="1" i="1" dirty="0">
                <a:solidFill>
                  <a:srgbClr val="FF0000"/>
                </a:solidFill>
                <a:latin typeface="+mn-ea"/>
                <a:ea typeface="+mn-ea"/>
                <a:cs typeface="Arial" panose="020B0604020202020204" pitchFamily="34" charset="0"/>
              </a:rPr>
              <a:t>μm</a:t>
            </a:r>
            <a:r>
              <a:rPr kumimoji="1" lang="zh-CN" altLang="en-US" sz="2000" b="1" i="1" dirty="0">
                <a:solidFill>
                  <a:srgbClr val="FF0000"/>
                </a:solidFill>
                <a:latin typeface="+mn-ea"/>
                <a:ea typeface="+mn-ea"/>
                <a:cs typeface="Arial" panose="020B0604020202020204" pitchFamily="34" charset="0"/>
              </a:rPr>
              <a:t>。</a:t>
            </a:r>
            <a:r>
              <a:rPr kumimoji="1" lang="zh-CN" altLang="en-US" sz="2000" b="1" dirty="0">
                <a:solidFill>
                  <a:schemeClr val="tx1"/>
                </a:solidFill>
                <a:latin typeface="+mn-ea"/>
                <a:ea typeface="+mn-ea"/>
                <a:cs typeface="Arial" panose="020B0604020202020204" pitchFamily="34" charset="0"/>
              </a:rPr>
              <a:t> </a:t>
            </a:r>
          </a:p>
        </p:txBody>
      </p:sp>
      <p:sp>
        <p:nvSpPr>
          <p:cNvPr id="19" name="Rectangle 7"/>
          <p:cNvSpPr>
            <a:spLocks noChangeArrowheads="1"/>
          </p:cNvSpPr>
          <p:nvPr/>
        </p:nvSpPr>
        <p:spPr bwMode="auto">
          <a:xfrm>
            <a:off x="311151" y="4849661"/>
            <a:ext cx="814863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400">
                <a:solidFill>
                  <a:srgbClr val="000000"/>
                </a:solidFill>
                <a:latin typeface="Arial" panose="020B0604020202020204" pitchFamily="34" charset="0"/>
                <a:ea typeface="宋体" panose="02010600030101010101" pitchFamily="2" charset="-122"/>
              </a:defRPr>
            </a:lvl1pPr>
            <a:lvl2pPr marL="742950" indent="-285750" eaLnBrk="0" hangingPunct="0">
              <a:defRPr sz="1400">
                <a:solidFill>
                  <a:srgbClr val="000000"/>
                </a:solidFill>
                <a:latin typeface="Arial" panose="020B0604020202020204" pitchFamily="34" charset="0"/>
                <a:ea typeface="宋体" panose="02010600030101010101" pitchFamily="2" charset="-122"/>
              </a:defRPr>
            </a:lvl2pPr>
            <a:lvl3pPr marL="1143000" indent="-228600" eaLnBrk="0" hangingPunct="0">
              <a:defRPr sz="1400">
                <a:solidFill>
                  <a:srgbClr val="000000"/>
                </a:solidFill>
                <a:latin typeface="Arial" panose="020B0604020202020204" pitchFamily="34" charset="0"/>
                <a:ea typeface="宋体" panose="02010600030101010101" pitchFamily="2" charset="-122"/>
              </a:defRPr>
            </a:lvl3pPr>
            <a:lvl4pPr marL="1600200" indent="-228600" eaLnBrk="0" hangingPunct="0">
              <a:defRPr sz="1400">
                <a:solidFill>
                  <a:srgbClr val="000000"/>
                </a:solidFill>
                <a:latin typeface="Arial" panose="020B0604020202020204" pitchFamily="34" charset="0"/>
                <a:ea typeface="宋体" panose="02010600030101010101" pitchFamily="2" charset="-122"/>
              </a:defRPr>
            </a:lvl4pPr>
            <a:lvl5pPr marL="2057400" indent="-228600" eaLnBrk="0" hangingPunct="0">
              <a:defRPr sz="14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defRPr>
            </a:lvl9pPr>
          </a:lstStyle>
          <a:p>
            <a:pPr eaLnBrk="1" hangingPunct="1">
              <a:lnSpc>
                <a:spcPct val="120000"/>
              </a:lnSpc>
              <a:spcBef>
                <a:spcPct val="20000"/>
              </a:spcBef>
              <a:buSzPct val="85000"/>
            </a:pPr>
            <a:r>
              <a:rPr kumimoji="1" lang="en-US" altLang="zh-CN" sz="2000" b="1" dirty="0">
                <a:solidFill>
                  <a:schemeClr val="tx1"/>
                </a:solidFill>
                <a:latin typeface="+mn-ea"/>
                <a:ea typeface="+mn-ea"/>
                <a:cs typeface="Arial" panose="020B0604020202020204" pitchFamily="34" charset="0"/>
              </a:rPr>
              <a:t> 2  </a:t>
            </a:r>
            <a:r>
              <a:rPr kumimoji="1" lang="en-US" altLang="zh-CN" sz="2000" b="1" dirty="0" err="1">
                <a:solidFill>
                  <a:schemeClr val="tx1"/>
                </a:solidFill>
                <a:latin typeface="+mn-ea"/>
                <a:ea typeface="+mn-ea"/>
                <a:cs typeface="Arial" panose="020B0604020202020204" pitchFamily="34" charset="0"/>
              </a:rPr>
              <a:t>CdSe</a:t>
            </a:r>
            <a:r>
              <a:rPr kumimoji="1" lang="zh-CN" altLang="en-US" sz="2000" b="1" dirty="0">
                <a:solidFill>
                  <a:schemeClr val="tx1"/>
                </a:solidFill>
                <a:latin typeface="+mn-ea"/>
                <a:ea typeface="+mn-ea"/>
                <a:cs typeface="Arial" panose="020B0604020202020204" pitchFamily="34" charset="0"/>
              </a:rPr>
              <a:t>（</a:t>
            </a:r>
            <a:r>
              <a:rPr lang="zh-CN" altLang="en-US" sz="2000" b="1" dirty="0">
                <a:solidFill>
                  <a:schemeClr val="tx1"/>
                </a:solidFill>
                <a:latin typeface="+mn-ea"/>
                <a:ea typeface="+mn-ea"/>
              </a:rPr>
              <a:t>硒化镉</a:t>
            </a:r>
            <a:r>
              <a:rPr kumimoji="1" lang="zh-CN" altLang="en-US" sz="2000" b="1" dirty="0">
                <a:solidFill>
                  <a:schemeClr val="tx1"/>
                </a:solidFill>
                <a:latin typeface="+mn-ea"/>
                <a:ea typeface="+mn-ea"/>
                <a:cs typeface="Arial" panose="020B0604020202020204" pitchFamily="34" charset="0"/>
              </a:rPr>
              <a:t>）光敏电阻是</a:t>
            </a:r>
            <a:r>
              <a:rPr kumimoji="1" lang="en-US" altLang="zh-CN" sz="2000" b="1" dirty="0">
                <a:solidFill>
                  <a:schemeClr val="tx1"/>
                </a:solidFill>
                <a:latin typeface="+mn-ea"/>
                <a:ea typeface="+mn-ea"/>
                <a:cs typeface="Arial" panose="020B0604020202020204" pitchFamily="34" charset="0"/>
              </a:rPr>
              <a:t>3~5</a:t>
            </a:r>
            <a:r>
              <a:rPr kumimoji="1" lang="en-US" altLang="zh-CN" sz="2000" b="1" i="1" dirty="0">
                <a:solidFill>
                  <a:schemeClr val="tx1"/>
                </a:solidFill>
                <a:latin typeface="+mn-ea"/>
                <a:ea typeface="+mn-ea"/>
                <a:cs typeface="Arial" panose="020B0604020202020204" pitchFamily="34" charset="0"/>
              </a:rPr>
              <a:t>μm</a:t>
            </a:r>
            <a:r>
              <a:rPr kumimoji="1" lang="zh-CN" altLang="en-US" sz="2000" b="1" dirty="0">
                <a:solidFill>
                  <a:schemeClr val="tx1"/>
                </a:solidFill>
                <a:latin typeface="+mn-ea"/>
                <a:ea typeface="+mn-ea"/>
                <a:cs typeface="Arial" panose="020B0604020202020204" pitchFamily="34" charset="0"/>
              </a:rPr>
              <a:t>光谱范围内的主要探测器件之一。在室温下的长波长可达</a:t>
            </a:r>
            <a:r>
              <a:rPr kumimoji="1" lang="en-US" altLang="zh-CN" sz="2000" b="1" dirty="0">
                <a:solidFill>
                  <a:schemeClr val="tx1"/>
                </a:solidFill>
                <a:latin typeface="+mn-ea"/>
                <a:ea typeface="+mn-ea"/>
                <a:cs typeface="Arial" panose="020B0604020202020204" pitchFamily="34" charset="0"/>
              </a:rPr>
              <a:t>7.5</a:t>
            </a:r>
            <a:r>
              <a:rPr kumimoji="1" lang="en-US" altLang="zh-CN" sz="2000" b="1" i="1" dirty="0">
                <a:solidFill>
                  <a:schemeClr val="tx1"/>
                </a:solidFill>
                <a:latin typeface="+mn-ea"/>
                <a:ea typeface="+mn-ea"/>
                <a:cs typeface="Arial" panose="020B0604020202020204" pitchFamily="34" charset="0"/>
              </a:rPr>
              <a:t>μm</a:t>
            </a:r>
            <a:r>
              <a:rPr kumimoji="1" lang="zh-CN" altLang="en-US" sz="2000" b="1" dirty="0">
                <a:solidFill>
                  <a:schemeClr val="tx1"/>
                </a:solidFill>
                <a:latin typeface="+mn-ea"/>
                <a:ea typeface="+mn-ea"/>
                <a:cs typeface="Arial" panose="020B0604020202020204" pitchFamily="34" charset="0"/>
              </a:rPr>
              <a:t>，峰值波长在</a:t>
            </a:r>
            <a:r>
              <a:rPr kumimoji="1" lang="en-US" altLang="zh-CN" sz="2000" b="1" dirty="0">
                <a:solidFill>
                  <a:schemeClr val="tx1"/>
                </a:solidFill>
                <a:latin typeface="+mn-ea"/>
                <a:ea typeface="+mn-ea"/>
                <a:cs typeface="Arial" panose="020B0604020202020204" pitchFamily="34" charset="0"/>
              </a:rPr>
              <a:t>6</a:t>
            </a:r>
            <a:r>
              <a:rPr kumimoji="1" lang="en-US" altLang="zh-CN" sz="2000" b="1" i="1" dirty="0">
                <a:solidFill>
                  <a:schemeClr val="tx1"/>
                </a:solidFill>
                <a:latin typeface="+mn-ea"/>
                <a:ea typeface="+mn-ea"/>
                <a:cs typeface="Arial" panose="020B0604020202020204" pitchFamily="34" charset="0"/>
              </a:rPr>
              <a:t>μm</a:t>
            </a:r>
            <a:r>
              <a:rPr kumimoji="1" lang="zh-CN" altLang="en-US" sz="2000" b="1" dirty="0">
                <a:solidFill>
                  <a:schemeClr val="tx1"/>
                </a:solidFill>
                <a:latin typeface="+mn-ea"/>
                <a:ea typeface="+mn-ea"/>
                <a:cs typeface="Arial" panose="020B0604020202020204" pitchFamily="34" charset="0"/>
              </a:rPr>
              <a:t>附近。当温度降低到</a:t>
            </a:r>
            <a:r>
              <a:rPr kumimoji="1" lang="en-US" altLang="zh-CN" sz="2000" b="1" dirty="0">
                <a:solidFill>
                  <a:schemeClr val="tx1"/>
                </a:solidFill>
                <a:latin typeface="+mn-ea"/>
                <a:ea typeface="+mn-ea"/>
                <a:cs typeface="Arial" panose="020B0604020202020204" pitchFamily="34" charset="0"/>
              </a:rPr>
              <a:t>77K</a:t>
            </a:r>
            <a:r>
              <a:rPr kumimoji="1" lang="zh-CN" altLang="en-US" sz="2000" b="1" dirty="0">
                <a:solidFill>
                  <a:schemeClr val="tx1"/>
                </a:solidFill>
                <a:latin typeface="+mn-ea"/>
                <a:ea typeface="+mn-ea"/>
                <a:cs typeface="Arial" panose="020B0604020202020204" pitchFamily="34" charset="0"/>
              </a:rPr>
              <a:t>（液氮）时，其长波长由</a:t>
            </a:r>
            <a:r>
              <a:rPr kumimoji="1" lang="en-US" altLang="zh-CN" sz="2000" b="1" dirty="0">
                <a:solidFill>
                  <a:schemeClr val="tx1"/>
                </a:solidFill>
                <a:latin typeface="+mn-ea"/>
                <a:ea typeface="+mn-ea"/>
                <a:cs typeface="Arial" panose="020B0604020202020204" pitchFamily="34" charset="0"/>
              </a:rPr>
              <a:t>7.5</a:t>
            </a:r>
            <a:r>
              <a:rPr kumimoji="1" lang="en-US" altLang="zh-CN" sz="2000" b="1" i="1" dirty="0">
                <a:solidFill>
                  <a:schemeClr val="tx1"/>
                </a:solidFill>
                <a:latin typeface="+mn-ea"/>
                <a:ea typeface="+mn-ea"/>
                <a:cs typeface="Arial" panose="020B0604020202020204" pitchFamily="34" charset="0"/>
              </a:rPr>
              <a:t>μm</a:t>
            </a:r>
            <a:r>
              <a:rPr kumimoji="1" lang="zh-CN" altLang="en-US" sz="2000" b="1" dirty="0">
                <a:solidFill>
                  <a:schemeClr val="tx1"/>
                </a:solidFill>
                <a:latin typeface="+mn-ea"/>
                <a:ea typeface="+mn-ea"/>
                <a:cs typeface="Arial" panose="020B0604020202020204" pitchFamily="34" charset="0"/>
              </a:rPr>
              <a:t>缩短到</a:t>
            </a:r>
            <a:r>
              <a:rPr kumimoji="1" lang="en-US" altLang="zh-CN" sz="2000" b="1" dirty="0">
                <a:solidFill>
                  <a:schemeClr val="tx1"/>
                </a:solidFill>
                <a:latin typeface="+mn-ea"/>
                <a:ea typeface="+mn-ea"/>
                <a:cs typeface="Arial" panose="020B0604020202020204" pitchFamily="34" charset="0"/>
              </a:rPr>
              <a:t>5.5</a:t>
            </a:r>
            <a:r>
              <a:rPr kumimoji="1" lang="en-US" altLang="zh-CN" sz="2000" b="1" i="1" dirty="0">
                <a:solidFill>
                  <a:schemeClr val="tx1"/>
                </a:solidFill>
                <a:latin typeface="+mn-ea"/>
                <a:ea typeface="+mn-ea"/>
                <a:cs typeface="Arial" panose="020B0604020202020204" pitchFamily="34" charset="0"/>
              </a:rPr>
              <a:t>μm</a:t>
            </a:r>
            <a:r>
              <a:rPr kumimoji="1" lang="zh-CN" altLang="en-US" sz="2000" b="1" dirty="0">
                <a:solidFill>
                  <a:schemeClr val="tx1"/>
                </a:solidFill>
                <a:latin typeface="+mn-ea"/>
                <a:ea typeface="+mn-ea"/>
                <a:cs typeface="Arial" panose="020B0604020202020204" pitchFamily="34" charset="0"/>
              </a:rPr>
              <a:t>，峰值波长也将移至</a:t>
            </a:r>
            <a:r>
              <a:rPr kumimoji="1" lang="en-US" altLang="zh-CN" sz="2000" b="1" dirty="0">
                <a:solidFill>
                  <a:schemeClr val="tx1"/>
                </a:solidFill>
                <a:latin typeface="+mn-ea"/>
                <a:ea typeface="+mn-ea"/>
                <a:cs typeface="Arial" panose="020B0604020202020204" pitchFamily="34" charset="0"/>
              </a:rPr>
              <a:t>5</a:t>
            </a:r>
            <a:r>
              <a:rPr kumimoji="1" lang="en-US" altLang="zh-CN" sz="2000" b="1" i="1" dirty="0">
                <a:solidFill>
                  <a:schemeClr val="tx1"/>
                </a:solidFill>
                <a:latin typeface="+mn-ea"/>
                <a:ea typeface="+mn-ea"/>
                <a:cs typeface="Arial" panose="020B0604020202020204" pitchFamily="34" charset="0"/>
              </a:rPr>
              <a:t>μm</a:t>
            </a:r>
            <a:r>
              <a:rPr kumimoji="1" lang="zh-CN" altLang="en-US" sz="2000" b="1" dirty="0">
                <a:solidFill>
                  <a:schemeClr val="tx1"/>
                </a:solidFill>
                <a:latin typeface="+mn-ea"/>
                <a:ea typeface="+mn-ea"/>
                <a:cs typeface="Arial" panose="020B0604020202020204" pitchFamily="34" charset="0"/>
              </a:rPr>
              <a:t>。 </a:t>
            </a:r>
          </a:p>
        </p:txBody>
      </p:sp>
      <p:sp>
        <p:nvSpPr>
          <p:cNvPr id="20" name="Rectangle 8"/>
          <p:cNvSpPr>
            <a:spLocks noChangeArrowheads="1"/>
          </p:cNvSpPr>
          <p:nvPr/>
        </p:nvSpPr>
        <p:spPr bwMode="auto">
          <a:xfrm>
            <a:off x="249834" y="45872"/>
            <a:ext cx="35283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eaLnBrk="0" hangingPunct="0">
              <a:defRPr sz="2400">
                <a:solidFill>
                  <a:schemeClr val="tx1"/>
                </a:solidFill>
                <a:latin typeface="Times New Roman" panose="02020603050405020304" pitchFamily="18" charset="0"/>
                <a:ea typeface="楷体_GB2312" pitchFamily="49" charset="-122"/>
              </a:defRPr>
            </a:lvl1pPr>
            <a:lvl2pPr marL="742950" indent="-285750" eaLnBrk="0" hangingPunct="0">
              <a:defRPr sz="2400">
                <a:solidFill>
                  <a:schemeClr val="tx1"/>
                </a:solidFill>
                <a:latin typeface="Times New Roman" panose="02020603050405020304" pitchFamily="18" charset="0"/>
                <a:ea typeface="楷体_GB2312" pitchFamily="49" charset="-122"/>
              </a:defRPr>
            </a:lvl2pPr>
            <a:lvl3pPr marL="1143000" indent="-228600" eaLnBrk="0" hangingPunct="0">
              <a:defRPr sz="2400">
                <a:solidFill>
                  <a:schemeClr val="tx1"/>
                </a:solidFill>
                <a:latin typeface="Times New Roman" panose="02020603050405020304" pitchFamily="18" charset="0"/>
                <a:ea typeface="楷体_GB2312" pitchFamily="49" charset="-122"/>
              </a:defRPr>
            </a:lvl3pPr>
            <a:lvl4pPr marL="1600200" indent="-228600" eaLnBrk="0" hangingPunct="0">
              <a:defRPr sz="2400">
                <a:solidFill>
                  <a:schemeClr val="tx1"/>
                </a:solidFill>
                <a:latin typeface="Times New Roman" panose="02020603050405020304" pitchFamily="18" charset="0"/>
                <a:ea typeface="楷体_GB2312" pitchFamily="49" charset="-122"/>
              </a:defRPr>
            </a:lvl4pPr>
            <a:lvl5pPr marL="2057400" indent="-228600" eaLnBrk="0" hangingPunct="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lnSpc>
                <a:spcPct val="150000"/>
              </a:lnSpc>
              <a:spcBef>
                <a:spcPct val="50000"/>
              </a:spcBef>
            </a:pPr>
            <a:r>
              <a:rPr kumimoji="1" lang="en-US" altLang="zh-CN" b="1" dirty="0">
                <a:latin typeface="+mn-ea"/>
                <a:ea typeface="+mn-ea"/>
              </a:rPr>
              <a:t>2.2.2 </a:t>
            </a:r>
            <a:r>
              <a:rPr kumimoji="1" lang="zh-CN" altLang="en-US" b="1" dirty="0">
                <a:latin typeface="+mn-ea"/>
                <a:ea typeface="+mn-ea"/>
              </a:rPr>
              <a:t>光敏电阻基本特性</a:t>
            </a:r>
            <a:endParaRPr kumimoji="1" lang="zh-CN" altLang="en-US" b="1" dirty="0">
              <a:latin typeface="+mn-ea"/>
              <a:ea typeface="+mn-ea"/>
              <a:sym typeface="Symbol" panose="05050102010706020507" pitchFamily="18" charset="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753697" y="1124599"/>
            <a:ext cx="5435885" cy="3120977"/>
            <a:chOff x="1475586" y="1320783"/>
            <a:chExt cx="7379770" cy="4916714"/>
          </a:xfrm>
        </p:grpSpPr>
        <p:grpSp>
          <p:nvGrpSpPr>
            <p:cNvPr id="2" name="组合 1"/>
            <p:cNvGrpSpPr/>
            <p:nvPr/>
          </p:nvGrpSpPr>
          <p:grpSpPr>
            <a:xfrm>
              <a:off x="1475586" y="2245516"/>
              <a:ext cx="5856477" cy="3730357"/>
              <a:chOff x="1475586" y="2245516"/>
              <a:chExt cx="5856477" cy="3730357"/>
            </a:xfrm>
          </p:grpSpPr>
          <p:pic>
            <p:nvPicPr>
              <p:cNvPr id="16" name="Picture 6" descr="IMG_3803"/>
              <p:cNvPicPr>
                <a:picLocks noChangeAspect="1" noChangeArrowheads="1"/>
              </p:cNvPicPr>
              <p:nvPr/>
            </p:nvPicPr>
            <p:blipFill>
              <a:blip r:embed="rId3" cstate="print">
                <a:extLst>
                  <a:ext uri="{28A0092B-C50C-407E-A947-70E740481C1C}">
                    <a14:useLocalDpi xmlns:a14="http://schemas.microsoft.com/office/drawing/2010/main" val="0"/>
                  </a:ext>
                </a:extLst>
              </a:blip>
              <a:srcRect t="2551" r="2296"/>
              <a:stretch>
                <a:fillRect/>
              </a:stretch>
            </p:blipFill>
            <p:spPr bwMode="auto">
              <a:xfrm>
                <a:off x="1475586" y="2245516"/>
                <a:ext cx="5856477" cy="3504394"/>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4"/>
              <p:cNvSpPr txBox="1">
                <a:spLocks noChangeArrowheads="1"/>
              </p:cNvSpPr>
              <p:nvPr/>
            </p:nvSpPr>
            <p:spPr bwMode="auto">
              <a:xfrm>
                <a:off x="4068155" y="5394036"/>
                <a:ext cx="1817596" cy="581837"/>
              </a:xfrm>
              <a:prstGeom prst="rect">
                <a:avLst/>
              </a:prstGeom>
              <a:solidFill>
                <a:schemeClr val="bg1"/>
              </a:solidFill>
              <a:ln w="9525">
                <a:noFill/>
                <a:miter lim="800000"/>
                <a:headEnd/>
                <a:tailEnd/>
              </a:ln>
            </p:spPr>
            <p:txBody>
              <a:bodyPr wrap="none">
                <a:spAutoFit/>
              </a:bodyPr>
              <a:lstStyle/>
              <a:p>
                <a:r>
                  <a:rPr lang="el-GR" altLang="zh-CN" dirty="0"/>
                  <a:t>λ</a:t>
                </a:r>
                <a:r>
                  <a:rPr lang="en-US" altLang="zh-CN" dirty="0"/>
                  <a:t>(x0.01um)</a:t>
                </a:r>
                <a:endParaRPr lang="zh-CN" altLang="en-US" dirty="0"/>
              </a:p>
            </p:txBody>
          </p:sp>
        </p:grpSp>
        <p:sp>
          <p:nvSpPr>
            <p:cNvPr id="6150" name="AutoShape 6"/>
            <p:cNvSpPr>
              <a:spLocks noChangeArrowheads="1"/>
            </p:cNvSpPr>
            <p:nvPr/>
          </p:nvSpPr>
          <p:spPr bwMode="auto">
            <a:xfrm>
              <a:off x="1475586" y="1717660"/>
              <a:ext cx="1303188" cy="527856"/>
            </a:xfrm>
            <a:prstGeom prst="wedgeRectCallout">
              <a:avLst>
                <a:gd name="adj1" fmla="val 28752"/>
                <a:gd name="adj2" fmla="val 146577"/>
              </a:avLst>
            </a:prstGeom>
            <a:solidFill>
              <a:schemeClr val="bg1"/>
            </a:solidFill>
            <a:ln w="9525">
              <a:solidFill>
                <a:srgbClr val="FF0066"/>
              </a:solidFill>
              <a:miter lim="800000"/>
              <a:headEnd/>
              <a:tailEnd/>
            </a:ln>
          </p:spPr>
          <p:txBody>
            <a:bodyPr/>
            <a:lstStyle/>
            <a:p>
              <a:r>
                <a:rPr lang="en-US" altLang="zh-CN" sz="1600" dirty="0">
                  <a:solidFill>
                    <a:srgbClr val="0000FF"/>
                  </a:solidFill>
                </a:rPr>
                <a:t>1</a:t>
              </a:r>
              <a:r>
                <a:rPr lang="zh-CN" altLang="en-US" sz="1600" dirty="0">
                  <a:solidFill>
                    <a:srgbClr val="0000FF"/>
                  </a:solidFill>
                </a:rPr>
                <a:t>硫化镉</a:t>
              </a:r>
            </a:p>
          </p:txBody>
        </p:sp>
        <p:sp>
          <p:nvSpPr>
            <p:cNvPr id="6151" name="AutoShape 7"/>
            <p:cNvSpPr>
              <a:spLocks noChangeArrowheads="1"/>
            </p:cNvSpPr>
            <p:nvPr/>
          </p:nvSpPr>
          <p:spPr bwMode="auto">
            <a:xfrm>
              <a:off x="3491099" y="1717660"/>
              <a:ext cx="1419453" cy="527857"/>
            </a:xfrm>
            <a:prstGeom prst="wedgeRectCallout">
              <a:avLst>
                <a:gd name="adj1" fmla="val -94565"/>
                <a:gd name="adj2" fmla="val 188972"/>
              </a:avLst>
            </a:prstGeom>
            <a:solidFill>
              <a:schemeClr val="bg1"/>
            </a:solidFill>
            <a:ln w="9525">
              <a:solidFill>
                <a:srgbClr val="FF0066"/>
              </a:solidFill>
              <a:miter lim="800000"/>
              <a:headEnd/>
              <a:tailEnd/>
            </a:ln>
          </p:spPr>
          <p:txBody>
            <a:bodyPr/>
            <a:lstStyle/>
            <a:p>
              <a:r>
                <a:rPr lang="en-US" altLang="zh-CN" sz="1600" dirty="0">
                  <a:solidFill>
                    <a:srgbClr val="0000FF"/>
                  </a:solidFill>
                </a:rPr>
                <a:t>2</a:t>
              </a:r>
              <a:r>
                <a:rPr lang="zh-CN" altLang="en-US" sz="1600" dirty="0">
                  <a:solidFill>
                    <a:srgbClr val="0000FF"/>
                  </a:solidFill>
                </a:rPr>
                <a:t>硒化镉</a:t>
              </a:r>
            </a:p>
          </p:txBody>
        </p:sp>
        <p:sp>
          <p:nvSpPr>
            <p:cNvPr id="6152" name="AutoShape 8"/>
            <p:cNvSpPr>
              <a:spLocks noChangeArrowheads="1"/>
            </p:cNvSpPr>
            <p:nvPr/>
          </p:nvSpPr>
          <p:spPr bwMode="auto">
            <a:xfrm>
              <a:off x="6731188" y="1320783"/>
              <a:ext cx="1406506" cy="396877"/>
            </a:xfrm>
            <a:prstGeom prst="wedgeRectCallout">
              <a:avLst>
                <a:gd name="adj1" fmla="val -89616"/>
                <a:gd name="adj2" fmla="val 266176"/>
              </a:avLst>
            </a:prstGeom>
            <a:solidFill>
              <a:schemeClr val="bg1"/>
            </a:solidFill>
            <a:ln w="9525">
              <a:solidFill>
                <a:srgbClr val="FF0066"/>
              </a:solidFill>
              <a:miter lim="800000"/>
              <a:headEnd/>
              <a:tailEnd/>
            </a:ln>
          </p:spPr>
          <p:txBody>
            <a:bodyPr/>
            <a:lstStyle/>
            <a:p>
              <a:r>
                <a:rPr lang="en-US" altLang="zh-CN" sz="1600" dirty="0">
                  <a:solidFill>
                    <a:srgbClr val="0000FF"/>
                  </a:solidFill>
                </a:rPr>
                <a:t>3</a:t>
              </a:r>
              <a:r>
                <a:rPr lang="zh-CN" altLang="en-US" sz="1600" dirty="0">
                  <a:solidFill>
                    <a:srgbClr val="0000FF"/>
                  </a:solidFill>
                </a:rPr>
                <a:t>硫化铅</a:t>
              </a:r>
            </a:p>
          </p:txBody>
        </p:sp>
        <p:sp>
          <p:nvSpPr>
            <p:cNvPr id="6153" name="Line 9"/>
            <p:cNvSpPr>
              <a:spLocks noChangeShapeType="1"/>
            </p:cNvSpPr>
            <p:nvPr/>
          </p:nvSpPr>
          <p:spPr bwMode="auto">
            <a:xfrm>
              <a:off x="7164190" y="5806089"/>
              <a:ext cx="0" cy="360165"/>
            </a:xfrm>
            <a:prstGeom prst="line">
              <a:avLst/>
            </a:prstGeom>
            <a:noFill/>
            <a:ln w="9525">
              <a:solidFill>
                <a:srgbClr val="FF0066"/>
              </a:solidFill>
              <a:round/>
              <a:headEnd/>
              <a:tailEnd/>
            </a:ln>
          </p:spPr>
          <p:txBody>
            <a:bodyPr/>
            <a:lstStyle/>
            <a:p>
              <a:endParaRPr lang="zh-CN" altLang="en-US"/>
            </a:p>
          </p:txBody>
        </p:sp>
        <p:sp>
          <p:nvSpPr>
            <p:cNvPr id="6154" name="Line 11"/>
            <p:cNvSpPr>
              <a:spLocks noChangeShapeType="1"/>
            </p:cNvSpPr>
            <p:nvPr/>
          </p:nvSpPr>
          <p:spPr bwMode="auto">
            <a:xfrm>
              <a:off x="6761538" y="6166254"/>
              <a:ext cx="2093818" cy="0"/>
            </a:xfrm>
            <a:prstGeom prst="line">
              <a:avLst/>
            </a:prstGeom>
            <a:noFill/>
            <a:ln w="9525">
              <a:solidFill>
                <a:srgbClr val="FF0066"/>
              </a:solidFill>
              <a:round/>
              <a:headEnd/>
              <a:tailEnd type="triangle" w="med" len="med"/>
            </a:ln>
          </p:spPr>
          <p:txBody>
            <a:bodyPr/>
            <a:lstStyle/>
            <a:p>
              <a:endParaRPr lang="zh-CN" altLang="en-US"/>
            </a:p>
          </p:txBody>
        </p:sp>
        <p:sp>
          <p:nvSpPr>
            <p:cNvPr id="6155" name="Text Box 12"/>
            <p:cNvSpPr txBox="1">
              <a:spLocks noChangeArrowheads="1"/>
            </p:cNvSpPr>
            <p:nvPr/>
          </p:nvSpPr>
          <p:spPr bwMode="auto">
            <a:xfrm>
              <a:off x="7251981" y="5769379"/>
              <a:ext cx="1603375" cy="468118"/>
            </a:xfrm>
            <a:prstGeom prst="rect">
              <a:avLst/>
            </a:prstGeom>
            <a:noFill/>
            <a:ln w="9525">
              <a:noFill/>
              <a:miter lim="800000"/>
              <a:headEnd/>
              <a:tailEnd/>
            </a:ln>
          </p:spPr>
          <p:txBody>
            <a:bodyPr>
              <a:spAutoFit/>
            </a:bodyPr>
            <a:lstStyle/>
            <a:p>
              <a:r>
                <a:rPr lang="zh-CN" altLang="en-US" sz="1600" dirty="0">
                  <a:solidFill>
                    <a:srgbClr val="0000FF"/>
                  </a:solidFill>
                </a:rPr>
                <a:t>中远红外区</a:t>
              </a:r>
            </a:p>
          </p:txBody>
        </p:sp>
        <p:sp>
          <p:nvSpPr>
            <p:cNvPr id="6156" name="Line 13"/>
            <p:cNvSpPr>
              <a:spLocks noChangeShapeType="1"/>
            </p:cNvSpPr>
            <p:nvPr/>
          </p:nvSpPr>
          <p:spPr bwMode="auto">
            <a:xfrm flipH="1">
              <a:off x="5105776" y="6166254"/>
              <a:ext cx="1655762" cy="0"/>
            </a:xfrm>
            <a:prstGeom prst="line">
              <a:avLst/>
            </a:prstGeom>
            <a:noFill/>
            <a:ln w="9525">
              <a:solidFill>
                <a:srgbClr val="FF0066"/>
              </a:solidFill>
              <a:round/>
              <a:headEnd/>
              <a:tailEnd type="triangle" w="med" len="med"/>
            </a:ln>
          </p:spPr>
          <p:txBody>
            <a:bodyPr/>
            <a:lstStyle/>
            <a:p>
              <a:endParaRPr lang="zh-CN" altLang="en-US"/>
            </a:p>
          </p:txBody>
        </p:sp>
        <p:sp>
          <p:nvSpPr>
            <p:cNvPr id="6157" name="Text Box 14"/>
            <p:cNvSpPr txBox="1">
              <a:spLocks noChangeArrowheads="1"/>
            </p:cNvSpPr>
            <p:nvPr/>
          </p:nvSpPr>
          <p:spPr bwMode="auto">
            <a:xfrm>
              <a:off x="5147265" y="5749281"/>
              <a:ext cx="2045452" cy="468118"/>
            </a:xfrm>
            <a:prstGeom prst="rect">
              <a:avLst/>
            </a:prstGeom>
            <a:noFill/>
            <a:ln w="9525">
              <a:noFill/>
              <a:miter lim="800000"/>
              <a:headEnd/>
              <a:tailEnd/>
            </a:ln>
          </p:spPr>
          <p:txBody>
            <a:bodyPr wrap="none">
              <a:spAutoFit/>
            </a:bodyPr>
            <a:lstStyle/>
            <a:p>
              <a:r>
                <a:rPr lang="zh-CN" altLang="en-US" sz="1600" dirty="0">
                  <a:solidFill>
                    <a:srgbClr val="0000FF"/>
                  </a:solidFill>
                </a:rPr>
                <a:t>近红外与可见光</a:t>
              </a:r>
            </a:p>
          </p:txBody>
        </p:sp>
      </p:grpSp>
      <p:sp>
        <p:nvSpPr>
          <p:cNvPr id="14" name="Line 3"/>
          <p:cNvSpPr>
            <a:spLocks noChangeShapeType="1"/>
          </p:cNvSpPr>
          <p:nvPr/>
        </p:nvSpPr>
        <p:spPr bwMode="auto">
          <a:xfrm>
            <a:off x="1331913" y="981075"/>
            <a:ext cx="7127875" cy="0"/>
          </a:xfrm>
          <a:prstGeom prst="line">
            <a:avLst/>
          </a:prstGeom>
          <a:noFill/>
          <a:ln w="9525">
            <a:solidFill>
              <a:srgbClr val="33CCCC"/>
            </a:solidFill>
            <a:round/>
            <a:headEnd/>
            <a:tailEnd/>
          </a:ln>
        </p:spPr>
        <p:txBody>
          <a:bodyPr/>
          <a:lstStyle/>
          <a:p>
            <a:endParaRPr lang="zh-CN" altLang="en-US"/>
          </a:p>
        </p:txBody>
      </p:sp>
      <p:sp>
        <p:nvSpPr>
          <p:cNvPr id="20" name="Rectangle 7"/>
          <p:cNvSpPr>
            <a:spLocks noChangeArrowheads="1"/>
          </p:cNvSpPr>
          <p:nvPr/>
        </p:nvSpPr>
        <p:spPr bwMode="auto">
          <a:xfrm>
            <a:off x="136940" y="4343877"/>
            <a:ext cx="864257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1400">
                <a:solidFill>
                  <a:srgbClr val="000000"/>
                </a:solidFill>
                <a:latin typeface="Arial" panose="020B0604020202020204" pitchFamily="34" charset="0"/>
                <a:ea typeface="宋体" panose="02010600030101010101" pitchFamily="2" charset="-122"/>
              </a:defRPr>
            </a:lvl1pPr>
            <a:lvl2pPr marL="742950" indent="-285750" eaLnBrk="0" hangingPunct="0">
              <a:defRPr sz="1400">
                <a:solidFill>
                  <a:srgbClr val="000000"/>
                </a:solidFill>
                <a:latin typeface="Arial" panose="020B0604020202020204" pitchFamily="34" charset="0"/>
                <a:ea typeface="宋体" panose="02010600030101010101" pitchFamily="2" charset="-122"/>
              </a:defRPr>
            </a:lvl2pPr>
            <a:lvl3pPr marL="1143000" indent="-228600" eaLnBrk="0" hangingPunct="0">
              <a:defRPr sz="1400">
                <a:solidFill>
                  <a:srgbClr val="000000"/>
                </a:solidFill>
                <a:latin typeface="Arial" panose="020B0604020202020204" pitchFamily="34" charset="0"/>
                <a:ea typeface="宋体" panose="02010600030101010101" pitchFamily="2" charset="-122"/>
              </a:defRPr>
            </a:lvl3pPr>
            <a:lvl4pPr marL="1600200" indent="-228600" eaLnBrk="0" hangingPunct="0">
              <a:defRPr sz="1400">
                <a:solidFill>
                  <a:srgbClr val="000000"/>
                </a:solidFill>
                <a:latin typeface="Arial" panose="020B0604020202020204" pitchFamily="34" charset="0"/>
                <a:ea typeface="宋体" panose="02010600030101010101" pitchFamily="2" charset="-122"/>
              </a:defRPr>
            </a:lvl4pPr>
            <a:lvl5pPr marL="2057400" indent="-228600" eaLnBrk="0" hangingPunct="0">
              <a:defRPr sz="14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defRPr>
            </a:lvl9pPr>
          </a:lstStyle>
          <a:p>
            <a:pPr eaLnBrk="1" hangingPunct="1">
              <a:lnSpc>
                <a:spcPct val="150000"/>
              </a:lnSpc>
              <a:spcBef>
                <a:spcPts val="0"/>
              </a:spcBef>
              <a:buSzPct val="85000"/>
            </a:pPr>
            <a:r>
              <a:rPr lang="en-US" altLang="zh-CN" sz="2000" b="1" dirty="0" err="1">
                <a:latin typeface="+mn-ea"/>
                <a:ea typeface="+mn-ea"/>
              </a:rPr>
              <a:t>PbS</a:t>
            </a:r>
            <a:r>
              <a:rPr lang="zh-CN" altLang="en-US" sz="2000" b="1" dirty="0">
                <a:latin typeface="+mn-ea"/>
                <a:ea typeface="+mn-ea"/>
              </a:rPr>
              <a:t> （硫化铅）光电导器件是利用入射红外线和减小阻抗产生光电导效应得到应用的红外线探测器件。在一定的波长范围内与其他光电导器件相比，探测效率高。</a:t>
            </a:r>
            <a:r>
              <a:rPr lang="en-US" altLang="zh-CN" sz="2000" b="1" dirty="0" err="1">
                <a:solidFill>
                  <a:schemeClr val="tx1"/>
                </a:solidFill>
                <a:highlight>
                  <a:srgbClr val="FFFF00"/>
                </a:highlight>
                <a:latin typeface="+mn-ea"/>
                <a:ea typeface="+mn-ea"/>
              </a:rPr>
              <a:t>PbS</a:t>
            </a:r>
            <a:r>
              <a:rPr lang="zh-CN" altLang="en-US" sz="2000" b="1" dirty="0">
                <a:solidFill>
                  <a:schemeClr val="tx1"/>
                </a:solidFill>
                <a:highlight>
                  <a:srgbClr val="FFFF00"/>
                </a:highlight>
                <a:latin typeface="+mn-ea"/>
                <a:ea typeface="+mn-ea"/>
              </a:rPr>
              <a:t>在辐射温度计和火焰监测器，得到广泛应用</a:t>
            </a:r>
            <a:r>
              <a:rPr lang="zh-CN" altLang="en-US" sz="2000" b="1" dirty="0">
                <a:solidFill>
                  <a:schemeClr val="tx1"/>
                </a:solidFill>
                <a:latin typeface="+mn-ea"/>
                <a:ea typeface="+mn-ea"/>
              </a:rPr>
              <a:t>。</a:t>
            </a:r>
            <a:r>
              <a:rPr lang="zh-CN" altLang="en-US" sz="2000" dirty="0">
                <a:solidFill>
                  <a:schemeClr val="tx1"/>
                </a:solidFill>
                <a:latin typeface="+mn-ea"/>
                <a:ea typeface="+mn-ea"/>
              </a:rPr>
              <a:t>  </a:t>
            </a:r>
            <a:endParaRPr kumimoji="1" lang="zh-CN" altLang="en-US" sz="2000" b="1" dirty="0">
              <a:solidFill>
                <a:schemeClr val="tx1"/>
              </a:solidFill>
              <a:latin typeface="+mn-ea"/>
              <a:ea typeface="+mn-ea"/>
              <a:cs typeface="Arial" panose="020B0604020202020204" pitchFamily="34" charset="0"/>
            </a:endParaRPr>
          </a:p>
        </p:txBody>
      </p:sp>
    </p:spTree>
    <p:extLst>
      <p:ext uri="{BB962C8B-B14F-4D97-AF65-F5344CB8AC3E}">
        <p14:creationId xmlns:p14="http://schemas.microsoft.com/office/powerpoint/2010/main" val="679851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txBox="1">
            <a:spLocks noChangeArrowheads="1"/>
          </p:cNvSpPr>
          <p:nvPr/>
        </p:nvSpPr>
        <p:spPr>
          <a:xfrm>
            <a:off x="500063" y="142875"/>
            <a:ext cx="3359150" cy="769938"/>
          </a:xfrm>
          <a:prstGeom prst="rect">
            <a:avLst/>
          </a:prstGeom>
        </p:spPr>
        <p:txBody>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defRPr/>
            </a:pPr>
            <a:r>
              <a:rPr lang="zh-CN" altLang="en-US" sz="3200" b="1" kern="0" dirty="0">
                <a:solidFill>
                  <a:srgbClr val="C00000"/>
                </a:solidFill>
                <a:latin typeface="微软雅黑" panose="020B0503020204020204" pitchFamily="34" charset="-122"/>
                <a:ea typeface="微软雅黑" panose="020B0503020204020204" pitchFamily="34" charset="-122"/>
              </a:rPr>
              <a:t>本章主要内容</a:t>
            </a:r>
          </a:p>
        </p:txBody>
      </p:sp>
      <p:sp>
        <p:nvSpPr>
          <p:cNvPr id="15" name="Rectangle 3" descr="Rectangle: Click to edit Master text styles&#10;Second level&#10;Third level&#10;Fourth level&#10;Fifth level"/>
          <p:cNvSpPr txBox="1">
            <a:spLocks noChangeArrowheads="1"/>
          </p:cNvSpPr>
          <p:nvPr/>
        </p:nvSpPr>
        <p:spPr>
          <a:xfrm>
            <a:off x="2339752" y="1628800"/>
            <a:ext cx="4303950" cy="3800464"/>
          </a:xfrm>
          <a:prstGeom prst="rect">
            <a:avLst/>
          </a:prstGeom>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nSpc>
                <a:spcPct val="150000"/>
              </a:lnSpc>
              <a:spcBef>
                <a:spcPts val="0"/>
              </a:spcBef>
              <a:buFont typeface="Wingdings" panose="05000000000000000000" pitchFamily="2" charset="2"/>
              <a:buNone/>
              <a:defRPr/>
            </a:pPr>
            <a:r>
              <a:rPr lang="en-US" altLang="zh-CN" sz="2800" b="1" kern="0" dirty="0">
                <a:solidFill>
                  <a:srgbClr val="C00000"/>
                </a:solidFill>
                <a:latin typeface="微软雅黑" panose="020B0503020204020204" pitchFamily="34" charset="-122"/>
                <a:ea typeface="微软雅黑" panose="020B0503020204020204" pitchFamily="34" charset="-122"/>
              </a:rPr>
              <a:t>0</a:t>
            </a:r>
            <a:r>
              <a:rPr lang="zh-CN" altLang="en-US" sz="2800" b="1" kern="0" dirty="0">
                <a:solidFill>
                  <a:srgbClr val="C00000"/>
                </a:solidFill>
                <a:latin typeface="微软雅黑" panose="020B0503020204020204" pitchFamily="34" charset="-122"/>
                <a:ea typeface="微软雅黑" panose="020B0503020204020204" pitchFamily="34" charset="-122"/>
              </a:rPr>
              <a:t> 绪论</a:t>
            </a:r>
            <a:endParaRPr lang="en-US" altLang="zh-CN" sz="2800" b="1" kern="0" dirty="0">
              <a:solidFill>
                <a:srgbClr val="C00000"/>
              </a:solidFill>
              <a:latin typeface="微软雅黑" panose="020B0503020204020204" pitchFamily="34" charset="-122"/>
              <a:ea typeface="微软雅黑" panose="020B0503020204020204" pitchFamily="34" charset="-122"/>
            </a:endParaRPr>
          </a:p>
          <a:p>
            <a:pPr marL="0" indent="0">
              <a:lnSpc>
                <a:spcPct val="150000"/>
              </a:lnSpc>
              <a:spcBef>
                <a:spcPts val="0"/>
              </a:spcBef>
              <a:buFont typeface="Wingdings" panose="05000000000000000000" pitchFamily="2" charset="2"/>
              <a:buNone/>
              <a:defRPr/>
            </a:pPr>
            <a:r>
              <a:rPr lang="en-US" altLang="zh-CN" sz="2800" b="1" kern="0" dirty="0">
                <a:solidFill>
                  <a:srgbClr val="00B050"/>
                </a:solidFill>
                <a:latin typeface="微软雅黑" panose="020B0503020204020204" pitchFamily="34" charset="-122"/>
                <a:ea typeface="微软雅黑" panose="020B0503020204020204" pitchFamily="34" charset="-122"/>
              </a:rPr>
              <a:t>1 </a:t>
            </a:r>
            <a:r>
              <a:rPr lang="zh-CN" altLang="en-US" sz="2800" b="1" kern="0" dirty="0">
                <a:solidFill>
                  <a:srgbClr val="00B050"/>
                </a:solidFill>
                <a:latin typeface="微软雅黑" panose="020B0503020204020204" pitchFamily="34" charset="-122"/>
                <a:ea typeface="微软雅黑" panose="020B0503020204020204" pitchFamily="34" charset="-122"/>
              </a:rPr>
              <a:t>光电效应</a:t>
            </a:r>
            <a:endParaRPr lang="en-US" altLang="zh-CN" sz="2800" b="1" kern="0" dirty="0">
              <a:solidFill>
                <a:srgbClr val="00B050"/>
              </a:solidFill>
              <a:latin typeface="微软雅黑" panose="020B0503020204020204" pitchFamily="34" charset="-122"/>
              <a:ea typeface="微软雅黑" panose="020B0503020204020204" pitchFamily="34" charset="-122"/>
            </a:endParaRPr>
          </a:p>
          <a:p>
            <a:pPr marL="0" indent="0">
              <a:lnSpc>
                <a:spcPct val="150000"/>
              </a:lnSpc>
              <a:spcBef>
                <a:spcPts val="0"/>
              </a:spcBef>
              <a:buFont typeface="Wingdings" panose="05000000000000000000" pitchFamily="2" charset="2"/>
              <a:buNone/>
              <a:defRPr/>
            </a:pPr>
            <a:r>
              <a:rPr lang="en-US" altLang="zh-CN" sz="2800" b="1" kern="0" dirty="0">
                <a:solidFill>
                  <a:srgbClr val="7030A0"/>
                </a:solidFill>
                <a:latin typeface="微软雅黑" panose="020B0503020204020204" pitchFamily="34" charset="-122"/>
                <a:ea typeface="微软雅黑" panose="020B0503020204020204" pitchFamily="34" charset="-122"/>
              </a:rPr>
              <a:t>2 </a:t>
            </a:r>
            <a:r>
              <a:rPr lang="zh-CN" altLang="en-US" sz="2800" b="1" kern="0" dirty="0">
                <a:solidFill>
                  <a:srgbClr val="7030A0"/>
                </a:solidFill>
                <a:latin typeface="微软雅黑" panose="020B0503020204020204" pitchFamily="34" charset="-122"/>
                <a:ea typeface="微软雅黑" panose="020B0503020204020204" pitchFamily="34" charset="-122"/>
              </a:rPr>
              <a:t>光敏电阻</a:t>
            </a:r>
            <a:endParaRPr lang="en-US" altLang="zh-CN" sz="2800" b="1" kern="0" dirty="0">
              <a:solidFill>
                <a:srgbClr val="7030A0"/>
              </a:solidFill>
              <a:latin typeface="微软雅黑" panose="020B0503020204020204" pitchFamily="34" charset="-122"/>
              <a:ea typeface="微软雅黑" panose="020B0503020204020204" pitchFamily="34" charset="-122"/>
            </a:endParaRPr>
          </a:p>
          <a:p>
            <a:pPr marL="0" indent="0">
              <a:lnSpc>
                <a:spcPct val="150000"/>
              </a:lnSpc>
              <a:spcBef>
                <a:spcPts val="0"/>
              </a:spcBef>
              <a:buFont typeface="Wingdings" panose="05000000000000000000" pitchFamily="2" charset="2"/>
              <a:buNone/>
              <a:defRPr/>
            </a:pPr>
            <a:r>
              <a:rPr lang="en-US" altLang="zh-CN" sz="2800" b="1" kern="0" dirty="0">
                <a:latin typeface="微软雅黑" panose="020B0503020204020204" pitchFamily="34" charset="-122"/>
                <a:ea typeface="微软雅黑" panose="020B0503020204020204" pitchFamily="34" charset="-122"/>
              </a:rPr>
              <a:t>3 </a:t>
            </a:r>
            <a:r>
              <a:rPr lang="zh-CN" altLang="en-US" sz="2800" b="1" kern="0" dirty="0">
                <a:latin typeface="微软雅黑" panose="020B0503020204020204" pitchFamily="34" charset="-122"/>
                <a:ea typeface="微软雅黑" panose="020B0503020204020204" pitchFamily="34" charset="-122"/>
              </a:rPr>
              <a:t>光电池</a:t>
            </a:r>
            <a:endParaRPr lang="en-US" altLang="zh-CN" sz="2800" b="1" kern="0" dirty="0">
              <a:latin typeface="微软雅黑" panose="020B0503020204020204" pitchFamily="34" charset="-122"/>
              <a:ea typeface="微软雅黑" panose="020B0503020204020204" pitchFamily="34" charset="-122"/>
            </a:endParaRPr>
          </a:p>
          <a:p>
            <a:pPr marL="0" indent="0">
              <a:lnSpc>
                <a:spcPct val="150000"/>
              </a:lnSpc>
              <a:spcBef>
                <a:spcPts val="0"/>
              </a:spcBef>
              <a:buFont typeface="Wingdings" panose="05000000000000000000" pitchFamily="2" charset="2"/>
              <a:buNone/>
              <a:defRPr/>
            </a:pPr>
            <a:r>
              <a:rPr lang="en-US" altLang="zh-CN" sz="2800" b="1" kern="0" dirty="0">
                <a:latin typeface="微软雅黑" panose="020B0503020204020204" pitchFamily="34" charset="-122"/>
                <a:ea typeface="微软雅黑" panose="020B0503020204020204" pitchFamily="34" charset="-122"/>
              </a:rPr>
              <a:t>4 </a:t>
            </a:r>
            <a:r>
              <a:rPr lang="zh-CN" altLang="en-US" sz="2800" b="1" kern="0" dirty="0">
                <a:latin typeface="微软雅黑" panose="020B0503020204020204" pitchFamily="34" charset="-122"/>
                <a:ea typeface="微软雅黑" panose="020B0503020204020204" pitchFamily="34" charset="-122"/>
              </a:rPr>
              <a:t>光敏晶体管</a:t>
            </a:r>
            <a:endParaRPr lang="en-US" altLang="zh-CN" sz="2800" b="1" kern="0" dirty="0">
              <a:latin typeface="微软雅黑" panose="020B0503020204020204" pitchFamily="34" charset="-122"/>
              <a:ea typeface="微软雅黑" panose="020B0503020204020204" pitchFamily="34" charset="-122"/>
            </a:endParaRPr>
          </a:p>
          <a:p>
            <a:pPr marL="0" indent="0">
              <a:lnSpc>
                <a:spcPct val="150000"/>
              </a:lnSpc>
              <a:spcBef>
                <a:spcPts val="0"/>
              </a:spcBef>
              <a:buFont typeface="Wingdings" panose="05000000000000000000" pitchFamily="2" charset="2"/>
              <a:buNone/>
              <a:defRPr/>
            </a:pPr>
            <a:endParaRPr lang="en-US" altLang="zh-CN" sz="2800" b="1" kern="0" dirty="0">
              <a:latin typeface="微软雅黑" panose="020B0503020204020204" pitchFamily="34" charset="-122"/>
              <a:ea typeface="微软雅黑" panose="020B0503020204020204" pitchFamily="34" charset="-122"/>
            </a:endParaRPr>
          </a:p>
          <a:p>
            <a:pPr marL="0" indent="0">
              <a:lnSpc>
                <a:spcPct val="150000"/>
              </a:lnSpc>
              <a:spcBef>
                <a:spcPts val="0"/>
              </a:spcBef>
              <a:buFont typeface="Wingdings" panose="05000000000000000000" pitchFamily="2" charset="2"/>
              <a:buNone/>
              <a:defRPr/>
            </a:pPr>
            <a:endParaRPr lang="en-US" altLang="zh-CN" sz="2800" b="1" kern="0" dirty="0">
              <a:latin typeface="微软雅黑" panose="020B0503020204020204" pitchFamily="34" charset="-122"/>
              <a:ea typeface="微软雅黑" panose="020B0503020204020204" pitchFamily="34" charset="-122"/>
            </a:endParaRPr>
          </a:p>
          <a:p>
            <a:pPr marL="0" indent="0">
              <a:lnSpc>
                <a:spcPct val="150000"/>
              </a:lnSpc>
              <a:spcBef>
                <a:spcPts val="0"/>
              </a:spcBef>
              <a:buFont typeface="Wingdings" panose="05000000000000000000" pitchFamily="2" charset="2"/>
              <a:buNone/>
              <a:defRPr/>
            </a:pPr>
            <a:endParaRPr lang="zh-CN" altLang="en-US" sz="2800" b="1" kern="0" dirty="0">
              <a:solidFill>
                <a:srgbClr val="080910"/>
              </a:solidFill>
              <a:latin typeface="微软雅黑" panose="020B0503020204020204" pitchFamily="34" charset="-122"/>
              <a:ea typeface="微软雅黑" panose="020B0503020204020204" pitchFamily="34" charset="-122"/>
            </a:endParaRPr>
          </a:p>
        </p:txBody>
      </p:sp>
      <p:sp>
        <p:nvSpPr>
          <p:cNvPr id="16" name="矩形 15"/>
          <p:cNvSpPr/>
          <p:nvPr/>
        </p:nvSpPr>
        <p:spPr>
          <a:xfrm>
            <a:off x="142875" y="1000125"/>
            <a:ext cx="8286750" cy="46038"/>
          </a:xfrm>
          <a:prstGeom prst="rect">
            <a:avLst/>
          </a:prstGeom>
          <a:gradFill flip="none" rotWithShape="1">
            <a:gsLst>
              <a:gs pos="0">
                <a:srgbClr val="5E9EFF"/>
              </a:gs>
              <a:gs pos="39999">
                <a:srgbClr val="85C2FF"/>
              </a:gs>
              <a:gs pos="70000">
                <a:srgbClr val="C4D6EB"/>
              </a:gs>
              <a:gs pos="100000">
                <a:srgbClr val="FFEBFA"/>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7" name="灯片编号占位符 9"/>
          <p:cNvSpPr>
            <a:spLocks noGrp="1"/>
          </p:cNvSpPr>
          <p:nvPr>
            <p:ph type="sldNum" sz="quarter" idx="12"/>
          </p:nvPr>
        </p:nvSpPr>
        <p:spPr>
          <a:xfrm>
            <a:off x="8286776" y="6329386"/>
            <a:ext cx="314300" cy="457200"/>
          </a:xfrm>
          <a:noFill/>
          <a:ln>
            <a:miter lim="800000"/>
            <a:headEnd/>
            <a:tailEnd/>
          </a:ln>
        </p:spPr>
        <p:txBody>
          <a:bodyPr/>
          <a:lstStyle/>
          <a:p>
            <a:fld id="{E2B786C1-4E5D-4245-94EB-D3D94D5AD5FF}" type="slidenum">
              <a:rPr lang="en-US" altLang="zh-CN"/>
              <a:pPr/>
              <a:t>2</a:t>
            </a:fld>
            <a:endParaRPr lang="en-US" altLang="zh-CN" dirty="0"/>
          </a:p>
        </p:txBody>
      </p:sp>
    </p:spTree>
    <p:extLst>
      <p:ext uri="{BB962C8B-B14F-4D97-AF65-F5344CB8AC3E}">
        <p14:creationId xmlns:p14="http://schemas.microsoft.com/office/powerpoint/2010/main" val="7008950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2"/>
          <p:cNvSpPr>
            <a:spLocks noGrp="1" noChangeArrowheads="1"/>
          </p:cNvSpPr>
          <p:nvPr>
            <p:ph type="body" sz="half" idx="1"/>
          </p:nvPr>
        </p:nvSpPr>
        <p:spPr>
          <a:xfrm>
            <a:off x="1000100" y="1214422"/>
            <a:ext cx="7537450" cy="5976938"/>
          </a:xfrm>
        </p:spPr>
        <p:txBody>
          <a:bodyPr/>
          <a:lstStyle/>
          <a:p>
            <a:pPr marL="0" indent="0">
              <a:lnSpc>
                <a:spcPct val="150000"/>
              </a:lnSpc>
              <a:buFontTx/>
              <a:buNone/>
            </a:pPr>
            <a:r>
              <a:rPr lang="zh-CN" altLang="en-US" sz="2000" b="1" dirty="0">
                <a:solidFill>
                  <a:schemeClr val="tx1"/>
                </a:solidFill>
                <a:latin typeface="+mn-ea"/>
              </a:rPr>
              <a:t>在一定照度下，光敏电阻两端所加电压与光电流之间的关系称为伏安特性。</a:t>
            </a:r>
            <a:endParaRPr lang="en-US" altLang="zh-CN" sz="2000" b="1" dirty="0">
              <a:solidFill>
                <a:schemeClr val="tx1"/>
              </a:solidFill>
              <a:latin typeface="+mn-ea"/>
            </a:endParaRPr>
          </a:p>
          <a:p>
            <a:pPr marL="0" indent="0">
              <a:lnSpc>
                <a:spcPct val="150000"/>
              </a:lnSpc>
              <a:buFontTx/>
              <a:buNone/>
            </a:pPr>
            <a:r>
              <a:rPr lang="zh-CN" altLang="en-US" sz="2000" b="1" dirty="0">
                <a:solidFill>
                  <a:schemeClr val="tx1"/>
                </a:solidFill>
                <a:latin typeface="+mn-ea"/>
              </a:rPr>
              <a:t>（</a:t>
            </a:r>
            <a:r>
              <a:rPr lang="en-US" altLang="zh-CN" sz="2000" b="1" dirty="0">
                <a:solidFill>
                  <a:schemeClr val="tx1"/>
                </a:solidFill>
                <a:latin typeface="+mn-ea"/>
              </a:rPr>
              <a:t>1</a:t>
            </a:r>
            <a:r>
              <a:rPr lang="zh-CN" altLang="en-US" sz="2000" b="1" dirty="0">
                <a:solidFill>
                  <a:schemeClr val="tx1"/>
                </a:solidFill>
                <a:latin typeface="+mn-ea"/>
              </a:rPr>
              <a:t>）偏压一定时：光照度越大，光电流也越大，无饱和现象；</a:t>
            </a:r>
          </a:p>
          <a:p>
            <a:pPr marL="0" indent="0">
              <a:lnSpc>
                <a:spcPct val="150000"/>
              </a:lnSpc>
              <a:buFontTx/>
              <a:buNone/>
            </a:pPr>
            <a:r>
              <a:rPr lang="zh-CN" altLang="en-US" sz="2000" b="1" dirty="0">
                <a:solidFill>
                  <a:schemeClr val="tx1"/>
                </a:solidFill>
                <a:latin typeface="+mn-ea"/>
              </a:rPr>
              <a:t>（</a:t>
            </a:r>
            <a:r>
              <a:rPr lang="en-US" altLang="zh-CN" sz="2000" b="1" dirty="0">
                <a:solidFill>
                  <a:schemeClr val="tx1"/>
                </a:solidFill>
                <a:latin typeface="+mn-ea"/>
              </a:rPr>
              <a:t>2</a:t>
            </a:r>
            <a:r>
              <a:rPr lang="zh-CN" altLang="en-US" sz="2000" b="1" dirty="0">
                <a:solidFill>
                  <a:schemeClr val="tx1"/>
                </a:solidFill>
                <a:latin typeface="+mn-ea"/>
              </a:rPr>
              <a:t>）照度一定时：偏压越大，光电流也越大，也无饱和现象；</a:t>
            </a:r>
          </a:p>
          <a:p>
            <a:pPr marL="0" indent="0">
              <a:lnSpc>
                <a:spcPct val="150000"/>
              </a:lnSpc>
            </a:pPr>
            <a:endParaRPr lang="zh-CN" altLang="en-US" sz="2000" b="1" dirty="0">
              <a:solidFill>
                <a:schemeClr val="tx1"/>
              </a:solidFill>
              <a:latin typeface="+mn-ea"/>
            </a:endParaRPr>
          </a:p>
          <a:p>
            <a:pPr marL="0" indent="0">
              <a:lnSpc>
                <a:spcPct val="150000"/>
              </a:lnSpc>
            </a:pPr>
            <a:endParaRPr lang="zh-CN" altLang="en-US" sz="2000" b="1" dirty="0">
              <a:solidFill>
                <a:schemeClr val="tx1"/>
              </a:solidFill>
              <a:latin typeface="+mn-ea"/>
            </a:endParaRPr>
          </a:p>
          <a:p>
            <a:pPr marL="0" indent="0">
              <a:lnSpc>
                <a:spcPct val="150000"/>
              </a:lnSpc>
            </a:pPr>
            <a:endParaRPr lang="zh-CN" altLang="en-US" sz="2000" b="1" dirty="0">
              <a:solidFill>
                <a:schemeClr val="tx1"/>
              </a:solidFill>
              <a:latin typeface="+mn-ea"/>
            </a:endParaRPr>
          </a:p>
          <a:p>
            <a:pPr marL="0" indent="0">
              <a:lnSpc>
                <a:spcPct val="150000"/>
              </a:lnSpc>
            </a:pPr>
            <a:endParaRPr lang="zh-CN" altLang="en-US" sz="2000" b="1" dirty="0">
              <a:solidFill>
                <a:schemeClr val="tx1"/>
              </a:solidFill>
              <a:latin typeface="+mn-ea"/>
            </a:endParaRPr>
          </a:p>
          <a:p>
            <a:pPr marL="0" indent="0">
              <a:lnSpc>
                <a:spcPct val="150000"/>
              </a:lnSpc>
            </a:pPr>
            <a:endParaRPr lang="zh-CN" altLang="en-US" sz="2000" b="1" dirty="0">
              <a:solidFill>
                <a:schemeClr val="tx1"/>
              </a:solidFill>
              <a:latin typeface="+mn-ea"/>
            </a:endParaRPr>
          </a:p>
          <a:p>
            <a:pPr marL="0" indent="0">
              <a:lnSpc>
                <a:spcPct val="150000"/>
              </a:lnSpc>
            </a:pPr>
            <a:endParaRPr lang="zh-CN" altLang="en-US" sz="2000" b="1" dirty="0">
              <a:solidFill>
                <a:schemeClr val="tx1"/>
              </a:solidFill>
              <a:latin typeface="+mn-ea"/>
            </a:endParaRPr>
          </a:p>
          <a:p>
            <a:pPr marL="0" indent="0">
              <a:lnSpc>
                <a:spcPct val="150000"/>
              </a:lnSpc>
              <a:buFontTx/>
              <a:buNone/>
            </a:pPr>
            <a:endParaRPr lang="zh-CN" altLang="en-US" sz="2000" b="1" dirty="0">
              <a:solidFill>
                <a:schemeClr val="tx1"/>
              </a:solidFill>
              <a:latin typeface="+mn-ea"/>
            </a:endParaRPr>
          </a:p>
          <a:p>
            <a:pPr marL="0" indent="0">
              <a:lnSpc>
                <a:spcPct val="150000"/>
              </a:lnSpc>
              <a:buFontTx/>
              <a:buNone/>
            </a:pPr>
            <a:endParaRPr lang="zh-CN" altLang="en-US" sz="2000" b="1" dirty="0">
              <a:solidFill>
                <a:schemeClr val="tx1"/>
              </a:solidFill>
              <a:latin typeface="+mn-ea"/>
            </a:endParaRPr>
          </a:p>
          <a:p>
            <a:pPr marL="0" indent="0">
              <a:lnSpc>
                <a:spcPct val="150000"/>
              </a:lnSpc>
              <a:buFontTx/>
              <a:buNone/>
            </a:pPr>
            <a:endParaRPr lang="zh-CN" altLang="en-US" sz="2000" b="1" dirty="0">
              <a:solidFill>
                <a:schemeClr val="tx1"/>
              </a:solidFill>
              <a:latin typeface="+mn-ea"/>
            </a:endParaRPr>
          </a:p>
          <a:p>
            <a:pPr marL="0" indent="0">
              <a:lnSpc>
                <a:spcPct val="150000"/>
              </a:lnSpc>
              <a:buFontTx/>
              <a:buNone/>
            </a:pPr>
            <a:r>
              <a:rPr lang="zh-CN" altLang="en-US" sz="2000" b="1" dirty="0">
                <a:solidFill>
                  <a:schemeClr val="tx1"/>
                </a:solidFill>
                <a:latin typeface="+mn-ea"/>
              </a:rPr>
              <a:t>  </a:t>
            </a:r>
          </a:p>
        </p:txBody>
      </p:sp>
      <p:graphicFrame>
        <p:nvGraphicFramePr>
          <p:cNvPr id="7170" name="Object 3"/>
          <p:cNvGraphicFramePr>
            <a:graphicFrameLocks noGrp="1" noChangeAspect="1"/>
          </p:cNvGraphicFramePr>
          <p:nvPr>
            <p:ph sz="half" idx="2"/>
          </p:nvPr>
        </p:nvGraphicFramePr>
        <p:xfrm>
          <a:off x="1643042" y="3463948"/>
          <a:ext cx="5111750" cy="3179762"/>
        </p:xfrm>
        <a:graphic>
          <a:graphicData uri="http://schemas.openxmlformats.org/presentationml/2006/ole">
            <mc:AlternateContent xmlns:mc="http://schemas.openxmlformats.org/markup-compatibility/2006">
              <mc:Choice xmlns:v="urn:schemas-microsoft-com:vml" Requires="v">
                <p:oleObj spid="_x0000_s1020163" name="Image" r:id="rId4" imgW="1938368" imgH="1584829" progId="">
                  <p:embed/>
                </p:oleObj>
              </mc:Choice>
              <mc:Fallback>
                <p:oleObj name="Image" r:id="rId4" imgW="1938368" imgH="1584829" progId="">
                  <p:embed/>
                  <p:pic>
                    <p:nvPicPr>
                      <p:cNvPr id="0" name="Picture 1163"/>
                      <p:cNvPicPr>
                        <a:picLocks noGrp="1" noChangeAspect="1" noChangeArrowheads="1"/>
                      </p:cNvPicPr>
                      <p:nvPr/>
                    </p:nvPicPr>
                    <p:blipFill>
                      <a:blip r:embed="rId5">
                        <a:lum contrast="12000"/>
                        <a:extLst>
                          <a:ext uri="{28A0092B-C50C-407E-A947-70E740481C1C}">
                            <a14:useLocalDpi xmlns:a14="http://schemas.microsoft.com/office/drawing/2010/main" val="0"/>
                          </a:ext>
                        </a:extLst>
                      </a:blip>
                      <a:srcRect/>
                      <a:stretch>
                        <a:fillRect/>
                      </a:stretch>
                    </p:blipFill>
                    <p:spPr bwMode="auto">
                      <a:xfrm>
                        <a:off x="1643042" y="3463948"/>
                        <a:ext cx="5111750" cy="317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1" name="Object 6"/>
          <p:cNvGraphicFramePr>
            <a:graphicFrameLocks noChangeAspect="1"/>
          </p:cNvGraphicFramePr>
          <p:nvPr/>
        </p:nvGraphicFramePr>
        <p:xfrm>
          <a:off x="6540480" y="4327548"/>
          <a:ext cx="1008062" cy="346075"/>
        </p:xfrm>
        <a:graphic>
          <a:graphicData uri="http://schemas.openxmlformats.org/presentationml/2006/ole">
            <mc:AlternateContent xmlns:mc="http://schemas.openxmlformats.org/markup-compatibility/2006">
              <mc:Choice xmlns:v="urn:schemas-microsoft-com:vml" Requires="v">
                <p:oleObj spid="_x0000_s1020164" name="公式" r:id="rId6" imgW="571252" imgH="203112" progId="Equation.3">
                  <p:embed/>
                </p:oleObj>
              </mc:Choice>
              <mc:Fallback>
                <p:oleObj name="公式" r:id="rId6" imgW="571252" imgH="203112" progId="Equation.3">
                  <p:embed/>
                  <p:pic>
                    <p:nvPicPr>
                      <p:cNvPr id="0" name="Picture 116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40480" y="4327548"/>
                        <a:ext cx="1008062" cy="346075"/>
                      </a:xfrm>
                      <a:prstGeom prst="rect">
                        <a:avLst/>
                      </a:prstGeom>
                      <a:noFill/>
                      <a:ln w="9525">
                        <a:solidFill>
                          <a:srgbClr val="FF0066"/>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76" name="Line 7"/>
          <p:cNvSpPr>
            <a:spLocks noChangeShapeType="1"/>
          </p:cNvSpPr>
          <p:nvPr/>
        </p:nvSpPr>
        <p:spPr bwMode="auto">
          <a:xfrm flipH="1" flipV="1">
            <a:off x="5316517" y="4400573"/>
            <a:ext cx="1152525" cy="71437"/>
          </a:xfrm>
          <a:prstGeom prst="line">
            <a:avLst/>
          </a:prstGeom>
          <a:noFill/>
          <a:ln w="9525">
            <a:solidFill>
              <a:srgbClr val="FF0066"/>
            </a:solidFill>
            <a:round/>
            <a:headEnd/>
            <a:tailEnd type="triangle" w="med" len="med"/>
          </a:ln>
        </p:spPr>
        <p:txBody>
          <a:bodyPr/>
          <a:lstStyle/>
          <a:p>
            <a:endParaRPr lang="zh-CN" altLang="en-US"/>
          </a:p>
        </p:txBody>
      </p:sp>
      <p:graphicFrame>
        <p:nvGraphicFramePr>
          <p:cNvPr id="7172" name="Object 8"/>
          <p:cNvGraphicFramePr>
            <a:graphicFrameLocks noChangeAspect="1"/>
          </p:cNvGraphicFramePr>
          <p:nvPr/>
        </p:nvGraphicFramePr>
        <p:xfrm>
          <a:off x="6540480" y="5048273"/>
          <a:ext cx="1008062" cy="346075"/>
        </p:xfrm>
        <a:graphic>
          <a:graphicData uri="http://schemas.openxmlformats.org/presentationml/2006/ole">
            <mc:AlternateContent xmlns:mc="http://schemas.openxmlformats.org/markup-compatibility/2006">
              <mc:Choice xmlns:v="urn:schemas-microsoft-com:vml" Requires="v">
                <p:oleObj spid="_x0000_s1020165" name="公式" r:id="rId8" imgW="571252" imgH="203112" progId="Equation.3">
                  <p:embed/>
                </p:oleObj>
              </mc:Choice>
              <mc:Fallback>
                <p:oleObj name="公式" r:id="rId8" imgW="571252" imgH="203112" progId="Equation.3">
                  <p:embed/>
                  <p:pic>
                    <p:nvPicPr>
                      <p:cNvPr id="0" name="Picture 116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40480" y="5048273"/>
                        <a:ext cx="1008062" cy="346075"/>
                      </a:xfrm>
                      <a:prstGeom prst="rect">
                        <a:avLst/>
                      </a:prstGeom>
                      <a:noFill/>
                      <a:ln w="9525">
                        <a:solidFill>
                          <a:srgbClr val="FF0066"/>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77" name="Line 9"/>
          <p:cNvSpPr>
            <a:spLocks noChangeShapeType="1"/>
          </p:cNvSpPr>
          <p:nvPr/>
        </p:nvSpPr>
        <p:spPr bwMode="auto">
          <a:xfrm flipH="1">
            <a:off x="5459392" y="5192735"/>
            <a:ext cx="1081088" cy="358775"/>
          </a:xfrm>
          <a:prstGeom prst="line">
            <a:avLst/>
          </a:prstGeom>
          <a:noFill/>
          <a:ln w="9525">
            <a:solidFill>
              <a:srgbClr val="FF0066"/>
            </a:solidFill>
            <a:round/>
            <a:headEnd/>
            <a:tailEnd type="triangle" w="med" len="med"/>
          </a:ln>
        </p:spPr>
        <p:txBody>
          <a:bodyPr/>
          <a:lstStyle/>
          <a:p>
            <a:endParaRPr lang="zh-CN" altLang="en-US"/>
          </a:p>
        </p:txBody>
      </p:sp>
      <p:sp>
        <p:nvSpPr>
          <p:cNvPr id="10" name="Line 3"/>
          <p:cNvSpPr>
            <a:spLocks noChangeShapeType="1"/>
          </p:cNvSpPr>
          <p:nvPr/>
        </p:nvSpPr>
        <p:spPr bwMode="auto">
          <a:xfrm>
            <a:off x="1331913" y="981075"/>
            <a:ext cx="7127875" cy="0"/>
          </a:xfrm>
          <a:prstGeom prst="line">
            <a:avLst/>
          </a:prstGeom>
          <a:noFill/>
          <a:ln w="9525">
            <a:solidFill>
              <a:srgbClr val="33CCCC"/>
            </a:solidFill>
            <a:round/>
            <a:headEnd/>
            <a:tailEnd/>
          </a:ln>
        </p:spPr>
        <p:txBody>
          <a:bodyPr/>
          <a:lstStyle/>
          <a:p>
            <a:endParaRPr lang="zh-CN" altLang="en-US"/>
          </a:p>
        </p:txBody>
      </p:sp>
      <p:sp>
        <p:nvSpPr>
          <p:cNvPr id="11" name="Rectangle 8"/>
          <p:cNvSpPr>
            <a:spLocks noChangeArrowheads="1"/>
          </p:cNvSpPr>
          <p:nvPr/>
        </p:nvSpPr>
        <p:spPr bwMode="auto">
          <a:xfrm>
            <a:off x="4127528" y="318043"/>
            <a:ext cx="3103519" cy="553998"/>
          </a:xfrm>
          <a:prstGeom prst="rect">
            <a:avLst/>
          </a:prstGeom>
          <a:noFill/>
          <a:ln w="9525">
            <a:noFill/>
            <a:miter lim="800000"/>
            <a:headEnd/>
            <a:tailEnd/>
          </a:ln>
        </p:spPr>
        <p:txBody>
          <a:bodyPr wrap="square">
            <a:spAutoFit/>
          </a:bodyPr>
          <a:lstStyle/>
          <a:p>
            <a:pPr>
              <a:lnSpc>
                <a:spcPct val="125000"/>
              </a:lnSpc>
              <a:spcBef>
                <a:spcPct val="50000"/>
              </a:spcBef>
              <a:buSzPct val="85000"/>
            </a:pPr>
            <a:r>
              <a:rPr lang="en-US" altLang="zh-CN" sz="2400" b="1" dirty="0">
                <a:solidFill>
                  <a:srgbClr val="FF0000"/>
                </a:solidFill>
                <a:latin typeface="+mn-ea"/>
                <a:ea typeface="+mn-ea"/>
                <a:sym typeface="黑体" pitchFamily="49" charset="-122"/>
              </a:rPr>
              <a:t>——</a:t>
            </a:r>
            <a:r>
              <a:rPr lang="zh-CN" altLang="en-US" sz="2400" b="1" dirty="0">
                <a:solidFill>
                  <a:srgbClr val="FF0000"/>
                </a:solidFill>
                <a:latin typeface="+mn-ea"/>
                <a:ea typeface="+mn-ea"/>
                <a:sym typeface="黑体" pitchFamily="49" charset="-122"/>
              </a:rPr>
              <a:t>（</a:t>
            </a:r>
            <a:r>
              <a:rPr lang="en-US" altLang="zh-CN" sz="2400" b="1" dirty="0">
                <a:solidFill>
                  <a:srgbClr val="FF0000"/>
                </a:solidFill>
                <a:latin typeface="+mn-ea"/>
                <a:ea typeface="+mn-ea"/>
                <a:sym typeface="黑体" pitchFamily="49" charset="-122"/>
              </a:rPr>
              <a:t>3</a:t>
            </a:r>
            <a:r>
              <a:rPr lang="zh-CN" altLang="en-US" sz="2400" b="1" dirty="0">
                <a:solidFill>
                  <a:srgbClr val="FF0000"/>
                </a:solidFill>
                <a:latin typeface="+mn-ea"/>
                <a:ea typeface="+mn-ea"/>
                <a:sym typeface="黑体" pitchFamily="49" charset="-122"/>
              </a:rPr>
              <a:t>）伏安特性</a:t>
            </a:r>
          </a:p>
        </p:txBody>
      </p:sp>
      <p:sp>
        <p:nvSpPr>
          <p:cNvPr id="13" name="Rectangle 8"/>
          <p:cNvSpPr>
            <a:spLocks noChangeArrowheads="1"/>
          </p:cNvSpPr>
          <p:nvPr/>
        </p:nvSpPr>
        <p:spPr bwMode="auto">
          <a:xfrm>
            <a:off x="249834" y="45872"/>
            <a:ext cx="35283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eaLnBrk="0" hangingPunct="0">
              <a:defRPr sz="2400">
                <a:solidFill>
                  <a:schemeClr val="tx1"/>
                </a:solidFill>
                <a:latin typeface="Times New Roman" panose="02020603050405020304" pitchFamily="18" charset="0"/>
                <a:ea typeface="楷体_GB2312" pitchFamily="49" charset="-122"/>
              </a:defRPr>
            </a:lvl1pPr>
            <a:lvl2pPr marL="742950" indent="-285750" eaLnBrk="0" hangingPunct="0">
              <a:defRPr sz="2400">
                <a:solidFill>
                  <a:schemeClr val="tx1"/>
                </a:solidFill>
                <a:latin typeface="Times New Roman" panose="02020603050405020304" pitchFamily="18" charset="0"/>
                <a:ea typeface="楷体_GB2312" pitchFamily="49" charset="-122"/>
              </a:defRPr>
            </a:lvl2pPr>
            <a:lvl3pPr marL="1143000" indent="-228600" eaLnBrk="0" hangingPunct="0">
              <a:defRPr sz="2400">
                <a:solidFill>
                  <a:schemeClr val="tx1"/>
                </a:solidFill>
                <a:latin typeface="Times New Roman" panose="02020603050405020304" pitchFamily="18" charset="0"/>
                <a:ea typeface="楷体_GB2312" pitchFamily="49" charset="-122"/>
              </a:defRPr>
            </a:lvl3pPr>
            <a:lvl4pPr marL="1600200" indent="-228600" eaLnBrk="0" hangingPunct="0">
              <a:defRPr sz="2400">
                <a:solidFill>
                  <a:schemeClr val="tx1"/>
                </a:solidFill>
                <a:latin typeface="Times New Roman" panose="02020603050405020304" pitchFamily="18" charset="0"/>
                <a:ea typeface="楷体_GB2312" pitchFamily="49" charset="-122"/>
              </a:defRPr>
            </a:lvl4pPr>
            <a:lvl5pPr marL="2057400" indent="-228600" eaLnBrk="0" hangingPunct="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lnSpc>
                <a:spcPct val="150000"/>
              </a:lnSpc>
              <a:spcBef>
                <a:spcPct val="50000"/>
              </a:spcBef>
            </a:pPr>
            <a:r>
              <a:rPr kumimoji="1" lang="en-US" altLang="zh-CN" b="1" dirty="0">
                <a:latin typeface="+mn-ea"/>
                <a:ea typeface="+mn-ea"/>
              </a:rPr>
              <a:t>2.2.2 </a:t>
            </a:r>
            <a:r>
              <a:rPr kumimoji="1" lang="zh-CN" altLang="en-US" b="1" dirty="0">
                <a:latin typeface="+mn-ea"/>
                <a:ea typeface="+mn-ea"/>
              </a:rPr>
              <a:t>光敏电阻基本特性</a:t>
            </a:r>
            <a:endParaRPr kumimoji="1" lang="zh-CN" altLang="en-US" b="1" dirty="0">
              <a:latin typeface="+mn-ea"/>
              <a:ea typeface="+mn-ea"/>
              <a:sym typeface="Symbol" panose="05050102010706020507" pitchFamily="18" charset="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body" sz="half" idx="1"/>
          </p:nvPr>
        </p:nvSpPr>
        <p:spPr>
          <a:xfrm>
            <a:off x="-1" y="1071546"/>
            <a:ext cx="8677881" cy="5462587"/>
          </a:xfrm>
        </p:spPr>
        <p:txBody>
          <a:bodyPr/>
          <a:lstStyle/>
          <a:p>
            <a:pPr marL="0" indent="0">
              <a:lnSpc>
                <a:spcPct val="150000"/>
              </a:lnSpc>
              <a:buFontTx/>
              <a:buNone/>
            </a:pPr>
            <a:r>
              <a:rPr lang="en-US" altLang="zh-CN" sz="2000" b="1" dirty="0">
                <a:solidFill>
                  <a:schemeClr val="tx1"/>
                </a:solidFill>
                <a:latin typeface="+mn-ea"/>
              </a:rPr>
              <a:t> ·</a:t>
            </a:r>
            <a:r>
              <a:rPr lang="zh-CN" altLang="en-US" sz="2000" b="1" dirty="0">
                <a:solidFill>
                  <a:srgbClr val="FF0000"/>
                </a:solidFill>
                <a:latin typeface="+mn-ea"/>
              </a:rPr>
              <a:t>频率特性</a:t>
            </a:r>
            <a:r>
              <a:rPr lang="zh-CN" altLang="en-US" sz="2000" b="1" dirty="0">
                <a:solidFill>
                  <a:srgbClr val="00B050"/>
                </a:solidFill>
                <a:latin typeface="+mn-ea"/>
              </a:rPr>
              <a:t>是指它的输出信号与调制光频率变化的关系。</a:t>
            </a:r>
            <a:endParaRPr lang="en-US" altLang="zh-CN" sz="2000" b="1" dirty="0">
              <a:solidFill>
                <a:srgbClr val="00B050"/>
              </a:solidFill>
              <a:latin typeface="+mn-ea"/>
            </a:endParaRPr>
          </a:p>
          <a:p>
            <a:pPr marL="0" indent="0">
              <a:lnSpc>
                <a:spcPct val="150000"/>
              </a:lnSpc>
              <a:buFontTx/>
              <a:buNone/>
            </a:pPr>
            <a:r>
              <a:rPr lang="en-US" altLang="zh-CN" b="1" dirty="0">
                <a:solidFill>
                  <a:schemeClr val="tx1"/>
                </a:solidFill>
                <a:latin typeface="+mn-ea"/>
              </a:rPr>
              <a:t>·</a:t>
            </a:r>
            <a:r>
              <a:rPr lang="zh-CN" altLang="en-US" b="1" dirty="0">
                <a:solidFill>
                  <a:schemeClr val="tx1"/>
                </a:solidFill>
                <a:latin typeface="+mn-ea"/>
              </a:rPr>
              <a:t>光敏电阻具有惰性，它与光照的强度有关，这也是光敏电阻的缺点之一。</a:t>
            </a:r>
            <a:endParaRPr lang="en-US" altLang="zh-CN" b="1" dirty="0">
              <a:solidFill>
                <a:schemeClr val="tx1"/>
              </a:solidFill>
              <a:latin typeface="+mn-ea"/>
            </a:endParaRPr>
          </a:p>
          <a:p>
            <a:pPr marL="0" indent="0">
              <a:lnSpc>
                <a:spcPct val="150000"/>
              </a:lnSpc>
              <a:buFontTx/>
              <a:buNone/>
            </a:pPr>
            <a:r>
              <a:rPr lang="en-US" altLang="zh-CN" b="1" dirty="0">
                <a:solidFill>
                  <a:schemeClr val="tx1"/>
                </a:solidFill>
                <a:latin typeface="+mn-ea"/>
              </a:rPr>
              <a:t>·</a:t>
            </a:r>
            <a:r>
              <a:rPr lang="zh-CN" altLang="en-US" b="1" dirty="0">
                <a:solidFill>
                  <a:schemeClr val="tx1"/>
                </a:solidFill>
                <a:latin typeface="+mn-ea"/>
              </a:rPr>
              <a:t>时间常数是指，当光电阻突然受到光照，电导率上升到稳定值的</a:t>
            </a:r>
            <a:r>
              <a:rPr lang="en-US" altLang="zh-CN" b="1" dirty="0">
                <a:solidFill>
                  <a:schemeClr val="tx1"/>
                </a:solidFill>
                <a:latin typeface="+mn-ea"/>
              </a:rPr>
              <a:t>63%</a:t>
            </a:r>
            <a:r>
              <a:rPr lang="zh-CN" altLang="en-US" b="1" dirty="0">
                <a:solidFill>
                  <a:schemeClr val="tx1"/>
                </a:solidFill>
                <a:latin typeface="+mn-ea"/>
              </a:rPr>
              <a:t>所用的时间，或下降时（突然变暗），其电导率降到稳定值的</a:t>
            </a:r>
            <a:r>
              <a:rPr lang="en-US" altLang="zh-CN" b="1" dirty="0">
                <a:solidFill>
                  <a:schemeClr val="tx1"/>
                </a:solidFill>
                <a:latin typeface="+mn-ea"/>
              </a:rPr>
              <a:t>37%</a:t>
            </a:r>
            <a:r>
              <a:rPr lang="zh-CN" altLang="en-US" b="1" dirty="0">
                <a:solidFill>
                  <a:schemeClr val="tx1"/>
                </a:solidFill>
                <a:latin typeface="+mn-ea"/>
              </a:rPr>
              <a:t>（即下降</a:t>
            </a:r>
            <a:r>
              <a:rPr lang="en-US" altLang="zh-CN" b="1" dirty="0">
                <a:solidFill>
                  <a:schemeClr val="tx1"/>
                </a:solidFill>
                <a:latin typeface="+mn-ea"/>
              </a:rPr>
              <a:t>63%</a:t>
            </a:r>
            <a:r>
              <a:rPr lang="zh-CN" altLang="en-US" b="1" dirty="0">
                <a:solidFill>
                  <a:schemeClr val="tx1"/>
                </a:solidFill>
                <a:latin typeface="+mn-ea"/>
              </a:rPr>
              <a:t>）所用时间</a:t>
            </a:r>
            <a:endParaRPr lang="zh-CN" altLang="en-US" sz="2000" b="1" dirty="0">
              <a:solidFill>
                <a:schemeClr val="tx1"/>
              </a:solidFill>
              <a:latin typeface="+mn-ea"/>
            </a:endParaRPr>
          </a:p>
        </p:txBody>
      </p:sp>
      <p:pic>
        <p:nvPicPr>
          <p:cNvPr id="8199" name="Picture 7" descr="调整大小 t4111"/>
          <p:cNvPicPr>
            <a:picLocks noChangeAspect="1" noChangeArrowheads="1"/>
          </p:cNvPicPr>
          <p:nvPr/>
        </p:nvPicPr>
        <p:blipFill>
          <a:blip r:embed="rId3"/>
          <a:srcRect l="5653" t="23831" r="9541"/>
          <a:stretch>
            <a:fillRect/>
          </a:stretch>
        </p:blipFill>
        <p:spPr bwMode="auto">
          <a:xfrm>
            <a:off x="3482281" y="3567481"/>
            <a:ext cx="5352714" cy="2737254"/>
          </a:xfrm>
          <a:prstGeom prst="rect">
            <a:avLst/>
          </a:prstGeom>
          <a:noFill/>
          <a:ln w="9525">
            <a:noFill/>
            <a:miter lim="800000"/>
            <a:headEnd/>
            <a:tailEnd/>
          </a:ln>
        </p:spPr>
      </p:pic>
      <p:sp>
        <p:nvSpPr>
          <p:cNvPr id="8" name="Line 3"/>
          <p:cNvSpPr>
            <a:spLocks noChangeShapeType="1"/>
          </p:cNvSpPr>
          <p:nvPr/>
        </p:nvSpPr>
        <p:spPr bwMode="auto">
          <a:xfrm>
            <a:off x="1331913" y="981075"/>
            <a:ext cx="7127875" cy="0"/>
          </a:xfrm>
          <a:prstGeom prst="line">
            <a:avLst/>
          </a:prstGeom>
          <a:noFill/>
          <a:ln w="9525">
            <a:solidFill>
              <a:srgbClr val="33CCCC"/>
            </a:solidFill>
            <a:round/>
            <a:headEnd/>
            <a:tailEnd/>
          </a:ln>
        </p:spPr>
        <p:txBody>
          <a:bodyPr/>
          <a:lstStyle/>
          <a:p>
            <a:endParaRPr lang="zh-CN" altLang="en-US"/>
          </a:p>
        </p:txBody>
      </p:sp>
      <p:pic>
        <p:nvPicPr>
          <p:cNvPr id="10" name="Picture 6" descr="IMG_3805"/>
          <p:cNvPicPr>
            <a:picLocks noChangeAspect="1" noChangeArrowheads="1"/>
          </p:cNvPicPr>
          <p:nvPr/>
        </p:nvPicPr>
        <p:blipFill>
          <a:blip r:embed="rId4" cstate="print">
            <a:extLst>
              <a:ext uri="{28A0092B-C50C-407E-A947-70E740481C1C}">
                <a14:useLocalDpi xmlns:a14="http://schemas.microsoft.com/office/drawing/2010/main" val="0"/>
              </a:ext>
            </a:extLst>
          </a:blip>
          <a:srcRect l="5177" t="3284" r="12193"/>
          <a:stretch>
            <a:fillRect/>
          </a:stretch>
        </p:blipFill>
        <p:spPr bwMode="auto">
          <a:xfrm>
            <a:off x="322053" y="3600220"/>
            <a:ext cx="2684973" cy="302438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a:spLocks noChangeArrowheads="1"/>
          </p:cNvSpPr>
          <p:nvPr/>
        </p:nvSpPr>
        <p:spPr bwMode="auto">
          <a:xfrm>
            <a:off x="4127528" y="318043"/>
            <a:ext cx="3103519" cy="553998"/>
          </a:xfrm>
          <a:prstGeom prst="rect">
            <a:avLst/>
          </a:prstGeom>
          <a:noFill/>
          <a:ln w="9525">
            <a:noFill/>
            <a:miter lim="800000"/>
            <a:headEnd/>
            <a:tailEnd/>
          </a:ln>
        </p:spPr>
        <p:txBody>
          <a:bodyPr wrap="square">
            <a:spAutoFit/>
          </a:bodyPr>
          <a:lstStyle/>
          <a:p>
            <a:pPr>
              <a:lnSpc>
                <a:spcPct val="125000"/>
              </a:lnSpc>
              <a:spcBef>
                <a:spcPct val="50000"/>
              </a:spcBef>
              <a:buSzPct val="85000"/>
            </a:pPr>
            <a:r>
              <a:rPr lang="en-US" altLang="zh-CN" sz="2400" b="1" dirty="0">
                <a:solidFill>
                  <a:srgbClr val="FF0000"/>
                </a:solidFill>
                <a:latin typeface="+mn-ea"/>
                <a:ea typeface="+mn-ea"/>
                <a:sym typeface="黑体" pitchFamily="49" charset="-122"/>
              </a:rPr>
              <a:t>——</a:t>
            </a:r>
            <a:r>
              <a:rPr lang="zh-CN" altLang="en-US" sz="2400" b="1" dirty="0">
                <a:solidFill>
                  <a:srgbClr val="FF0000"/>
                </a:solidFill>
                <a:latin typeface="+mn-ea"/>
                <a:ea typeface="+mn-ea"/>
                <a:sym typeface="黑体" pitchFamily="49" charset="-122"/>
              </a:rPr>
              <a:t>（</a:t>
            </a:r>
            <a:r>
              <a:rPr lang="en-US" altLang="zh-CN" sz="2400" b="1" dirty="0">
                <a:solidFill>
                  <a:srgbClr val="FF0000"/>
                </a:solidFill>
                <a:latin typeface="+mn-ea"/>
                <a:ea typeface="+mn-ea"/>
                <a:sym typeface="黑体" pitchFamily="49" charset="-122"/>
              </a:rPr>
              <a:t>4</a:t>
            </a:r>
            <a:r>
              <a:rPr lang="zh-CN" altLang="en-US" sz="2400" b="1" dirty="0">
                <a:solidFill>
                  <a:srgbClr val="FF0000"/>
                </a:solidFill>
                <a:latin typeface="+mn-ea"/>
                <a:ea typeface="+mn-ea"/>
                <a:sym typeface="黑体" pitchFamily="49" charset="-122"/>
              </a:rPr>
              <a:t>）频率特性</a:t>
            </a:r>
          </a:p>
        </p:txBody>
      </p:sp>
      <p:sp>
        <p:nvSpPr>
          <p:cNvPr id="11" name="Rectangle 8"/>
          <p:cNvSpPr>
            <a:spLocks noChangeArrowheads="1"/>
          </p:cNvSpPr>
          <p:nvPr/>
        </p:nvSpPr>
        <p:spPr bwMode="auto">
          <a:xfrm>
            <a:off x="249834" y="45872"/>
            <a:ext cx="35283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eaLnBrk="0" hangingPunct="0">
              <a:defRPr sz="2400">
                <a:solidFill>
                  <a:schemeClr val="tx1"/>
                </a:solidFill>
                <a:latin typeface="Times New Roman" panose="02020603050405020304" pitchFamily="18" charset="0"/>
                <a:ea typeface="楷体_GB2312" pitchFamily="49" charset="-122"/>
              </a:defRPr>
            </a:lvl1pPr>
            <a:lvl2pPr marL="742950" indent="-285750" eaLnBrk="0" hangingPunct="0">
              <a:defRPr sz="2400">
                <a:solidFill>
                  <a:schemeClr val="tx1"/>
                </a:solidFill>
                <a:latin typeface="Times New Roman" panose="02020603050405020304" pitchFamily="18" charset="0"/>
                <a:ea typeface="楷体_GB2312" pitchFamily="49" charset="-122"/>
              </a:defRPr>
            </a:lvl2pPr>
            <a:lvl3pPr marL="1143000" indent="-228600" eaLnBrk="0" hangingPunct="0">
              <a:defRPr sz="2400">
                <a:solidFill>
                  <a:schemeClr val="tx1"/>
                </a:solidFill>
                <a:latin typeface="Times New Roman" panose="02020603050405020304" pitchFamily="18" charset="0"/>
                <a:ea typeface="楷体_GB2312" pitchFamily="49" charset="-122"/>
              </a:defRPr>
            </a:lvl3pPr>
            <a:lvl4pPr marL="1600200" indent="-228600" eaLnBrk="0" hangingPunct="0">
              <a:defRPr sz="2400">
                <a:solidFill>
                  <a:schemeClr val="tx1"/>
                </a:solidFill>
                <a:latin typeface="Times New Roman" panose="02020603050405020304" pitchFamily="18" charset="0"/>
                <a:ea typeface="楷体_GB2312" pitchFamily="49" charset="-122"/>
              </a:defRPr>
            </a:lvl4pPr>
            <a:lvl5pPr marL="2057400" indent="-228600" eaLnBrk="0" hangingPunct="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lnSpc>
                <a:spcPct val="150000"/>
              </a:lnSpc>
              <a:spcBef>
                <a:spcPct val="50000"/>
              </a:spcBef>
            </a:pPr>
            <a:r>
              <a:rPr kumimoji="1" lang="en-US" altLang="zh-CN" b="1" dirty="0">
                <a:latin typeface="+mn-ea"/>
                <a:ea typeface="+mn-ea"/>
              </a:rPr>
              <a:t>2.2.2 </a:t>
            </a:r>
            <a:r>
              <a:rPr kumimoji="1" lang="zh-CN" altLang="en-US" b="1" dirty="0">
                <a:latin typeface="+mn-ea"/>
                <a:ea typeface="+mn-ea"/>
              </a:rPr>
              <a:t>光敏电阻基本特性</a:t>
            </a:r>
            <a:endParaRPr kumimoji="1" lang="zh-CN" altLang="en-US" b="1" dirty="0">
              <a:latin typeface="+mn-ea"/>
              <a:ea typeface="+mn-ea"/>
              <a:sym typeface="Symbol" panose="05050102010706020507" pitchFamily="18" charset="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body" sz="half" idx="1"/>
          </p:nvPr>
        </p:nvSpPr>
        <p:spPr>
          <a:xfrm>
            <a:off x="247529" y="1603569"/>
            <a:ext cx="4394013" cy="3722419"/>
          </a:xfrm>
        </p:spPr>
        <p:txBody>
          <a:bodyPr/>
          <a:lstStyle/>
          <a:p>
            <a:pPr marL="0" indent="0">
              <a:lnSpc>
                <a:spcPct val="150000"/>
              </a:lnSpc>
              <a:buFontTx/>
              <a:buNone/>
            </a:pPr>
            <a:r>
              <a:rPr lang="zh-CN" altLang="en-US" sz="2000" b="1" dirty="0">
                <a:solidFill>
                  <a:srgbClr val="C00000"/>
                </a:solidFill>
              </a:rPr>
              <a:t>光敏电阻的优点</a:t>
            </a:r>
            <a:r>
              <a:rPr lang="zh-CN" altLang="en-US" sz="2000" b="1" dirty="0">
                <a:solidFill>
                  <a:srgbClr val="0066FF"/>
                </a:solidFill>
              </a:rPr>
              <a:t>：</a:t>
            </a:r>
            <a:endParaRPr lang="en-US" altLang="zh-CN" sz="2000" b="1" dirty="0">
              <a:solidFill>
                <a:srgbClr val="0066FF"/>
              </a:solidFill>
            </a:endParaRPr>
          </a:p>
          <a:p>
            <a:pPr marL="0" indent="0">
              <a:lnSpc>
                <a:spcPct val="150000"/>
              </a:lnSpc>
              <a:buFontTx/>
              <a:buNone/>
            </a:pPr>
            <a:r>
              <a:rPr lang="zh-CN" altLang="en-US" sz="2000" b="1" dirty="0">
                <a:solidFill>
                  <a:srgbClr val="0066FF"/>
                </a:solidFill>
              </a:rPr>
              <a:t>       具有稳定的特长寿命</a:t>
            </a:r>
            <a:endParaRPr lang="en-US" altLang="zh-CN" sz="2000" b="1" dirty="0">
              <a:solidFill>
                <a:srgbClr val="0066FF"/>
              </a:solidFill>
            </a:endParaRPr>
          </a:p>
          <a:p>
            <a:pPr marL="0" indent="0">
              <a:lnSpc>
                <a:spcPct val="150000"/>
              </a:lnSpc>
              <a:buFontTx/>
              <a:buNone/>
            </a:pPr>
            <a:r>
              <a:rPr lang="zh-CN" altLang="en-US" b="1" dirty="0">
                <a:solidFill>
                  <a:schemeClr val="tx1"/>
                </a:solidFill>
              </a:rPr>
              <a:t>初制成的光敏电阻，性能不稳定，但在人为老化的作用下，性能达到稳定之后，就不再变化。</a:t>
            </a:r>
            <a:endParaRPr lang="en-US" altLang="zh-CN" b="1" dirty="0">
              <a:solidFill>
                <a:schemeClr val="tx1"/>
              </a:solidFill>
            </a:endParaRPr>
          </a:p>
          <a:p>
            <a:pPr marL="0" indent="0">
              <a:lnSpc>
                <a:spcPct val="150000"/>
              </a:lnSpc>
              <a:buFontTx/>
              <a:buNone/>
            </a:pPr>
            <a:r>
              <a:rPr lang="zh-CN" altLang="en-US" sz="2000" b="1" dirty="0">
                <a:solidFill>
                  <a:schemeClr val="tx1"/>
                </a:solidFill>
              </a:rPr>
              <a:t>光敏电阻的使用寿命，在密封良好、使用合理的情况下，</a:t>
            </a:r>
            <a:r>
              <a:rPr lang="zh-CN" altLang="en-US" sz="2000" b="1" dirty="0">
                <a:solidFill>
                  <a:schemeClr val="tx1"/>
                </a:solidFill>
                <a:highlight>
                  <a:srgbClr val="FFFF00"/>
                </a:highlight>
              </a:rPr>
              <a:t>几乎是无限的</a:t>
            </a:r>
            <a:r>
              <a:rPr lang="zh-CN" altLang="en-US" sz="2000" b="1" dirty="0">
                <a:solidFill>
                  <a:schemeClr val="tx1"/>
                </a:solidFill>
              </a:rPr>
              <a:t>。</a:t>
            </a:r>
          </a:p>
        </p:txBody>
      </p:sp>
      <p:sp>
        <p:nvSpPr>
          <p:cNvPr id="7" name="Line 3"/>
          <p:cNvSpPr>
            <a:spLocks noChangeShapeType="1"/>
          </p:cNvSpPr>
          <p:nvPr/>
        </p:nvSpPr>
        <p:spPr bwMode="auto">
          <a:xfrm>
            <a:off x="1331913" y="981075"/>
            <a:ext cx="7127875" cy="0"/>
          </a:xfrm>
          <a:prstGeom prst="line">
            <a:avLst/>
          </a:prstGeom>
          <a:noFill/>
          <a:ln w="9525">
            <a:solidFill>
              <a:srgbClr val="33CCCC"/>
            </a:solidFill>
            <a:round/>
            <a:headEnd/>
            <a:tailEnd/>
          </a:ln>
        </p:spPr>
        <p:txBody>
          <a:bodyPr/>
          <a:lstStyle/>
          <a:p>
            <a:endParaRPr lang="zh-CN" altLang="en-US"/>
          </a:p>
        </p:txBody>
      </p:sp>
      <p:pic>
        <p:nvPicPr>
          <p:cNvPr id="9" name="Picture 6" descr="IMG_380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4033" y="2132406"/>
            <a:ext cx="4244198" cy="416489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8"/>
          <p:cNvSpPr>
            <a:spLocks noChangeArrowheads="1"/>
          </p:cNvSpPr>
          <p:nvPr/>
        </p:nvSpPr>
        <p:spPr bwMode="auto">
          <a:xfrm>
            <a:off x="4127528" y="318043"/>
            <a:ext cx="3103519" cy="553998"/>
          </a:xfrm>
          <a:prstGeom prst="rect">
            <a:avLst/>
          </a:prstGeom>
          <a:noFill/>
          <a:ln w="9525">
            <a:noFill/>
            <a:miter lim="800000"/>
            <a:headEnd/>
            <a:tailEnd/>
          </a:ln>
        </p:spPr>
        <p:txBody>
          <a:bodyPr wrap="square">
            <a:spAutoFit/>
          </a:bodyPr>
          <a:lstStyle/>
          <a:p>
            <a:pPr>
              <a:lnSpc>
                <a:spcPct val="125000"/>
              </a:lnSpc>
              <a:spcBef>
                <a:spcPct val="50000"/>
              </a:spcBef>
              <a:buSzPct val="85000"/>
            </a:pPr>
            <a:r>
              <a:rPr lang="en-US" altLang="zh-CN" sz="2400" b="1" dirty="0">
                <a:solidFill>
                  <a:srgbClr val="FF0000"/>
                </a:solidFill>
                <a:latin typeface="+mn-ea"/>
                <a:ea typeface="+mn-ea"/>
                <a:sym typeface="黑体" pitchFamily="49" charset="-122"/>
              </a:rPr>
              <a:t>——</a:t>
            </a:r>
            <a:r>
              <a:rPr lang="zh-CN" altLang="en-US" sz="2400" b="1" dirty="0">
                <a:solidFill>
                  <a:srgbClr val="FF0000"/>
                </a:solidFill>
                <a:latin typeface="+mn-ea"/>
                <a:ea typeface="+mn-ea"/>
                <a:sym typeface="黑体" pitchFamily="49" charset="-122"/>
              </a:rPr>
              <a:t>（</a:t>
            </a:r>
            <a:r>
              <a:rPr lang="en-US" altLang="zh-CN" sz="2400" b="1" dirty="0">
                <a:solidFill>
                  <a:srgbClr val="FF0000"/>
                </a:solidFill>
                <a:latin typeface="+mn-ea"/>
                <a:ea typeface="+mn-ea"/>
                <a:sym typeface="黑体" pitchFamily="49" charset="-122"/>
              </a:rPr>
              <a:t>5</a:t>
            </a:r>
            <a:r>
              <a:rPr lang="zh-CN" altLang="en-US" sz="2400" b="1" dirty="0">
                <a:solidFill>
                  <a:srgbClr val="FF0000"/>
                </a:solidFill>
                <a:latin typeface="+mn-ea"/>
                <a:ea typeface="+mn-ea"/>
                <a:sym typeface="黑体" pitchFamily="49" charset="-122"/>
              </a:rPr>
              <a:t>）稳定性</a:t>
            </a:r>
          </a:p>
        </p:txBody>
      </p:sp>
      <p:sp>
        <p:nvSpPr>
          <p:cNvPr id="10" name="Rectangle 8"/>
          <p:cNvSpPr>
            <a:spLocks noChangeArrowheads="1"/>
          </p:cNvSpPr>
          <p:nvPr/>
        </p:nvSpPr>
        <p:spPr bwMode="auto">
          <a:xfrm>
            <a:off x="249834" y="45872"/>
            <a:ext cx="35283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eaLnBrk="0" hangingPunct="0">
              <a:defRPr sz="2400">
                <a:solidFill>
                  <a:schemeClr val="tx1"/>
                </a:solidFill>
                <a:latin typeface="Times New Roman" panose="02020603050405020304" pitchFamily="18" charset="0"/>
                <a:ea typeface="楷体_GB2312" pitchFamily="49" charset="-122"/>
              </a:defRPr>
            </a:lvl1pPr>
            <a:lvl2pPr marL="742950" indent="-285750" eaLnBrk="0" hangingPunct="0">
              <a:defRPr sz="2400">
                <a:solidFill>
                  <a:schemeClr val="tx1"/>
                </a:solidFill>
                <a:latin typeface="Times New Roman" panose="02020603050405020304" pitchFamily="18" charset="0"/>
                <a:ea typeface="楷体_GB2312" pitchFamily="49" charset="-122"/>
              </a:defRPr>
            </a:lvl2pPr>
            <a:lvl3pPr marL="1143000" indent="-228600" eaLnBrk="0" hangingPunct="0">
              <a:defRPr sz="2400">
                <a:solidFill>
                  <a:schemeClr val="tx1"/>
                </a:solidFill>
                <a:latin typeface="Times New Roman" panose="02020603050405020304" pitchFamily="18" charset="0"/>
                <a:ea typeface="楷体_GB2312" pitchFamily="49" charset="-122"/>
              </a:defRPr>
            </a:lvl3pPr>
            <a:lvl4pPr marL="1600200" indent="-228600" eaLnBrk="0" hangingPunct="0">
              <a:defRPr sz="2400">
                <a:solidFill>
                  <a:schemeClr val="tx1"/>
                </a:solidFill>
                <a:latin typeface="Times New Roman" panose="02020603050405020304" pitchFamily="18" charset="0"/>
                <a:ea typeface="楷体_GB2312" pitchFamily="49" charset="-122"/>
              </a:defRPr>
            </a:lvl4pPr>
            <a:lvl5pPr marL="2057400" indent="-228600" eaLnBrk="0" hangingPunct="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lnSpc>
                <a:spcPct val="150000"/>
              </a:lnSpc>
              <a:spcBef>
                <a:spcPct val="50000"/>
              </a:spcBef>
            </a:pPr>
            <a:r>
              <a:rPr kumimoji="1" lang="en-US" altLang="zh-CN" b="1" dirty="0">
                <a:latin typeface="+mn-ea"/>
                <a:ea typeface="+mn-ea"/>
              </a:rPr>
              <a:t>2.2.2 </a:t>
            </a:r>
            <a:r>
              <a:rPr kumimoji="1" lang="zh-CN" altLang="en-US" b="1" dirty="0">
                <a:latin typeface="+mn-ea"/>
                <a:ea typeface="+mn-ea"/>
              </a:rPr>
              <a:t>光敏电阻基本特性</a:t>
            </a:r>
            <a:endParaRPr kumimoji="1" lang="zh-CN" altLang="en-US" b="1" dirty="0">
              <a:latin typeface="+mn-ea"/>
              <a:ea typeface="+mn-ea"/>
              <a:sym typeface="Symbol" panose="05050102010706020507" pitchFamily="18" charset="2"/>
            </a:endParaRPr>
          </a:p>
        </p:txBody>
      </p:sp>
      <p:sp>
        <p:nvSpPr>
          <p:cNvPr id="3" name="矩形 2"/>
          <p:cNvSpPr/>
          <p:nvPr/>
        </p:nvSpPr>
        <p:spPr>
          <a:xfrm>
            <a:off x="6300192" y="1372737"/>
            <a:ext cx="1723549" cy="461665"/>
          </a:xfrm>
          <a:prstGeom prst="rect">
            <a:avLst/>
          </a:prstGeom>
        </p:spPr>
        <p:txBody>
          <a:bodyPr wrap="none">
            <a:spAutoFit/>
          </a:bodyPr>
          <a:lstStyle/>
          <a:p>
            <a:r>
              <a:rPr lang="zh-CN" altLang="en-US" sz="2400" b="1" dirty="0">
                <a:solidFill>
                  <a:srgbClr val="00B050"/>
                </a:solidFill>
                <a:latin typeface="+mn-ea"/>
                <a:ea typeface="+mn-ea"/>
              </a:rPr>
              <a:t>老化后稳定</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7" name="Picture 6" descr="调整大小 t4114"/>
          <p:cNvPicPr>
            <a:picLocks noChangeAspect="1" noChangeArrowheads="1"/>
          </p:cNvPicPr>
          <p:nvPr/>
        </p:nvPicPr>
        <p:blipFill>
          <a:blip r:embed="rId3"/>
          <a:srcRect/>
          <a:stretch>
            <a:fillRect/>
          </a:stretch>
        </p:blipFill>
        <p:spPr bwMode="auto">
          <a:xfrm>
            <a:off x="3851920" y="2428868"/>
            <a:ext cx="4986661" cy="3114492"/>
          </a:xfrm>
          <a:prstGeom prst="rect">
            <a:avLst/>
          </a:prstGeom>
          <a:noFill/>
          <a:ln w="9525">
            <a:noFill/>
            <a:miter lim="800000"/>
            <a:headEnd/>
            <a:tailEnd/>
          </a:ln>
        </p:spPr>
      </p:pic>
      <p:sp>
        <p:nvSpPr>
          <p:cNvPr id="9" name="Line 3"/>
          <p:cNvSpPr>
            <a:spLocks noChangeShapeType="1"/>
          </p:cNvSpPr>
          <p:nvPr/>
        </p:nvSpPr>
        <p:spPr bwMode="auto">
          <a:xfrm>
            <a:off x="1331913" y="981075"/>
            <a:ext cx="7127875" cy="0"/>
          </a:xfrm>
          <a:prstGeom prst="line">
            <a:avLst/>
          </a:prstGeom>
          <a:noFill/>
          <a:ln w="9525">
            <a:solidFill>
              <a:srgbClr val="33CCCC"/>
            </a:solidFill>
            <a:round/>
            <a:headEnd/>
            <a:tailEnd/>
          </a:ln>
        </p:spPr>
        <p:txBody>
          <a:bodyPr/>
          <a:lstStyle/>
          <a:p>
            <a:endParaRPr lang="zh-CN" altLang="en-US"/>
          </a:p>
        </p:txBody>
      </p:sp>
      <p:pic>
        <p:nvPicPr>
          <p:cNvPr id="11" name="Picture 5" descr="IMG_3807"/>
          <p:cNvPicPr>
            <a:picLocks noChangeAspect="1" noChangeArrowheads="1"/>
          </p:cNvPicPr>
          <p:nvPr/>
        </p:nvPicPr>
        <p:blipFill>
          <a:blip r:embed="rId4" cstate="print">
            <a:extLst>
              <a:ext uri="{28A0092B-C50C-407E-A947-70E740481C1C}">
                <a14:useLocalDpi xmlns:a14="http://schemas.microsoft.com/office/drawing/2010/main" val="0"/>
              </a:ext>
            </a:extLst>
          </a:blip>
          <a:srcRect l="2925" t="4512" r="5875" b="1981"/>
          <a:stretch>
            <a:fillRect/>
          </a:stretch>
        </p:blipFill>
        <p:spPr bwMode="auto">
          <a:xfrm>
            <a:off x="75986" y="2643182"/>
            <a:ext cx="3531979" cy="288789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8"/>
          <p:cNvSpPr>
            <a:spLocks noChangeArrowheads="1"/>
          </p:cNvSpPr>
          <p:nvPr/>
        </p:nvSpPr>
        <p:spPr bwMode="auto">
          <a:xfrm>
            <a:off x="4127528" y="318043"/>
            <a:ext cx="3103519" cy="511807"/>
          </a:xfrm>
          <a:prstGeom prst="rect">
            <a:avLst/>
          </a:prstGeom>
          <a:noFill/>
          <a:ln w="9525">
            <a:noFill/>
            <a:miter lim="800000"/>
            <a:headEnd/>
            <a:tailEnd/>
          </a:ln>
        </p:spPr>
        <p:txBody>
          <a:bodyPr wrap="square">
            <a:spAutoFit/>
          </a:bodyPr>
          <a:lstStyle/>
          <a:p>
            <a:pPr>
              <a:lnSpc>
                <a:spcPct val="125000"/>
              </a:lnSpc>
              <a:spcBef>
                <a:spcPct val="50000"/>
              </a:spcBef>
              <a:buSzPct val="85000"/>
            </a:pPr>
            <a:r>
              <a:rPr lang="en-US" altLang="zh-CN" sz="2400" b="1" dirty="0">
                <a:solidFill>
                  <a:srgbClr val="FF0000"/>
                </a:solidFill>
                <a:latin typeface="+mn-ea"/>
                <a:ea typeface="+mn-ea"/>
                <a:sym typeface="黑体" pitchFamily="49" charset="-122"/>
              </a:rPr>
              <a:t>——</a:t>
            </a:r>
            <a:r>
              <a:rPr lang="zh-CN" altLang="en-US" sz="2400" b="1" dirty="0">
                <a:solidFill>
                  <a:srgbClr val="FF0000"/>
                </a:solidFill>
                <a:latin typeface="+mn-ea"/>
                <a:ea typeface="+mn-ea"/>
                <a:sym typeface="黑体" pitchFamily="49" charset="-122"/>
              </a:rPr>
              <a:t>（</a:t>
            </a:r>
            <a:r>
              <a:rPr lang="en-US" altLang="zh-CN" sz="2400" b="1" dirty="0">
                <a:solidFill>
                  <a:srgbClr val="FF0000"/>
                </a:solidFill>
                <a:latin typeface="+mn-ea"/>
                <a:ea typeface="+mn-ea"/>
                <a:sym typeface="黑体" pitchFamily="49" charset="-122"/>
              </a:rPr>
              <a:t>6</a:t>
            </a:r>
            <a:r>
              <a:rPr lang="zh-CN" altLang="en-US" sz="2400" b="1" dirty="0">
                <a:solidFill>
                  <a:srgbClr val="FF0000"/>
                </a:solidFill>
                <a:latin typeface="+mn-ea"/>
                <a:ea typeface="+mn-ea"/>
                <a:sym typeface="黑体" pitchFamily="49" charset="-122"/>
              </a:rPr>
              <a:t>）温度特性</a:t>
            </a:r>
          </a:p>
        </p:txBody>
      </p:sp>
      <p:sp>
        <p:nvSpPr>
          <p:cNvPr id="13" name="Rectangle 8"/>
          <p:cNvSpPr>
            <a:spLocks noChangeArrowheads="1"/>
          </p:cNvSpPr>
          <p:nvPr/>
        </p:nvSpPr>
        <p:spPr bwMode="auto">
          <a:xfrm>
            <a:off x="249834" y="45872"/>
            <a:ext cx="35283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eaLnBrk="0" hangingPunct="0">
              <a:defRPr sz="2400">
                <a:solidFill>
                  <a:schemeClr val="tx1"/>
                </a:solidFill>
                <a:latin typeface="Times New Roman" panose="02020603050405020304" pitchFamily="18" charset="0"/>
                <a:ea typeface="楷体_GB2312" pitchFamily="49" charset="-122"/>
              </a:defRPr>
            </a:lvl1pPr>
            <a:lvl2pPr marL="742950" indent="-285750" eaLnBrk="0" hangingPunct="0">
              <a:defRPr sz="2400">
                <a:solidFill>
                  <a:schemeClr val="tx1"/>
                </a:solidFill>
                <a:latin typeface="Times New Roman" panose="02020603050405020304" pitchFamily="18" charset="0"/>
                <a:ea typeface="楷体_GB2312" pitchFamily="49" charset="-122"/>
              </a:defRPr>
            </a:lvl2pPr>
            <a:lvl3pPr marL="1143000" indent="-228600" eaLnBrk="0" hangingPunct="0">
              <a:defRPr sz="2400">
                <a:solidFill>
                  <a:schemeClr val="tx1"/>
                </a:solidFill>
                <a:latin typeface="Times New Roman" panose="02020603050405020304" pitchFamily="18" charset="0"/>
                <a:ea typeface="楷体_GB2312" pitchFamily="49" charset="-122"/>
              </a:defRPr>
            </a:lvl3pPr>
            <a:lvl4pPr marL="1600200" indent="-228600" eaLnBrk="0" hangingPunct="0">
              <a:defRPr sz="2400">
                <a:solidFill>
                  <a:schemeClr val="tx1"/>
                </a:solidFill>
                <a:latin typeface="Times New Roman" panose="02020603050405020304" pitchFamily="18" charset="0"/>
                <a:ea typeface="楷体_GB2312" pitchFamily="49" charset="-122"/>
              </a:defRPr>
            </a:lvl4pPr>
            <a:lvl5pPr marL="2057400" indent="-228600" eaLnBrk="0" hangingPunct="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lnSpc>
                <a:spcPct val="150000"/>
              </a:lnSpc>
              <a:spcBef>
                <a:spcPct val="50000"/>
              </a:spcBef>
            </a:pPr>
            <a:r>
              <a:rPr kumimoji="1" lang="en-US" altLang="zh-CN" b="1" dirty="0">
                <a:latin typeface="+mn-ea"/>
                <a:ea typeface="+mn-ea"/>
              </a:rPr>
              <a:t>2.2.2 </a:t>
            </a:r>
            <a:r>
              <a:rPr kumimoji="1" lang="zh-CN" altLang="en-US" b="1" dirty="0">
                <a:latin typeface="+mn-ea"/>
                <a:ea typeface="+mn-ea"/>
              </a:rPr>
              <a:t>光敏电阻基本特性</a:t>
            </a:r>
            <a:endParaRPr kumimoji="1" lang="zh-CN" altLang="en-US" b="1" dirty="0">
              <a:latin typeface="+mn-ea"/>
              <a:ea typeface="+mn-ea"/>
              <a:sym typeface="Symbol" panose="05050102010706020507" pitchFamily="18" charset="2"/>
            </a:endParaRPr>
          </a:p>
        </p:txBody>
      </p:sp>
      <p:sp>
        <p:nvSpPr>
          <p:cNvPr id="14" name="Rectangle 15"/>
          <p:cNvSpPr>
            <a:spLocks noChangeArrowheads="1"/>
          </p:cNvSpPr>
          <p:nvPr/>
        </p:nvSpPr>
        <p:spPr bwMode="auto">
          <a:xfrm>
            <a:off x="1809925" y="1321460"/>
            <a:ext cx="542112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eaLnBrk="0" hangingPunct="0">
              <a:defRPr sz="2400">
                <a:solidFill>
                  <a:schemeClr val="tx1"/>
                </a:solidFill>
                <a:latin typeface="Times New Roman" panose="02020603050405020304" pitchFamily="18" charset="0"/>
                <a:ea typeface="楷体_GB2312" pitchFamily="49" charset="-122"/>
              </a:defRPr>
            </a:lvl1pPr>
            <a:lvl2pPr marL="742950" indent="-285750" eaLnBrk="0" hangingPunct="0">
              <a:defRPr sz="2400">
                <a:solidFill>
                  <a:schemeClr val="tx1"/>
                </a:solidFill>
                <a:latin typeface="Times New Roman" panose="02020603050405020304" pitchFamily="18" charset="0"/>
                <a:ea typeface="楷体_GB2312" pitchFamily="49" charset="-122"/>
              </a:defRPr>
            </a:lvl2pPr>
            <a:lvl3pPr marL="1143000" indent="-228600" eaLnBrk="0" hangingPunct="0">
              <a:defRPr sz="2400">
                <a:solidFill>
                  <a:schemeClr val="tx1"/>
                </a:solidFill>
                <a:latin typeface="Times New Roman" panose="02020603050405020304" pitchFamily="18" charset="0"/>
                <a:ea typeface="楷体_GB2312" pitchFamily="49" charset="-122"/>
              </a:defRPr>
            </a:lvl3pPr>
            <a:lvl4pPr marL="1600200" indent="-228600" eaLnBrk="0" hangingPunct="0">
              <a:defRPr sz="2400">
                <a:solidFill>
                  <a:schemeClr val="tx1"/>
                </a:solidFill>
                <a:latin typeface="Times New Roman" panose="02020603050405020304" pitchFamily="18" charset="0"/>
                <a:ea typeface="楷体_GB2312" pitchFamily="49" charset="-122"/>
              </a:defRPr>
            </a:lvl4pPr>
            <a:lvl5pPr marL="2057400" indent="-228600" eaLnBrk="0" hangingPunct="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lnSpc>
                <a:spcPct val="150000"/>
              </a:lnSpc>
              <a:spcBef>
                <a:spcPct val="50000"/>
              </a:spcBef>
            </a:pPr>
            <a:r>
              <a:rPr kumimoji="1" lang="zh-CN" altLang="en-US" sz="2000" b="1" dirty="0">
                <a:latin typeface="+mn-ea"/>
                <a:ea typeface="+mn-ea"/>
              </a:rPr>
              <a:t>光敏电阻的特性参数受工作温度的影响较大。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2" name="Rectangle 2"/>
          <p:cNvSpPr>
            <a:spLocks noGrp="1" noChangeArrowheads="1"/>
          </p:cNvSpPr>
          <p:nvPr>
            <p:ph type="body" sz="half" idx="1"/>
          </p:nvPr>
        </p:nvSpPr>
        <p:spPr>
          <a:xfrm>
            <a:off x="538152" y="1323999"/>
            <a:ext cx="8210561" cy="1744961"/>
          </a:xfrm>
        </p:spPr>
        <p:txBody>
          <a:bodyPr/>
          <a:lstStyle/>
          <a:p>
            <a:pPr marL="0" indent="0">
              <a:lnSpc>
                <a:spcPct val="150000"/>
              </a:lnSpc>
              <a:buFontTx/>
              <a:buNone/>
            </a:pPr>
            <a:r>
              <a:rPr lang="en-US" altLang="zh-CN" b="1" dirty="0">
                <a:solidFill>
                  <a:schemeClr val="tx1"/>
                </a:solidFill>
                <a:latin typeface="+mn-ea"/>
              </a:rPr>
              <a:t>·</a:t>
            </a:r>
            <a:r>
              <a:rPr lang="zh-CN" altLang="en-US" b="1" dirty="0">
                <a:solidFill>
                  <a:schemeClr val="tx1"/>
                </a:solidFill>
                <a:latin typeface="+mn-ea"/>
              </a:rPr>
              <a:t>每个光敏电阻都有允许的最大耗散功率</a:t>
            </a:r>
            <a:r>
              <a:rPr lang="en-US" altLang="zh-CN" b="1" dirty="0" err="1">
                <a:solidFill>
                  <a:schemeClr val="tx1"/>
                </a:solidFill>
                <a:latin typeface="+mn-ea"/>
              </a:rPr>
              <a:t>Pmax</a:t>
            </a:r>
            <a:r>
              <a:rPr lang="zh-CN" altLang="en-US" b="1" dirty="0">
                <a:solidFill>
                  <a:schemeClr val="tx1"/>
                </a:solidFill>
                <a:latin typeface="+mn-ea"/>
              </a:rPr>
              <a:t>，如果超过此值，光敏电阻容易损坏。因此光敏电阻在任何光照下都应满足。</a:t>
            </a:r>
            <a:endParaRPr lang="en-US" altLang="zh-CN" b="1" dirty="0">
              <a:solidFill>
                <a:schemeClr val="tx1"/>
              </a:solidFill>
              <a:latin typeface="+mn-ea"/>
            </a:endParaRPr>
          </a:p>
          <a:p>
            <a:pPr marL="0" indent="0">
              <a:lnSpc>
                <a:spcPct val="150000"/>
              </a:lnSpc>
              <a:buFontTx/>
              <a:buNone/>
            </a:pPr>
            <a:endParaRPr lang="en-US" altLang="zh-CN" b="1" dirty="0">
              <a:solidFill>
                <a:schemeClr val="tx1"/>
              </a:solidFill>
              <a:latin typeface="+mn-ea"/>
            </a:endParaRPr>
          </a:p>
          <a:p>
            <a:pPr marL="0" indent="0">
              <a:lnSpc>
                <a:spcPct val="150000"/>
              </a:lnSpc>
              <a:buFontTx/>
              <a:buNone/>
            </a:pPr>
            <a:endParaRPr lang="zh-CN" altLang="en-US" b="1" dirty="0">
              <a:solidFill>
                <a:schemeClr val="tx1"/>
              </a:solidFill>
              <a:latin typeface="+mn-ea"/>
            </a:endParaRPr>
          </a:p>
        </p:txBody>
      </p:sp>
      <p:graphicFrame>
        <p:nvGraphicFramePr>
          <p:cNvPr id="11266" name="Object 3"/>
          <p:cNvGraphicFramePr>
            <a:graphicFrameLocks noChangeAspect="1"/>
          </p:cNvGraphicFramePr>
          <p:nvPr>
            <p:extLst>
              <p:ext uri="{D42A27DB-BD31-4B8C-83A1-F6EECF244321}">
                <p14:modId xmlns:p14="http://schemas.microsoft.com/office/powerpoint/2010/main" val="1534130608"/>
              </p:ext>
            </p:extLst>
          </p:nvPr>
        </p:nvGraphicFramePr>
        <p:xfrm>
          <a:off x="2146300" y="2409825"/>
          <a:ext cx="1308100" cy="490538"/>
        </p:xfrm>
        <a:graphic>
          <a:graphicData uri="http://schemas.openxmlformats.org/presentationml/2006/ole">
            <mc:AlternateContent xmlns:mc="http://schemas.openxmlformats.org/markup-compatibility/2006">
              <mc:Choice xmlns:v="urn:schemas-microsoft-com:vml" Requires="v">
                <p:oleObj spid="_x0000_s735068" name="Equation" r:id="rId4" imgW="609600" imgH="228600" progId="Equation.DSMT4">
                  <p:embed/>
                </p:oleObj>
              </mc:Choice>
              <mc:Fallback>
                <p:oleObj name="Equation" r:id="rId4" imgW="609600" imgH="228600" progId="Equation.DSMT4">
                  <p:embed/>
                  <p:pic>
                    <p:nvPicPr>
                      <p:cNvPr id="0" name="Picture 77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6300" y="2409825"/>
                        <a:ext cx="1308100" cy="490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7" name="Object 4"/>
          <p:cNvGraphicFramePr>
            <a:graphicFrameLocks noChangeAspect="1"/>
          </p:cNvGraphicFramePr>
          <p:nvPr>
            <p:extLst>
              <p:ext uri="{D42A27DB-BD31-4B8C-83A1-F6EECF244321}">
                <p14:modId xmlns:p14="http://schemas.microsoft.com/office/powerpoint/2010/main" val="331497078"/>
              </p:ext>
            </p:extLst>
          </p:nvPr>
        </p:nvGraphicFramePr>
        <p:xfrm>
          <a:off x="4884738" y="2336800"/>
          <a:ext cx="1355725" cy="647700"/>
        </p:xfrm>
        <a:graphic>
          <a:graphicData uri="http://schemas.openxmlformats.org/presentationml/2006/ole">
            <mc:AlternateContent xmlns:mc="http://schemas.openxmlformats.org/markup-compatibility/2006">
              <mc:Choice xmlns:v="urn:schemas-microsoft-com:vml" Requires="v">
                <p:oleObj spid="_x0000_s735069" name="Equation" r:id="rId6" imgW="545863" imgH="393529" progId="Equation.DSMT4">
                  <p:embed/>
                </p:oleObj>
              </mc:Choice>
              <mc:Fallback>
                <p:oleObj name="Equation" r:id="rId6" imgW="545863" imgH="393529" progId="Equation.DSMT4">
                  <p:embed/>
                  <p:pic>
                    <p:nvPicPr>
                      <p:cNvPr id="0" name="Picture 77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84738" y="2336800"/>
                        <a:ext cx="1355725"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73" name="Rectangle 5"/>
          <p:cNvSpPr>
            <a:spLocks noChangeArrowheads="1"/>
          </p:cNvSpPr>
          <p:nvPr/>
        </p:nvSpPr>
        <p:spPr bwMode="auto">
          <a:xfrm>
            <a:off x="3851275" y="2500306"/>
            <a:ext cx="792163" cy="396875"/>
          </a:xfrm>
          <a:prstGeom prst="rect">
            <a:avLst/>
          </a:prstGeom>
          <a:noFill/>
          <a:ln w="9525">
            <a:noFill/>
            <a:miter lim="800000"/>
            <a:headEnd/>
            <a:tailEnd/>
          </a:ln>
        </p:spPr>
        <p:txBody>
          <a:bodyPr anchor="ctr">
            <a:spAutoFit/>
          </a:bodyPr>
          <a:lstStyle/>
          <a:p>
            <a:r>
              <a:rPr lang="en-US" altLang="zh-CN" sz="1000">
                <a:solidFill>
                  <a:srgbClr val="000000"/>
                </a:solidFill>
              </a:rPr>
              <a:t> </a:t>
            </a:r>
            <a:r>
              <a:rPr lang="zh-CN" altLang="en-US">
                <a:solidFill>
                  <a:srgbClr val="000000"/>
                </a:solidFill>
                <a:cs typeface="Times New Roman" pitchFamily="18" charset="0"/>
              </a:rPr>
              <a:t>或</a:t>
            </a:r>
            <a:r>
              <a:rPr lang="zh-CN" altLang="en-US" sz="1000">
                <a:solidFill>
                  <a:srgbClr val="000000"/>
                </a:solidFill>
              </a:rPr>
              <a:t> </a:t>
            </a:r>
            <a:endParaRPr lang="zh-CN" altLang="en-US" sz="2400"/>
          </a:p>
        </p:txBody>
      </p:sp>
      <p:sp>
        <p:nvSpPr>
          <p:cNvPr id="16" name="Line 3"/>
          <p:cNvSpPr>
            <a:spLocks noChangeShapeType="1"/>
          </p:cNvSpPr>
          <p:nvPr/>
        </p:nvSpPr>
        <p:spPr bwMode="auto">
          <a:xfrm>
            <a:off x="1331913" y="981075"/>
            <a:ext cx="7127875" cy="0"/>
          </a:xfrm>
          <a:prstGeom prst="line">
            <a:avLst/>
          </a:prstGeom>
          <a:noFill/>
          <a:ln w="9525">
            <a:solidFill>
              <a:srgbClr val="33CCCC"/>
            </a:solidFill>
            <a:round/>
            <a:headEnd/>
            <a:tailEnd/>
          </a:ln>
        </p:spPr>
        <p:txBody>
          <a:bodyPr/>
          <a:lstStyle/>
          <a:p>
            <a:endParaRPr lang="zh-CN" altLang="en-US"/>
          </a:p>
        </p:txBody>
      </p:sp>
      <p:sp>
        <p:nvSpPr>
          <p:cNvPr id="9" name="Rectangle 8"/>
          <p:cNvSpPr>
            <a:spLocks noChangeArrowheads="1"/>
          </p:cNvSpPr>
          <p:nvPr/>
        </p:nvSpPr>
        <p:spPr bwMode="auto">
          <a:xfrm>
            <a:off x="4127528" y="318043"/>
            <a:ext cx="3103519" cy="553998"/>
          </a:xfrm>
          <a:prstGeom prst="rect">
            <a:avLst/>
          </a:prstGeom>
          <a:noFill/>
          <a:ln w="9525">
            <a:noFill/>
            <a:miter lim="800000"/>
            <a:headEnd/>
            <a:tailEnd/>
          </a:ln>
        </p:spPr>
        <p:txBody>
          <a:bodyPr wrap="square">
            <a:spAutoFit/>
          </a:bodyPr>
          <a:lstStyle/>
          <a:p>
            <a:pPr>
              <a:lnSpc>
                <a:spcPct val="125000"/>
              </a:lnSpc>
              <a:spcBef>
                <a:spcPct val="50000"/>
              </a:spcBef>
              <a:buSzPct val="85000"/>
            </a:pPr>
            <a:r>
              <a:rPr lang="en-US" altLang="zh-CN" sz="2400" b="1" dirty="0">
                <a:solidFill>
                  <a:srgbClr val="FF0000"/>
                </a:solidFill>
                <a:latin typeface="+mn-ea"/>
                <a:ea typeface="+mn-ea"/>
                <a:sym typeface="黑体" pitchFamily="49" charset="-122"/>
              </a:rPr>
              <a:t>——</a:t>
            </a:r>
            <a:r>
              <a:rPr lang="zh-CN" altLang="en-US" sz="2400" b="1" dirty="0">
                <a:solidFill>
                  <a:srgbClr val="FF0000"/>
                </a:solidFill>
                <a:latin typeface="+mn-ea"/>
                <a:ea typeface="+mn-ea"/>
                <a:sym typeface="黑体" pitchFamily="49" charset="-122"/>
              </a:rPr>
              <a:t>（</a:t>
            </a:r>
            <a:r>
              <a:rPr lang="en-US" altLang="zh-CN" sz="2400" b="1" dirty="0">
                <a:solidFill>
                  <a:srgbClr val="FF0000"/>
                </a:solidFill>
                <a:latin typeface="+mn-ea"/>
                <a:ea typeface="+mn-ea"/>
                <a:sym typeface="黑体" pitchFamily="49" charset="-122"/>
              </a:rPr>
              <a:t>7</a:t>
            </a:r>
            <a:r>
              <a:rPr lang="zh-CN" altLang="en-US" sz="2400" b="1" dirty="0">
                <a:solidFill>
                  <a:srgbClr val="FF0000"/>
                </a:solidFill>
                <a:latin typeface="+mn-ea"/>
                <a:ea typeface="+mn-ea"/>
                <a:sym typeface="黑体" pitchFamily="49" charset="-122"/>
              </a:rPr>
              <a:t>）负载特性</a:t>
            </a:r>
          </a:p>
        </p:txBody>
      </p:sp>
      <p:sp>
        <p:nvSpPr>
          <p:cNvPr id="10" name="Rectangle 8"/>
          <p:cNvSpPr>
            <a:spLocks noChangeArrowheads="1"/>
          </p:cNvSpPr>
          <p:nvPr/>
        </p:nvSpPr>
        <p:spPr bwMode="auto">
          <a:xfrm>
            <a:off x="249834" y="-295"/>
            <a:ext cx="461019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eaLnBrk="0" hangingPunct="0">
              <a:defRPr sz="2400">
                <a:solidFill>
                  <a:schemeClr val="tx1"/>
                </a:solidFill>
                <a:latin typeface="Times New Roman" panose="02020603050405020304" pitchFamily="18" charset="0"/>
                <a:ea typeface="楷体_GB2312" pitchFamily="49" charset="-122"/>
              </a:defRPr>
            </a:lvl1pPr>
            <a:lvl2pPr marL="742950" indent="-285750" eaLnBrk="0" hangingPunct="0">
              <a:defRPr sz="2400">
                <a:solidFill>
                  <a:schemeClr val="tx1"/>
                </a:solidFill>
                <a:latin typeface="Times New Roman" panose="02020603050405020304" pitchFamily="18" charset="0"/>
                <a:ea typeface="楷体_GB2312" pitchFamily="49" charset="-122"/>
              </a:defRPr>
            </a:lvl2pPr>
            <a:lvl3pPr marL="1143000" indent="-228600" eaLnBrk="0" hangingPunct="0">
              <a:defRPr sz="2400">
                <a:solidFill>
                  <a:schemeClr val="tx1"/>
                </a:solidFill>
                <a:latin typeface="Times New Roman" panose="02020603050405020304" pitchFamily="18" charset="0"/>
                <a:ea typeface="楷体_GB2312" pitchFamily="49" charset="-122"/>
              </a:defRPr>
            </a:lvl3pPr>
            <a:lvl4pPr marL="1600200" indent="-228600" eaLnBrk="0" hangingPunct="0">
              <a:defRPr sz="2400">
                <a:solidFill>
                  <a:schemeClr val="tx1"/>
                </a:solidFill>
                <a:latin typeface="Times New Roman" panose="02020603050405020304" pitchFamily="18" charset="0"/>
                <a:ea typeface="楷体_GB2312" pitchFamily="49" charset="-122"/>
              </a:defRPr>
            </a:lvl4pPr>
            <a:lvl5pPr marL="2057400" indent="-228600" eaLnBrk="0" hangingPunct="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lnSpc>
                <a:spcPct val="150000"/>
              </a:lnSpc>
              <a:spcBef>
                <a:spcPct val="50000"/>
              </a:spcBef>
            </a:pPr>
            <a:r>
              <a:rPr kumimoji="1" lang="en-US" altLang="zh-CN" sz="2800" b="1" dirty="0">
                <a:latin typeface="+mn-ea"/>
                <a:ea typeface="+mn-ea"/>
              </a:rPr>
              <a:t>2.3 </a:t>
            </a:r>
            <a:r>
              <a:rPr kumimoji="1" lang="zh-CN" altLang="en-US" sz="2800" b="1" dirty="0">
                <a:latin typeface="+mn-ea"/>
                <a:ea typeface="+mn-ea"/>
              </a:rPr>
              <a:t>光敏电阻基本特性</a:t>
            </a:r>
            <a:endParaRPr kumimoji="1" lang="zh-CN" altLang="en-US" sz="2800" b="1" dirty="0">
              <a:latin typeface="+mn-ea"/>
              <a:ea typeface="+mn-ea"/>
              <a:sym typeface="Symbol" panose="05050102010706020507" pitchFamily="18" charset="2"/>
            </a:endParaRPr>
          </a:p>
        </p:txBody>
      </p:sp>
      <p:pic>
        <p:nvPicPr>
          <p:cNvPr id="11" name="图片 6" descr="7.jpg"/>
          <p:cNvPicPr>
            <a:picLocks noChangeAspect="1"/>
          </p:cNvPicPr>
          <p:nvPr/>
        </p:nvPicPr>
        <p:blipFill>
          <a:blip r:embed="rId8"/>
          <a:srcRect/>
          <a:stretch>
            <a:fillRect/>
          </a:stretch>
        </p:blipFill>
        <p:spPr bwMode="auto">
          <a:xfrm>
            <a:off x="214282" y="2928934"/>
            <a:ext cx="6232341" cy="3429024"/>
          </a:xfrm>
          <a:prstGeom prst="rect">
            <a:avLst/>
          </a:prstGeom>
          <a:noFill/>
          <a:ln w="9525">
            <a:noFill/>
            <a:miter lim="800000"/>
            <a:headEnd/>
            <a:tailEnd/>
          </a:ln>
        </p:spPr>
      </p:pic>
      <p:sp>
        <p:nvSpPr>
          <p:cNvPr id="12" name="矩形 11"/>
          <p:cNvSpPr/>
          <p:nvPr/>
        </p:nvSpPr>
        <p:spPr>
          <a:xfrm>
            <a:off x="6084168" y="3786631"/>
            <a:ext cx="2488360" cy="1705403"/>
          </a:xfrm>
          <a:prstGeom prst="rect">
            <a:avLst/>
          </a:prstGeom>
        </p:spPr>
        <p:txBody>
          <a:bodyPr wrap="square">
            <a:spAutoFit/>
          </a:bodyPr>
          <a:lstStyle/>
          <a:p>
            <a:pPr marL="0" indent="0">
              <a:lnSpc>
                <a:spcPct val="150000"/>
              </a:lnSpc>
              <a:buNone/>
            </a:pPr>
            <a:r>
              <a:rPr lang="zh-CN" altLang="en-US" b="1" dirty="0">
                <a:latin typeface="+mn-ea"/>
                <a:ea typeface="+mn-ea"/>
              </a:rPr>
              <a:t>若光敏电阻选定，且光照变化一定，</a:t>
            </a:r>
            <a:r>
              <a:rPr lang="zh-CN" altLang="en-US" b="1" dirty="0">
                <a:solidFill>
                  <a:srgbClr val="00B050"/>
                </a:solidFill>
                <a:latin typeface="+mn-ea"/>
                <a:ea typeface="+mn-ea"/>
              </a:rPr>
              <a:t>如何选择负载电阻</a:t>
            </a:r>
            <a:r>
              <a:rPr lang="en-US" altLang="zh-CN" b="1" dirty="0">
                <a:solidFill>
                  <a:srgbClr val="00B050"/>
                </a:solidFill>
                <a:latin typeface="+mn-ea"/>
                <a:ea typeface="+mn-ea"/>
              </a:rPr>
              <a:t>R</a:t>
            </a:r>
            <a:r>
              <a:rPr lang="en-US" altLang="zh-CN" b="1" baseline="-25000" dirty="0">
                <a:solidFill>
                  <a:srgbClr val="00B050"/>
                </a:solidFill>
                <a:latin typeface="+mn-ea"/>
                <a:ea typeface="+mn-ea"/>
              </a:rPr>
              <a:t>L</a:t>
            </a:r>
            <a:r>
              <a:rPr lang="zh-CN" altLang="en-US" b="1" dirty="0">
                <a:solidFill>
                  <a:srgbClr val="00B050"/>
                </a:solidFill>
                <a:latin typeface="+mn-ea"/>
                <a:ea typeface="+mn-ea"/>
              </a:rPr>
              <a:t>可获得最大的信号电压变化量？</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61" name="图片 6" descr="7.jpg"/>
          <p:cNvPicPr>
            <a:picLocks noChangeAspect="1"/>
          </p:cNvPicPr>
          <p:nvPr/>
        </p:nvPicPr>
        <p:blipFill>
          <a:blip r:embed="rId4"/>
          <a:srcRect/>
          <a:stretch>
            <a:fillRect/>
          </a:stretch>
        </p:blipFill>
        <p:spPr bwMode="auto">
          <a:xfrm>
            <a:off x="3714744" y="214290"/>
            <a:ext cx="5429257" cy="2613773"/>
          </a:xfrm>
          <a:prstGeom prst="rect">
            <a:avLst/>
          </a:prstGeom>
          <a:noFill/>
          <a:ln w="9525">
            <a:noFill/>
            <a:miter lim="800000"/>
            <a:headEnd/>
            <a:tailEnd/>
          </a:ln>
        </p:spPr>
      </p:pic>
      <p:graphicFrame>
        <p:nvGraphicFramePr>
          <p:cNvPr id="49154" name="Object 3"/>
          <p:cNvGraphicFramePr>
            <a:graphicFrameLocks noChangeAspect="1"/>
          </p:cNvGraphicFramePr>
          <p:nvPr/>
        </p:nvGraphicFramePr>
        <p:xfrm>
          <a:off x="1071538" y="285728"/>
          <a:ext cx="1485924" cy="829319"/>
        </p:xfrm>
        <a:graphic>
          <a:graphicData uri="http://schemas.openxmlformats.org/presentationml/2006/ole">
            <mc:AlternateContent xmlns:mc="http://schemas.openxmlformats.org/markup-compatibility/2006">
              <mc:Choice xmlns:v="urn:schemas-microsoft-com:vml" Requires="v">
                <p:oleObj spid="_x0000_s1094236" name="Equation" r:id="rId5" imgW="774364" imgH="431613" progId="Equation.DSMT4">
                  <p:embed/>
                </p:oleObj>
              </mc:Choice>
              <mc:Fallback>
                <p:oleObj name="Equation" r:id="rId5" imgW="774364" imgH="431613" progId="Equation.DSMT4">
                  <p:embed/>
                  <p:pic>
                    <p:nvPicPr>
                      <p:cNvPr id="0" name="Picture 3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1538" y="285728"/>
                        <a:ext cx="1485924" cy="8293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155" name="Object 5"/>
          <p:cNvGraphicFramePr>
            <a:graphicFrameLocks noChangeAspect="1"/>
          </p:cNvGraphicFramePr>
          <p:nvPr/>
        </p:nvGraphicFramePr>
        <p:xfrm>
          <a:off x="714348" y="1142984"/>
          <a:ext cx="2879725" cy="842962"/>
        </p:xfrm>
        <a:graphic>
          <a:graphicData uri="http://schemas.openxmlformats.org/presentationml/2006/ole">
            <mc:AlternateContent xmlns:mc="http://schemas.openxmlformats.org/markup-compatibility/2006">
              <mc:Choice xmlns:v="urn:schemas-microsoft-com:vml" Requires="v">
                <p:oleObj spid="_x0000_s1094237" name="Equation" r:id="rId7" imgW="1473200" imgH="431800" progId="Equation.DSMT4">
                  <p:embed/>
                </p:oleObj>
              </mc:Choice>
              <mc:Fallback>
                <p:oleObj name="Equation" r:id="rId7" imgW="1473200" imgH="431800" progId="Equation.DSMT4">
                  <p:embed/>
                  <p:pic>
                    <p:nvPicPr>
                      <p:cNvPr id="0" name="Picture 3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4348" y="1142984"/>
                        <a:ext cx="2879725" cy="842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156" name="Object 6"/>
          <p:cNvGraphicFramePr>
            <a:graphicFrameLocks noChangeAspect="1"/>
          </p:cNvGraphicFramePr>
          <p:nvPr/>
        </p:nvGraphicFramePr>
        <p:xfrm>
          <a:off x="1214414" y="2643182"/>
          <a:ext cx="2035175" cy="842963"/>
        </p:xfrm>
        <a:graphic>
          <a:graphicData uri="http://schemas.openxmlformats.org/presentationml/2006/ole">
            <mc:AlternateContent xmlns:mc="http://schemas.openxmlformats.org/markup-compatibility/2006">
              <mc:Choice xmlns:v="urn:schemas-microsoft-com:vml" Requires="v">
                <p:oleObj spid="_x0000_s1094238" name="公式" r:id="rId9" imgW="1040948" imgH="431613" progId="Equation.3">
                  <p:embed/>
                </p:oleObj>
              </mc:Choice>
              <mc:Fallback>
                <p:oleObj name="公式" r:id="rId9" imgW="1040948" imgH="431613" progId="Equation.3">
                  <p:embed/>
                  <p:pic>
                    <p:nvPicPr>
                      <p:cNvPr id="0" name="Picture 3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14414" y="2643182"/>
                        <a:ext cx="2035175" cy="842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162" name="右箭头 11"/>
          <p:cNvSpPr>
            <a:spLocks noChangeArrowheads="1"/>
          </p:cNvSpPr>
          <p:nvPr/>
        </p:nvSpPr>
        <p:spPr bwMode="auto">
          <a:xfrm rot="5400000">
            <a:off x="1531121" y="1509981"/>
            <a:ext cx="574675" cy="1555194"/>
          </a:xfrm>
          <a:prstGeom prst="rightArrow">
            <a:avLst>
              <a:gd name="adj1" fmla="val 23556"/>
              <a:gd name="adj2" fmla="val 25579"/>
            </a:avLst>
          </a:prstGeom>
          <a:solidFill>
            <a:schemeClr val="accent1"/>
          </a:solidFill>
          <a:ln w="9525" algn="ctr">
            <a:noFill/>
            <a:round/>
            <a:headEnd/>
            <a:tailEnd/>
          </a:ln>
        </p:spPr>
        <p:txBody>
          <a:bodyPr>
            <a:spAutoFit/>
          </a:bodyPr>
          <a:lstStyle/>
          <a:p>
            <a:endParaRPr lang="zh-CN" altLang="en-US" dirty="0">
              <a:solidFill>
                <a:srgbClr val="00B050"/>
              </a:solidFill>
            </a:endParaRPr>
          </a:p>
        </p:txBody>
      </p:sp>
      <p:graphicFrame>
        <p:nvGraphicFramePr>
          <p:cNvPr id="49157" name="Object 7"/>
          <p:cNvGraphicFramePr>
            <a:graphicFrameLocks noChangeAspect="1"/>
          </p:cNvGraphicFramePr>
          <p:nvPr/>
        </p:nvGraphicFramePr>
        <p:xfrm>
          <a:off x="1195381" y="3644901"/>
          <a:ext cx="1663700" cy="420688"/>
        </p:xfrm>
        <a:graphic>
          <a:graphicData uri="http://schemas.openxmlformats.org/presentationml/2006/ole">
            <mc:AlternateContent xmlns:mc="http://schemas.openxmlformats.org/markup-compatibility/2006">
              <mc:Choice xmlns:v="urn:schemas-microsoft-com:vml" Requires="v">
                <p:oleObj spid="_x0000_s1094239" name="公式" r:id="rId11" imgW="850531" imgH="215806" progId="Equation.3">
                  <p:embed/>
                </p:oleObj>
              </mc:Choice>
              <mc:Fallback>
                <p:oleObj name="公式" r:id="rId11" imgW="850531" imgH="215806" progId="Equation.3">
                  <p:embed/>
                  <p:pic>
                    <p:nvPicPr>
                      <p:cNvPr id="0" name="Picture 3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95381" y="3644901"/>
                        <a:ext cx="1663700" cy="420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158" name="Object 8"/>
          <p:cNvGraphicFramePr>
            <a:graphicFrameLocks noChangeAspect="1"/>
          </p:cNvGraphicFramePr>
          <p:nvPr/>
        </p:nvGraphicFramePr>
        <p:xfrm>
          <a:off x="474656" y="4221164"/>
          <a:ext cx="3152775" cy="420687"/>
        </p:xfrm>
        <a:graphic>
          <a:graphicData uri="http://schemas.openxmlformats.org/presentationml/2006/ole">
            <mc:AlternateContent xmlns:mc="http://schemas.openxmlformats.org/markup-compatibility/2006">
              <mc:Choice xmlns:v="urn:schemas-microsoft-com:vml" Requires="v">
                <p:oleObj spid="_x0000_s1094240" name="公式" r:id="rId13" imgW="1612900" imgH="215900" progId="Equation.3">
                  <p:embed/>
                </p:oleObj>
              </mc:Choice>
              <mc:Fallback>
                <p:oleObj name="公式" r:id="rId13" imgW="1612900" imgH="215900" progId="Equation.3">
                  <p:embed/>
                  <p:pic>
                    <p:nvPicPr>
                      <p:cNvPr id="0" name="Picture 32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4656" y="4221164"/>
                        <a:ext cx="3152775" cy="420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159" name="Object 9"/>
          <p:cNvGraphicFramePr>
            <a:graphicFrameLocks noChangeAspect="1"/>
          </p:cNvGraphicFramePr>
          <p:nvPr/>
        </p:nvGraphicFramePr>
        <p:xfrm>
          <a:off x="4651368" y="3716339"/>
          <a:ext cx="3749675" cy="841375"/>
        </p:xfrm>
        <a:graphic>
          <a:graphicData uri="http://schemas.openxmlformats.org/presentationml/2006/ole">
            <mc:AlternateContent xmlns:mc="http://schemas.openxmlformats.org/markup-compatibility/2006">
              <mc:Choice xmlns:v="urn:schemas-microsoft-com:vml" Requires="v">
                <p:oleObj spid="_x0000_s1094241" name="公式" r:id="rId15" imgW="1917700" imgH="431800" progId="Equation.3">
                  <p:embed/>
                </p:oleObj>
              </mc:Choice>
              <mc:Fallback>
                <p:oleObj name="公式" r:id="rId15" imgW="1917700" imgH="431800" progId="Equation.3">
                  <p:embed/>
                  <p:pic>
                    <p:nvPicPr>
                      <p:cNvPr id="0" name="Picture 32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51368" y="3716339"/>
                        <a:ext cx="3749675" cy="841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163" name="右箭头 15"/>
          <p:cNvSpPr>
            <a:spLocks noChangeArrowheads="1"/>
          </p:cNvSpPr>
          <p:nvPr/>
        </p:nvSpPr>
        <p:spPr bwMode="auto">
          <a:xfrm>
            <a:off x="3643306" y="3571876"/>
            <a:ext cx="576262" cy="1063625"/>
          </a:xfrm>
          <a:prstGeom prst="rightArrow">
            <a:avLst>
              <a:gd name="adj1" fmla="val 23556"/>
              <a:gd name="adj2" fmla="val 51745"/>
            </a:avLst>
          </a:prstGeom>
          <a:solidFill>
            <a:schemeClr val="accent1"/>
          </a:solidFill>
          <a:ln w="9525" algn="ctr">
            <a:noFill/>
            <a:round/>
            <a:headEnd/>
            <a:tailEnd/>
          </a:ln>
        </p:spPr>
        <p:txBody>
          <a:bodyPr>
            <a:spAutoFit/>
          </a:bodyPr>
          <a:lstStyle/>
          <a:p>
            <a:endParaRPr lang="zh-CN" altLang="en-US"/>
          </a:p>
        </p:txBody>
      </p:sp>
      <p:sp>
        <p:nvSpPr>
          <p:cNvPr id="49164" name="TextBox 16"/>
          <p:cNvSpPr txBox="1">
            <a:spLocks noChangeArrowheads="1"/>
          </p:cNvSpPr>
          <p:nvPr/>
        </p:nvSpPr>
        <p:spPr bwMode="auto">
          <a:xfrm>
            <a:off x="4219568" y="4940301"/>
            <a:ext cx="1727200" cy="496888"/>
          </a:xfrm>
          <a:prstGeom prst="rect">
            <a:avLst/>
          </a:prstGeom>
          <a:noFill/>
          <a:ln w="9525">
            <a:noFill/>
            <a:miter lim="800000"/>
            <a:headEnd/>
            <a:tailEnd/>
          </a:ln>
        </p:spPr>
        <p:txBody>
          <a:bodyPr>
            <a:spAutoFit/>
          </a:bodyPr>
          <a:lstStyle/>
          <a:p>
            <a:r>
              <a:rPr lang="zh-CN" altLang="en-US" dirty="0"/>
              <a:t>负载匹配：</a:t>
            </a:r>
          </a:p>
        </p:txBody>
      </p:sp>
      <p:graphicFrame>
        <p:nvGraphicFramePr>
          <p:cNvPr id="49160" name="Object 10"/>
          <p:cNvGraphicFramePr>
            <a:graphicFrameLocks noChangeAspect="1"/>
          </p:cNvGraphicFramePr>
          <p:nvPr/>
        </p:nvGraphicFramePr>
        <p:xfrm>
          <a:off x="5875331" y="4940301"/>
          <a:ext cx="1042987" cy="446088"/>
        </p:xfrm>
        <a:graphic>
          <a:graphicData uri="http://schemas.openxmlformats.org/presentationml/2006/ole">
            <mc:AlternateContent xmlns:mc="http://schemas.openxmlformats.org/markup-compatibility/2006">
              <mc:Choice xmlns:v="urn:schemas-microsoft-com:vml" Requires="v">
                <p:oleObj spid="_x0000_s1094242" name="公式" r:id="rId17" imgW="533169" imgH="228501" progId="Equation.3">
                  <p:embed/>
                </p:oleObj>
              </mc:Choice>
              <mc:Fallback>
                <p:oleObj name="公式" r:id="rId17" imgW="533169" imgH="228501" progId="Equation.3">
                  <p:embed/>
                  <p:pic>
                    <p:nvPicPr>
                      <p:cNvPr id="0" name="Picture 32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875331" y="4940301"/>
                        <a:ext cx="1042987" cy="446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矩形 12"/>
          <p:cNvSpPr/>
          <p:nvPr/>
        </p:nvSpPr>
        <p:spPr>
          <a:xfrm>
            <a:off x="1643042" y="5643578"/>
            <a:ext cx="7000924" cy="458908"/>
          </a:xfrm>
          <a:prstGeom prst="rect">
            <a:avLst/>
          </a:prstGeom>
        </p:spPr>
        <p:txBody>
          <a:bodyPr wrap="square">
            <a:spAutoFit/>
          </a:bodyPr>
          <a:lstStyle/>
          <a:p>
            <a:pPr marL="0" indent="0">
              <a:lnSpc>
                <a:spcPct val="150000"/>
              </a:lnSpc>
              <a:buNone/>
            </a:pPr>
            <a:r>
              <a:rPr lang="zh-CN" altLang="en-US" b="1" dirty="0">
                <a:latin typeface="+mn-ea"/>
                <a:ea typeface="+mn-ea"/>
              </a:rPr>
              <a:t>选择负载电阻与光敏电阻相等时，可获得最大的信号电压变化量。</a:t>
            </a:r>
          </a:p>
        </p:txBody>
      </p:sp>
    </p:spTree>
  </p:cSld>
  <p:clrMapOvr>
    <a:masterClrMapping/>
  </p:clrMapOvr>
  <p:transition advTm="1475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1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1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16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16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1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1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15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16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15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916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916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62" grpId="0" animBg="1"/>
      <p:bldP spid="49163" grpId="0" animBg="1"/>
      <p:bldP spid="49164"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Text Box 4"/>
          <p:cNvSpPr txBox="1">
            <a:spLocks noChangeArrowheads="1"/>
          </p:cNvSpPr>
          <p:nvPr/>
        </p:nvSpPr>
        <p:spPr bwMode="auto">
          <a:xfrm>
            <a:off x="1619672" y="4911247"/>
            <a:ext cx="6096000" cy="955903"/>
          </a:xfrm>
          <a:prstGeom prst="rect">
            <a:avLst/>
          </a:prstGeom>
          <a:noFill/>
          <a:ln w="9525">
            <a:noFill/>
            <a:miter lim="800000"/>
            <a:headEnd/>
            <a:tailEnd/>
          </a:ln>
        </p:spPr>
        <p:txBody>
          <a:bodyPr>
            <a:spAutoFit/>
          </a:bodyPr>
          <a:lstStyle/>
          <a:p>
            <a:pPr>
              <a:lnSpc>
                <a:spcPct val="150000"/>
              </a:lnSpc>
            </a:pPr>
            <a:r>
              <a:rPr lang="en-US" altLang="zh-CN" sz="2000" b="1" dirty="0">
                <a:latin typeface="+mn-ea"/>
                <a:ea typeface="+mn-ea"/>
              </a:rPr>
              <a:t>a</a:t>
            </a:r>
            <a:r>
              <a:rPr lang="zh-CN" altLang="en-US" sz="2000" b="1" dirty="0">
                <a:latin typeface="+mn-ea"/>
                <a:ea typeface="+mn-ea"/>
              </a:rPr>
              <a:t>）输出电压与光照变化趋势相同的电路     </a:t>
            </a:r>
            <a:endParaRPr lang="en-US" altLang="zh-CN" sz="2000" b="1" dirty="0">
              <a:latin typeface="+mn-ea"/>
              <a:ea typeface="+mn-ea"/>
            </a:endParaRPr>
          </a:p>
          <a:p>
            <a:pPr>
              <a:lnSpc>
                <a:spcPct val="150000"/>
              </a:lnSpc>
            </a:pPr>
            <a:r>
              <a:rPr lang="en-US" altLang="zh-CN" sz="2000" b="1" dirty="0">
                <a:latin typeface="+mn-ea"/>
                <a:ea typeface="+mn-ea"/>
              </a:rPr>
              <a:t>b</a:t>
            </a:r>
            <a:r>
              <a:rPr lang="zh-CN" altLang="en-US" sz="2000" b="1" dirty="0">
                <a:latin typeface="+mn-ea"/>
                <a:ea typeface="+mn-ea"/>
              </a:rPr>
              <a:t>）输出电压与光照变化趋势相反的电路 </a:t>
            </a:r>
          </a:p>
        </p:txBody>
      </p:sp>
      <p:pic>
        <p:nvPicPr>
          <p:cNvPr id="10245" name="Picture 5" descr="精品10-20"/>
          <p:cNvPicPr>
            <a:picLocks noChangeAspect="1" noChangeArrowheads="1"/>
          </p:cNvPicPr>
          <p:nvPr/>
        </p:nvPicPr>
        <p:blipFill>
          <a:blip r:embed="rId2"/>
          <a:srcRect/>
          <a:stretch>
            <a:fillRect/>
          </a:stretch>
        </p:blipFill>
        <p:spPr bwMode="auto">
          <a:xfrm>
            <a:off x="683568" y="1566573"/>
            <a:ext cx="7162800" cy="3014662"/>
          </a:xfrm>
          <a:prstGeom prst="rect">
            <a:avLst/>
          </a:prstGeom>
          <a:noFill/>
          <a:ln w="9525">
            <a:noFill/>
            <a:miter lim="800000"/>
            <a:headEnd/>
            <a:tailEnd/>
          </a:ln>
        </p:spPr>
      </p:pic>
      <p:sp>
        <p:nvSpPr>
          <p:cNvPr id="8" name="Line 3"/>
          <p:cNvSpPr>
            <a:spLocks noChangeShapeType="1"/>
          </p:cNvSpPr>
          <p:nvPr/>
        </p:nvSpPr>
        <p:spPr bwMode="auto">
          <a:xfrm>
            <a:off x="1331913" y="981075"/>
            <a:ext cx="7127875" cy="0"/>
          </a:xfrm>
          <a:prstGeom prst="line">
            <a:avLst/>
          </a:prstGeom>
          <a:noFill/>
          <a:ln w="9525">
            <a:solidFill>
              <a:srgbClr val="33CCCC"/>
            </a:solidFill>
            <a:round/>
            <a:headEnd/>
            <a:tailEnd/>
          </a:ln>
        </p:spPr>
        <p:txBody>
          <a:bodyPr/>
          <a:lstStyle/>
          <a:p>
            <a:endParaRPr lang="zh-CN" altLang="en-US"/>
          </a:p>
        </p:txBody>
      </p:sp>
      <p:sp>
        <p:nvSpPr>
          <p:cNvPr id="6" name="Rectangle 8"/>
          <p:cNvSpPr>
            <a:spLocks noChangeArrowheads="1"/>
          </p:cNvSpPr>
          <p:nvPr/>
        </p:nvSpPr>
        <p:spPr bwMode="auto">
          <a:xfrm>
            <a:off x="251520" y="112278"/>
            <a:ext cx="482453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eaLnBrk="0" hangingPunct="0">
              <a:defRPr sz="2400">
                <a:solidFill>
                  <a:schemeClr val="tx1"/>
                </a:solidFill>
                <a:latin typeface="Times New Roman" panose="02020603050405020304" pitchFamily="18" charset="0"/>
                <a:ea typeface="楷体_GB2312" pitchFamily="49" charset="-122"/>
              </a:defRPr>
            </a:lvl1pPr>
            <a:lvl2pPr marL="742950" indent="-285750" eaLnBrk="0" hangingPunct="0">
              <a:defRPr sz="2400">
                <a:solidFill>
                  <a:schemeClr val="tx1"/>
                </a:solidFill>
                <a:latin typeface="Times New Roman" panose="02020603050405020304" pitchFamily="18" charset="0"/>
                <a:ea typeface="楷体_GB2312" pitchFamily="49" charset="-122"/>
              </a:defRPr>
            </a:lvl2pPr>
            <a:lvl3pPr marL="1143000" indent="-228600" eaLnBrk="0" hangingPunct="0">
              <a:defRPr sz="2400">
                <a:solidFill>
                  <a:schemeClr val="tx1"/>
                </a:solidFill>
                <a:latin typeface="Times New Roman" panose="02020603050405020304" pitchFamily="18" charset="0"/>
                <a:ea typeface="楷体_GB2312" pitchFamily="49" charset="-122"/>
              </a:defRPr>
            </a:lvl3pPr>
            <a:lvl4pPr marL="1600200" indent="-228600" eaLnBrk="0" hangingPunct="0">
              <a:defRPr sz="2400">
                <a:solidFill>
                  <a:schemeClr val="tx1"/>
                </a:solidFill>
                <a:latin typeface="Times New Roman" panose="02020603050405020304" pitchFamily="18" charset="0"/>
                <a:ea typeface="楷体_GB2312" pitchFamily="49" charset="-122"/>
              </a:defRPr>
            </a:lvl4pPr>
            <a:lvl5pPr marL="2057400" indent="-228600" eaLnBrk="0" hangingPunct="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lnSpc>
                <a:spcPct val="150000"/>
              </a:lnSpc>
              <a:spcBef>
                <a:spcPct val="50000"/>
              </a:spcBef>
            </a:pPr>
            <a:r>
              <a:rPr kumimoji="1" lang="en-US" altLang="zh-CN" b="1" dirty="0">
                <a:latin typeface="+mn-ea"/>
                <a:ea typeface="+mn-ea"/>
              </a:rPr>
              <a:t>2.3 </a:t>
            </a:r>
            <a:r>
              <a:rPr kumimoji="1" lang="zh-CN" altLang="en-US" b="1" dirty="0">
                <a:latin typeface="+mn-ea"/>
                <a:ea typeface="+mn-ea"/>
              </a:rPr>
              <a:t>光敏电阻基本偏置电路</a:t>
            </a:r>
            <a:endParaRPr kumimoji="1" lang="zh-CN" altLang="en-US" b="1" dirty="0">
              <a:latin typeface="+mn-ea"/>
              <a:ea typeface="+mn-ea"/>
              <a:sym typeface="Symbol" panose="05050102010706020507" pitchFamily="18" charset="2"/>
            </a:endParaRPr>
          </a:p>
        </p:txBody>
      </p:sp>
    </p:spTree>
  </p:cSld>
  <p:clrMapOvr>
    <a:masterClrMapping/>
  </p:clrMapOvr>
  <p:transition advTm="147500"/>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6" name="Object 3"/>
          <p:cNvGraphicFramePr>
            <a:graphicFrameLocks noChangeAspect="1"/>
          </p:cNvGraphicFramePr>
          <p:nvPr/>
        </p:nvGraphicFramePr>
        <p:xfrm>
          <a:off x="4514850" y="3327400"/>
          <a:ext cx="114300" cy="203200"/>
        </p:xfrm>
        <a:graphic>
          <a:graphicData uri="http://schemas.openxmlformats.org/presentationml/2006/ole">
            <mc:AlternateContent xmlns:mc="http://schemas.openxmlformats.org/markup-compatibility/2006">
              <mc:Choice xmlns:v="urn:schemas-microsoft-com:vml" Requires="v">
                <p:oleObj spid="_x0000_s845135" name="Equation" r:id="rId3" imgW="114201" imgH="203024" progId="Equation.3">
                  <p:embed/>
                </p:oleObj>
              </mc:Choice>
              <mc:Fallback>
                <p:oleObj name="Equation" r:id="rId3" imgW="114201" imgH="203024" progId="Equation.3">
                  <p:embed/>
                  <p:pic>
                    <p:nvPicPr>
                      <p:cNvPr id="0" name="Picture 29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7400"/>
                        <a:ext cx="114300" cy="203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70" name="矩形 7"/>
          <p:cNvSpPr>
            <a:spLocks noChangeArrowheads="1"/>
          </p:cNvSpPr>
          <p:nvPr/>
        </p:nvSpPr>
        <p:spPr bwMode="auto">
          <a:xfrm>
            <a:off x="199692" y="1305341"/>
            <a:ext cx="4672806"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rgbClr val="000000"/>
                </a:solidFill>
                <a:latin typeface="Arial" panose="020B0604020202020204" pitchFamily="34" charset="0"/>
                <a:ea typeface="宋体" panose="02010600030101010101" pitchFamily="2" charset="-122"/>
              </a:defRPr>
            </a:lvl1pPr>
            <a:lvl2pPr marL="742950" indent="-285750" eaLnBrk="0" hangingPunct="0">
              <a:defRPr sz="1400">
                <a:solidFill>
                  <a:srgbClr val="000000"/>
                </a:solidFill>
                <a:latin typeface="Arial" panose="020B0604020202020204" pitchFamily="34" charset="0"/>
                <a:ea typeface="宋体" panose="02010600030101010101" pitchFamily="2" charset="-122"/>
              </a:defRPr>
            </a:lvl2pPr>
            <a:lvl3pPr marL="1143000" indent="-228600" eaLnBrk="0" hangingPunct="0">
              <a:defRPr sz="1400">
                <a:solidFill>
                  <a:srgbClr val="000000"/>
                </a:solidFill>
                <a:latin typeface="Arial" panose="020B0604020202020204" pitchFamily="34" charset="0"/>
                <a:ea typeface="宋体" panose="02010600030101010101" pitchFamily="2" charset="-122"/>
              </a:defRPr>
            </a:lvl3pPr>
            <a:lvl4pPr marL="1600200" indent="-228600" eaLnBrk="0" hangingPunct="0">
              <a:defRPr sz="1400">
                <a:solidFill>
                  <a:srgbClr val="000000"/>
                </a:solidFill>
                <a:latin typeface="Arial" panose="020B0604020202020204" pitchFamily="34" charset="0"/>
                <a:ea typeface="宋体" panose="02010600030101010101" pitchFamily="2" charset="-122"/>
              </a:defRPr>
            </a:lvl4pPr>
            <a:lvl5pPr marL="2057400" indent="-228600" eaLnBrk="0" hangingPunct="0">
              <a:defRPr sz="14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defRPr>
            </a:lvl9pPr>
          </a:lstStyle>
          <a:p>
            <a:pPr eaLnBrk="1" hangingPunct="1">
              <a:lnSpc>
                <a:spcPct val="150000"/>
              </a:lnSpc>
            </a:pPr>
            <a:r>
              <a:rPr kumimoji="1" lang="zh-CN" altLang="en-US" sz="2000" b="1" dirty="0">
                <a:solidFill>
                  <a:schemeClr val="tx1"/>
                </a:solidFill>
                <a:latin typeface="+mn-ea"/>
                <a:ea typeface="+mn-ea"/>
                <a:cs typeface="Arial" panose="020B0604020202020204" pitchFamily="34" charset="0"/>
              </a:rPr>
              <a:t>      采用</a:t>
            </a:r>
            <a:r>
              <a:rPr kumimoji="1" lang="en-US" altLang="en-US" sz="2000" b="1" dirty="0" err="1">
                <a:solidFill>
                  <a:schemeClr val="tx1"/>
                </a:solidFill>
                <a:latin typeface="+mn-ea"/>
                <a:ea typeface="+mn-ea"/>
                <a:cs typeface="Arial" panose="020B0604020202020204" pitchFamily="34" charset="0"/>
              </a:rPr>
              <a:t>CdS</a:t>
            </a:r>
            <a:r>
              <a:rPr kumimoji="1" lang="zh-CN" altLang="en-US" sz="2000" b="1" dirty="0">
                <a:solidFill>
                  <a:schemeClr val="tx1"/>
                </a:solidFill>
                <a:latin typeface="+mn-ea"/>
                <a:ea typeface="+mn-ea"/>
                <a:cs typeface="Arial" panose="020B0604020202020204" pitchFamily="34" charset="0"/>
              </a:rPr>
              <a:t>光敏电阻作为光的传感器件。当室内外自然光较暗时，</a:t>
            </a:r>
            <a:r>
              <a:rPr kumimoji="1" lang="en-US" altLang="en-US" sz="2000" b="1" dirty="0" err="1">
                <a:solidFill>
                  <a:schemeClr val="tx1"/>
                </a:solidFill>
                <a:latin typeface="+mn-ea"/>
                <a:ea typeface="+mn-ea"/>
                <a:cs typeface="Arial" panose="020B0604020202020204" pitchFamily="34" charset="0"/>
              </a:rPr>
              <a:t>CdS</a:t>
            </a:r>
            <a:r>
              <a:rPr kumimoji="1" lang="zh-CN" altLang="en-US" sz="2000" b="1" dirty="0">
                <a:solidFill>
                  <a:schemeClr val="tx1"/>
                </a:solidFill>
                <a:latin typeface="+mn-ea"/>
                <a:ea typeface="+mn-ea"/>
                <a:cs typeface="Arial" panose="020B0604020202020204" pitchFamily="34" charset="0"/>
              </a:rPr>
              <a:t>光敏电阻的阻值很大，继电器</a:t>
            </a:r>
            <a:r>
              <a:rPr kumimoji="1" lang="en-US" altLang="en-US" sz="2000" b="1" dirty="0">
                <a:solidFill>
                  <a:schemeClr val="tx1"/>
                </a:solidFill>
                <a:latin typeface="+mn-ea"/>
                <a:ea typeface="+mn-ea"/>
                <a:cs typeface="Arial" panose="020B0604020202020204" pitchFamily="34" charset="0"/>
              </a:rPr>
              <a:t>K</a:t>
            </a:r>
            <a:r>
              <a:rPr kumimoji="1" lang="zh-CN" altLang="en-US" sz="2000" b="1" dirty="0">
                <a:solidFill>
                  <a:schemeClr val="tx1"/>
                </a:solidFill>
                <a:latin typeface="+mn-ea"/>
                <a:ea typeface="+mn-ea"/>
                <a:cs typeface="Arial" panose="020B0604020202020204" pitchFamily="34" charset="0"/>
              </a:rPr>
              <a:t>绕组电流变得很小，继电器不能工作，继电器常闭点闭合，使照明灯点亮；</a:t>
            </a:r>
            <a:endParaRPr kumimoji="1" lang="en-US" altLang="zh-CN" sz="2000" b="1" dirty="0">
              <a:solidFill>
                <a:schemeClr val="tx1"/>
              </a:solidFill>
              <a:latin typeface="+mn-ea"/>
              <a:ea typeface="+mn-ea"/>
              <a:cs typeface="Arial" panose="020B0604020202020204" pitchFamily="34" charset="0"/>
            </a:endParaRPr>
          </a:p>
          <a:p>
            <a:pPr eaLnBrk="1" hangingPunct="1">
              <a:lnSpc>
                <a:spcPct val="150000"/>
              </a:lnSpc>
            </a:pPr>
            <a:r>
              <a:rPr kumimoji="1" lang="zh-CN" altLang="en-US" sz="2000" b="1" dirty="0">
                <a:solidFill>
                  <a:schemeClr val="tx1"/>
                </a:solidFill>
                <a:latin typeface="+mn-ea"/>
                <a:ea typeface="+mn-ea"/>
                <a:cs typeface="Arial" panose="020B0604020202020204" pitchFamily="34" charset="0"/>
              </a:rPr>
              <a:t>      当自然光增强到一定亮度时</a:t>
            </a:r>
            <a:r>
              <a:rPr kumimoji="1" lang="en-US" altLang="en-US" sz="2000" b="1" dirty="0">
                <a:solidFill>
                  <a:schemeClr val="tx1"/>
                </a:solidFill>
                <a:latin typeface="+mn-ea"/>
                <a:ea typeface="+mn-ea"/>
                <a:cs typeface="Arial" panose="020B0604020202020204" pitchFamily="34" charset="0"/>
              </a:rPr>
              <a:t>(</a:t>
            </a:r>
            <a:r>
              <a:rPr kumimoji="1" lang="zh-CN" altLang="en-US" sz="2000" b="1" dirty="0">
                <a:solidFill>
                  <a:schemeClr val="tx1"/>
                </a:solidFill>
                <a:latin typeface="+mn-ea"/>
                <a:ea typeface="+mn-ea"/>
                <a:cs typeface="Arial" panose="020B0604020202020204" pitchFamily="34" charset="0"/>
              </a:rPr>
              <a:t>照度</a:t>
            </a:r>
            <a:r>
              <a:rPr kumimoji="1" lang="en-US" altLang="en-US" sz="2000" b="1" dirty="0">
                <a:solidFill>
                  <a:schemeClr val="tx1"/>
                </a:solidFill>
                <a:latin typeface="+mn-ea"/>
                <a:ea typeface="+mn-ea"/>
                <a:cs typeface="Arial" panose="020B0604020202020204" pitchFamily="34" charset="0"/>
              </a:rPr>
              <a:t>)</a:t>
            </a:r>
            <a:r>
              <a:rPr kumimoji="1" lang="zh-CN" altLang="en-US" sz="2000" b="1" dirty="0">
                <a:solidFill>
                  <a:schemeClr val="tx1"/>
                </a:solidFill>
                <a:latin typeface="+mn-ea"/>
                <a:ea typeface="+mn-ea"/>
                <a:cs typeface="Arial" panose="020B0604020202020204" pitchFamily="34" charset="0"/>
              </a:rPr>
              <a:t>，当光敏电阻的阻值减小到一定值时，就有一定的电流流过继电器，使继电器工作，常闭点断开，灯熄灭。</a:t>
            </a:r>
          </a:p>
        </p:txBody>
      </p:sp>
      <p:grpSp>
        <p:nvGrpSpPr>
          <p:cNvPr id="2" name="组合 9"/>
          <p:cNvGrpSpPr>
            <a:grpSpLocks/>
          </p:cNvGrpSpPr>
          <p:nvPr/>
        </p:nvGrpSpPr>
        <p:grpSpPr bwMode="auto">
          <a:xfrm>
            <a:off x="4872498" y="1305341"/>
            <a:ext cx="3529617" cy="3475814"/>
            <a:chOff x="5715008" y="3357562"/>
            <a:chExt cx="3071834" cy="3071834"/>
          </a:xfrm>
        </p:grpSpPr>
        <p:pic>
          <p:nvPicPr>
            <p:cNvPr id="11272" name="图片 204"/>
            <p:cNvPicPr>
              <a:picLocks noChangeAspect="1" noChangeArrowheads="1"/>
            </p:cNvPicPr>
            <p:nvPr/>
          </p:nvPicPr>
          <p:blipFill>
            <a:blip r:embed="rId5">
              <a:lum contrast="12000"/>
              <a:extLst>
                <a:ext uri="{28A0092B-C50C-407E-A947-70E740481C1C}">
                  <a14:useLocalDpi xmlns:a14="http://schemas.microsoft.com/office/drawing/2010/main" val="0"/>
                </a:ext>
              </a:extLst>
            </a:blip>
            <a:srcRect/>
            <a:stretch>
              <a:fillRect/>
            </a:stretch>
          </p:blipFill>
          <p:spPr bwMode="auto">
            <a:xfrm>
              <a:off x="5715008" y="3357562"/>
              <a:ext cx="3071834" cy="307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3" name="Rectangle 4"/>
            <p:cNvSpPr>
              <a:spLocks noChangeArrowheads="1"/>
            </p:cNvSpPr>
            <p:nvPr/>
          </p:nvSpPr>
          <p:spPr bwMode="auto">
            <a:xfrm>
              <a:off x="7643834" y="4500570"/>
              <a:ext cx="714380" cy="571504"/>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rgbClr val="000000"/>
                  </a:solidFill>
                  <a:latin typeface="Arial" panose="020B0604020202020204" pitchFamily="34" charset="0"/>
                  <a:ea typeface="宋体" panose="02010600030101010101" pitchFamily="2" charset="-122"/>
                </a:defRPr>
              </a:lvl1pPr>
              <a:lvl2pPr marL="742950" indent="-285750" eaLnBrk="0" hangingPunct="0">
                <a:defRPr sz="1400">
                  <a:solidFill>
                    <a:srgbClr val="000000"/>
                  </a:solidFill>
                  <a:latin typeface="Arial" panose="020B0604020202020204" pitchFamily="34" charset="0"/>
                  <a:ea typeface="宋体" panose="02010600030101010101" pitchFamily="2" charset="-122"/>
                </a:defRPr>
              </a:lvl2pPr>
              <a:lvl3pPr marL="1143000" indent="-228600" eaLnBrk="0" hangingPunct="0">
                <a:defRPr sz="1400">
                  <a:solidFill>
                    <a:srgbClr val="000000"/>
                  </a:solidFill>
                  <a:latin typeface="Arial" panose="020B0604020202020204" pitchFamily="34" charset="0"/>
                  <a:ea typeface="宋体" panose="02010600030101010101" pitchFamily="2" charset="-122"/>
                </a:defRPr>
              </a:lvl3pPr>
              <a:lvl4pPr marL="1600200" indent="-228600" eaLnBrk="0" hangingPunct="0">
                <a:defRPr sz="1400">
                  <a:solidFill>
                    <a:srgbClr val="000000"/>
                  </a:solidFill>
                  <a:latin typeface="Arial" panose="020B0604020202020204" pitchFamily="34" charset="0"/>
                  <a:ea typeface="宋体" panose="02010600030101010101" pitchFamily="2" charset="-122"/>
                </a:defRPr>
              </a:lvl4pPr>
              <a:lvl5pPr marL="2057400" indent="-228600" eaLnBrk="0" hangingPunct="0">
                <a:defRPr sz="14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8" name="Line 3"/>
          <p:cNvSpPr>
            <a:spLocks noChangeShapeType="1"/>
          </p:cNvSpPr>
          <p:nvPr/>
        </p:nvSpPr>
        <p:spPr bwMode="auto">
          <a:xfrm>
            <a:off x="1331913" y="981075"/>
            <a:ext cx="7127875" cy="0"/>
          </a:xfrm>
          <a:prstGeom prst="line">
            <a:avLst/>
          </a:prstGeom>
          <a:noFill/>
          <a:ln w="9525">
            <a:solidFill>
              <a:srgbClr val="33CCCC"/>
            </a:solidFill>
            <a:round/>
            <a:headEnd/>
            <a:tailEnd/>
          </a:ln>
        </p:spPr>
        <p:txBody>
          <a:bodyPr/>
          <a:lstStyle/>
          <a:p>
            <a:endParaRPr lang="zh-CN" altLang="en-US"/>
          </a:p>
        </p:txBody>
      </p:sp>
      <p:sp>
        <p:nvSpPr>
          <p:cNvPr id="9" name="Rectangle 8"/>
          <p:cNvSpPr>
            <a:spLocks noChangeArrowheads="1"/>
          </p:cNvSpPr>
          <p:nvPr/>
        </p:nvSpPr>
        <p:spPr bwMode="auto">
          <a:xfrm>
            <a:off x="-38112" y="214147"/>
            <a:ext cx="6770352" cy="630942"/>
          </a:xfrm>
          <a:prstGeom prst="rect">
            <a:avLst/>
          </a:prstGeom>
          <a:noFill/>
          <a:ln w="9525">
            <a:noFill/>
            <a:miter lim="800000"/>
            <a:headEnd/>
            <a:tailEnd/>
          </a:ln>
        </p:spPr>
        <p:txBody>
          <a:bodyPr wrap="square">
            <a:spAutoFit/>
          </a:bodyPr>
          <a:lstStyle/>
          <a:p>
            <a:pPr>
              <a:lnSpc>
                <a:spcPct val="125000"/>
              </a:lnSpc>
              <a:spcBef>
                <a:spcPct val="50000"/>
              </a:spcBef>
              <a:buSzPct val="85000"/>
            </a:pPr>
            <a:r>
              <a:rPr lang="en-US" altLang="zh-CN" sz="2800" b="1" dirty="0">
                <a:latin typeface="+mn-ea"/>
                <a:ea typeface="+mn-ea"/>
                <a:sym typeface="黑体" pitchFamily="49" charset="-122"/>
              </a:rPr>
              <a:t>2.4 </a:t>
            </a:r>
            <a:r>
              <a:rPr lang="zh-CN" altLang="en-US" sz="2800" b="1" dirty="0">
                <a:latin typeface="+mn-ea"/>
                <a:ea typeface="+mn-ea"/>
                <a:sym typeface="黑体" pitchFamily="49" charset="-122"/>
              </a:rPr>
              <a:t>光敏电阻应用</a:t>
            </a:r>
            <a:r>
              <a:rPr lang="zh-CN" altLang="en-US" sz="2800" b="1" dirty="0">
                <a:solidFill>
                  <a:srgbClr val="0070C0"/>
                </a:solidFill>
                <a:latin typeface="+mn-ea"/>
                <a:ea typeface="+mn-ea"/>
                <a:sym typeface="黑体" pitchFamily="49" charset="-122"/>
              </a:rPr>
              <a:t>：</a:t>
            </a:r>
            <a:r>
              <a:rPr lang="zh-CN" altLang="en-US" sz="2800" b="1" dirty="0">
                <a:solidFill>
                  <a:srgbClr val="0070C0"/>
                </a:solidFill>
                <a:latin typeface="+mn-ea"/>
                <a:ea typeface="+mn-ea"/>
              </a:rPr>
              <a:t>照明灯自动控制</a:t>
            </a:r>
            <a:endParaRPr lang="zh-CN" altLang="en-US" sz="2800" b="1" dirty="0">
              <a:solidFill>
                <a:srgbClr val="0070C0"/>
              </a:solidFill>
              <a:latin typeface="+mn-ea"/>
              <a:ea typeface="+mn-ea"/>
              <a:sym typeface="黑体" pitchFamily="49" charset="-122"/>
            </a:endParaRPr>
          </a:p>
        </p:txBody>
      </p:sp>
    </p:spTree>
    <p:extLst>
      <p:ext uri="{BB962C8B-B14F-4D97-AF65-F5344CB8AC3E}">
        <p14:creationId xmlns:p14="http://schemas.microsoft.com/office/powerpoint/2010/main" val="2671058055"/>
      </p:ext>
    </p:extLst>
  </p:cSld>
  <p:clrMapOvr>
    <a:masterClrMapping/>
  </p:clrMapOvr>
  <p:transition spd="slow" advTm="147500"/>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3"/>
          <p:cNvSpPr>
            <a:spLocks noGrp="1"/>
          </p:cNvSpPr>
          <p:nvPr>
            <p:ph type="dt" sz="quarter" idx="10"/>
          </p:nvPr>
        </p:nvSpPr>
        <p:spPr/>
        <p:txBody>
          <a:bodyPr/>
          <a:lstStyle/>
          <a:p>
            <a:pPr>
              <a:defRPr/>
            </a:pPr>
            <a:fld id="{208217EC-53CB-42F8-AFFD-134754417C92}" type="datetime1">
              <a:rPr lang="zh-CN" altLang="en-US"/>
              <a:pPr>
                <a:defRPr/>
              </a:pPr>
              <a:t>2024/10/21</a:t>
            </a:fld>
            <a:endParaRPr lang="en-US" altLang="zh-CN"/>
          </a:p>
        </p:txBody>
      </p:sp>
      <p:graphicFrame>
        <p:nvGraphicFramePr>
          <p:cNvPr id="12290" name="Object 3"/>
          <p:cNvGraphicFramePr>
            <a:graphicFrameLocks noChangeAspect="1"/>
          </p:cNvGraphicFramePr>
          <p:nvPr/>
        </p:nvGraphicFramePr>
        <p:xfrm>
          <a:off x="4514850" y="3327400"/>
          <a:ext cx="114300" cy="203200"/>
        </p:xfrm>
        <a:graphic>
          <a:graphicData uri="http://schemas.openxmlformats.org/presentationml/2006/ole">
            <mc:AlternateContent xmlns:mc="http://schemas.openxmlformats.org/markup-compatibility/2006">
              <mc:Choice xmlns:v="urn:schemas-microsoft-com:vml" Requires="v">
                <p:oleObj spid="_x0000_s849211" name="Equation" r:id="rId3" imgW="114201" imgH="203024" progId="Equation.3">
                  <p:embed/>
                </p:oleObj>
              </mc:Choice>
              <mc:Fallback>
                <p:oleObj name="Equation" r:id="rId3" imgW="114201" imgH="203024" progId="Equation.3">
                  <p:embed/>
                  <p:pic>
                    <p:nvPicPr>
                      <p:cNvPr id="0" name="Picture 27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7400"/>
                        <a:ext cx="114300" cy="203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294" name="矩形 7"/>
          <p:cNvSpPr>
            <a:spLocks noChangeArrowheads="1"/>
          </p:cNvSpPr>
          <p:nvPr/>
        </p:nvSpPr>
        <p:spPr bwMode="auto">
          <a:xfrm>
            <a:off x="144263" y="1153463"/>
            <a:ext cx="3577936" cy="2346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rgbClr val="000000"/>
                </a:solidFill>
                <a:latin typeface="Arial" panose="020B0604020202020204" pitchFamily="34" charset="0"/>
                <a:ea typeface="宋体" panose="02010600030101010101" pitchFamily="2" charset="-122"/>
              </a:defRPr>
            </a:lvl1pPr>
            <a:lvl2pPr marL="742950" indent="-285750" eaLnBrk="0" hangingPunct="0">
              <a:defRPr sz="1400">
                <a:solidFill>
                  <a:srgbClr val="000000"/>
                </a:solidFill>
                <a:latin typeface="Arial" panose="020B0604020202020204" pitchFamily="34" charset="0"/>
                <a:ea typeface="宋体" panose="02010600030101010101" pitchFamily="2" charset="-122"/>
              </a:defRPr>
            </a:lvl2pPr>
            <a:lvl3pPr marL="1143000" indent="-228600" eaLnBrk="0" hangingPunct="0">
              <a:defRPr sz="1400">
                <a:solidFill>
                  <a:srgbClr val="000000"/>
                </a:solidFill>
                <a:latin typeface="Arial" panose="020B0604020202020204" pitchFamily="34" charset="0"/>
                <a:ea typeface="宋体" panose="02010600030101010101" pitchFamily="2" charset="-122"/>
              </a:defRPr>
            </a:lvl3pPr>
            <a:lvl4pPr marL="1600200" indent="-228600" eaLnBrk="0" hangingPunct="0">
              <a:defRPr sz="1400">
                <a:solidFill>
                  <a:srgbClr val="000000"/>
                </a:solidFill>
                <a:latin typeface="Arial" panose="020B0604020202020204" pitchFamily="34" charset="0"/>
                <a:ea typeface="宋体" panose="02010600030101010101" pitchFamily="2" charset="-122"/>
              </a:defRPr>
            </a:lvl4pPr>
            <a:lvl5pPr marL="2057400" indent="-228600" eaLnBrk="0" hangingPunct="0">
              <a:defRPr sz="14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defRPr>
            </a:lvl9pPr>
          </a:lstStyle>
          <a:p>
            <a:pPr eaLnBrk="1" hangingPunct="1">
              <a:lnSpc>
                <a:spcPct val="150000"/>
              </a:lnSpc>
            </a:pPr>
            <a:r>
              <a:rPr kumimoji="1" lang="en-US" altLang="en-US" sz="2000" b="1" dirty="0" err="1">
                <a:solidFill>
                  <a:schemeClr val="tx1"/>
                </a:solidFill>
                <a:latin typeface="+mn-ea"/>
                <a:ea typeface="+mn-ea"/>
                <a:cs typeface="Arial" panose="020B0604020202020204" pitchFamily="34" charset="0"/>
              </a:rPr>
              <a:t>PbS</a:t>
            </a:r>
            <a:r>
              <a:rPr kumimoji="1" lang="zh-CN" altLang="en-US" sz="2000" b="1" dirty="0">
                <a:solidFill>
                  <a:schemeClr val="tx1"/>
                </a:solidFill>
                <a:latin typeface="+mn-ea"/>
                <a:ea typeface="+mn-ea"/>
                <a:cs typeface="Arial" panose="020B0604020202020204" pitchFamily="34" charset="0"/>
              </a:rPr>
              <a:t>光敏电阻暗电阻为</a:t>
            </a:r>
            <a:r>
              <a:rPr kumimoji="1" lang="en-US" altLang="en-US" sz="2000" b="1" dirty="0">
                <a:solidFill>
                  <a:schemeClr val="tx1"/>
                </a:solidFill>
                <a:latin typeface="+mn-ea"/>
                <a:ea typeface="+mn-ea"/>
                <a:cs typeface="Arial" panose="020B0604020202020204" pitchFamily="34" charset="0"/>
              </a:rPr>
              <a:t>1MΩ</a:t>
            </a:r>
            <a:r>
              <a:rPr kumimoji="1" lang="zh-CN" altLang="en-US" sz="2000" b="1" dirty="0">
                <a:solidFill>
                  <a:schemeClr val="tx1"/>
                </a:solidFill>
                <a:latin typeface="+mn-ea"/>
                <a:ea typeface="+mn-ea"/>
                <a:cs typeface="Arial" panose="020B0604020202020204" pitchFamily="34" charset="0"/>
              </a:rPr>
              <a:t>，亮电阻的阻值为</a:t>
            </a:r>
            <a:r>
              <a:rPr kumimoji="1" lang="en-US" altLang="en-US" sz="2000" b="1" dirty="0">
                <a:solidFill>
                  <a:schemeClr val="tx1"/>
                </a:solidFill>
                <a:latin typeface="+mn-ea"/>
                <a:ea typeface="+mn-ea"/>
                <a:cs typeface="Arial" panose="020B0604020202020204" pitchFamily="34" charset="0"/>
              </a:rPr>
              <a:t>0.2 MΩ(</a:t>
            </a:r>
            <a:r>
              <a:rPr kumimoji="1" lang="zh-CN" altLang="en-US" sz="2000" b="1" dirty="0">
                <a:solidFill>
                  <a:schemeClr val="tx1"/>
                </a:solidFill>
                <a:latin typeface="+mn-ea"/>
                <a:ea typeface="+mn-ea"/>
                <a:cs typeface="Arial" panose="020B0604020202020204" pitchFamily="34" charset="0"/>
              </a:rPr>
              <a:t>辐射照度</a:t>
            </a:r>
            <a:r>
              <a:rPr kumimoji="1" lang="en-US" altLang="en-US" sz="2000" b="1" dirty="0">
                <a:solidFill>
                  <a:schemeClr val="tx1"/>
                </a:solidFill>
                <a:latin typeface="+mn-ea"/>
                <a:ea typeface="+mn-ea"/>
                <a:cs typeface="Arial" panose="020B0604020202020204" pitchFamily="34" charset="0"/>
              </a:rPr>
              <a:t>1mW/cm2</a:t>
            </a:r>
            <a:r>
              <a:rPr kumimoji="1" lang="zh-CN" altLang="en-US" sz="2000" b="1" dirty="0">
                <a:solidFill>
                  <a:schemeClr val="tx1"/>
                </a:solidFill>
                <a:latin typeface="+mn-ea"/>
                <a:ea typeface="+mn-ea"/>
                <a:cs typeface="Arial" panose="020B0604020202020204" pitchFamily="34" charset="0"/>
              </a:rPr>
              <a:t>下测试</a:t>
            </a:r>
            <a:r>
              <a:rPr kumimoji="1" lang="en-US" altLang="en-US" sz="2000" b="1" dirty="0">
                <a:solidFill>
                  <a:schemeClr val="tx1"/>
                </a:solidFill>
                <a:latin typeface="+mn-ea"/>
                <a:ea typeface="+mn-ea"/>
                <a:cs typeface="Arial" panose="020B0604020202020204" pitchFamily="34" charset="0"/>
              </a:rPr>
              <a:t>)</a:t>
            </a:r>
            <a:r>
              <a:rPr kumimoji="1" lang="zh-CN" altLang="en-US" sz="2000" b="1" dirty="0">
                <a:solidFill>
                  <a:schemeClr val="tx1"/>
                </a:solidFill>
                <a:latin typeface="+mn-ea"/>
                <a:ea typeface="+mn-ea"/>
                <a:cs typeface="Arial" panose="020B0604020202020204" pitchFamily="34" charset="0"/>
              </a:rPr>
              <a:t>，其峰值波长为</a:t>
            </a:r>
            <a:r>
              <a:rPr kumimoji="1" lang="en-US" altLang="en-US" sz="2000" b="1" dirty="0">
                <a:solidFill>
                  <a:schemeClr val="tx1"/>
                </a:solidFill>
                <a:latin typeface="+mn-ea"/>
                <a:ea typeface="+mn-ea"/>
                <a:cs typeface="Arial" panose="020B0604020202020204" pitchFamily="34" charset="0"/>
              </a:rPr>
              <a:t>2.2μm</a:t>
            </a:r>
            <a:r>
              <a:rPr kumimoji="1" lang="zh-CN" altLang="en-US" sz="2000" b="1" dirty="0">
                <a:solidFill>
                  <a:schemeClr val="tx1"/>
                </a:solidFill>
                <a:latin typeface="+mn-ea"/>
                <a:ea typeface="+mn-ea"/>
                <a:cs typeface="Arial" panose="020B0604020202020204" pitchFamily="34" charset="0"/>
              </a:rPr>
              <a:t>，恰为火焰的峰值辐射光谱。</a:t>
            </a:r>
          </a:p>
        </p:txBody>
      </p:sp>
      <p:pic>
        <p:nvPicPr>
          <p:cNvPr id="12295" name="图片 205"/>
          <p:cNvPicPr>
            <a:picLocks noChangeAspect="1" noChangeArrowheads="1"/>
          </p:cNvPicPr>
          <p:nvPr/>
        </p:nvPicPr>
        <p:blipFill>
          <a:blip r:embed="rId5">
            <a:lum contrast="24000"/>
            <a:extLst>
              <a:ext uri="{28A0092B-C50C-407E-A947-70E740481C1C}">
                <a14:useLocalDpi xmlns:a14="http://schemas.microsoft.com/office/drawing/2010/main" val="0"/>
              </a:ext>
            </a:extLst>
          </a:blip>
          <a:srcRect/>
          <a:stretch>
            <a:fillRect/>
          </a:stretch>
        </p:blipFill>
        <p:spPr bwMode="auto">
          <a:xfrm>
            <a:off x="3687763" y="691746"/>
            <a:ext cx="5456237" cy="3975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a:spLocks noChangeArrowheads="1"/>
          </p:cNvSpPr>
          <p:nvPr/>
        </p:nvSpPr>
        <p:spPr bwMode="auto">
          <a:xfrm>
            <a:off x="144263" y="4549676"/>
            <a:ext cx="8501063"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rgbClr val="000000"/>
                </a:solidFill>
                <a:latin typeface="Arial" panose="020B0604020202020204" pitchFamily="34" charset="0"/>
                <a:ea typeface="宋体" panose="02010600030101010101" pitchFamily="2" charset="-122"/>
              </a:defRPr>
            </a:lvl1pPr>
            <a:lvl2pPr marL="742950" indent="-285750" eaLnBrk="0" hangingPunct="0">
              <a:defRPr sz="1400">
                <a:solidFill>
                  <a:srgbClr val="000000"/>
                </a:solidFill>
                <a:latin typeface="Arial" panose="020B0604020202020204" pitchFamily="34" charset="0"/>
                <a:ea typeface="宋体" panose="02010600030101010101" pitchFamily="2" charset="-122"/>
              </a:defRPr>
            </a:lvl2pPr>
            <a:lvl3pPr marL="1143000" indent="-228600" eaLnBrk="0" hangingPunct="0">
              <a:defRPr sz="1400">
                <a:solidFill>
                  <a:srgbClr val="000000"/>
                </a:solidFill>
                <a:latin typeface="Arial" panose="020B0604020202020204" pitchFamily="34" charset="0"/>
                <a:ea typeface="宋体" panose="02010600030101010101" pitchFamily="2" charset="-122"/>
              </a:defRPr>
            </a:lvl3pPr>
            <a:lvl4pPr marL="1600200" indent="-228600" eaLnBrk="0" hangingPunct="0">
              <a:defRPr sz="1400">
                <a:solidFill>
                  <a:srgbClr val="000000"/>
                </a:solidFill>
                <a:latin typeface="Arial" panose="020B0604020202020204" pitchFamily="34" charset="0"/>
                <a:ea typeface="宋体" panose="02010600030101010101" pitchFamily="2" charset="-122"/>
              </a:defRPr>
            </a:lvl4pPr>
            <a:lvl5pPr marL="2057400" indent="-228600" eaLnBrk="0" hangingPunct="0">
              <a:defRPr sz="14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defRPr>
            </a:lvl9pPr>
          </a:lstStyle>
          <a:p>
            <a:pPr eaLnBrk="1" hangingPunct="1"/>
            <a:r>
              <a:rPr kumimoji="1" lang="zh-CN" altLang="en-US" sz="2400" b="1" dirty="0">
                <a:solidFill>
                  <a:schemeClr val="tx1"/>
                </a:solidFill>
                <a:latin typeface="Times New Roman" panose="02020603050405020304" pitchFamily="18" charset="0"/>
                <a:ea typeface="黑体" panose="02010609060101010101" pitchFamily="49" charset="-122"/>
                <a:cs typeface="Arial" panose="020B0604020202020204" pitchFamily="34" charset="0"/>
              </a:rPr>
              <a:t> 当被测物体高于燃点或点燃发生火灾时，物体将发出接近于</a:t>
            </a:r>
            <a:r>
              <a:rPr kumimoji="1" lang="en-US" altLang="en-US" sz="2400" b="1" dirty="0">
                <a:solidFill>
                  <a:schemeClr val="tx1"/>
                </a:solidFill>
                <a:latin typeface="Times New Roman" panose="02020603050405020304" pitchFamily="18" charset="0"/>
                <a:ea typeface="黑体" panose="02010609060101010101" pitchFamily="49" charset="-122"/>
                <a:cs typeface="Arial" panose="020B0604020202020204" pitchFamily="34" charset="0"/>
              </a:rPr>
              <a:t>2.2μm</a:t>
            </a:r>
            <a:r>
              <a:rPr kumimoji="1" lang="zh-CN" altLang="en-US" sz="2400" b="1" dirty="0">
                <a:solidFill>
                  <a:schemeClr val="tx1"/>
                </a:solidFill>
                <a:latin typeface="Times New Roman" panose="02020603050405020304" pitchFamily="18" charset="0"/>
                <a:ea typeface="黑体" panose="02010609060101010101" pitchFamily="49" charset="-122"/>
                <a:cs typeface="Arial" panose="020B0604020202020204" pitchFamily="34" charset="0"/>
              </a:rPr>
              <a:t>的辐射，该辐射光被</a:t>
            </a:r>
            <a:r>
              <a:rPr kumimoji="1" lang="en-US" altLang="en-US" sz="2400" b="1" dirty="0" err="1">
                <a:solidFill>
                  <a:schemeClr val="tx1"/>
                </a:solidFill>
                <a:latin typeface="Times New Roman" panose="02020603050405020304" pitchFamily="18" charset="0"/>
                <a:ea typeface="黑体" panose="02010609060101010101" pitchFamily="49" charset="-122"/>
                <a:cs typeface="Arial" panose="020B0604020202020204" pitchFamily="34" charset="0"/>
              </a:rPr>
              <a:t>PbS</a:t>
            </a:r>
            <a:r>
              <a:rPr kumimoji="1" lang="zh-CN" altLang="en-US" sz="2400" b="1" dirty="0">
                <a:solidFill>
                  <a:schemeClr val="tx1"/>
                </a:solidFill>
                <a:latin typeface="Times New Roman" panose="02020603050405020304" pitchFamily="18" charset="0"/>
                <a:ea typeface="黑体" panose="02010609060101010101" pitchFamily="49" charset="-122"/>
                <a:cs typeface="Arial" panose="020B0604020202020204" pitchFamily="34" charset="0"/>
              </a:rPr>
              <a:t>光敏电阻</a:t>
            </a:r>
            <a:r>
              <a:rPr kumimoji="1" lang="en-US" altLang="en-US" sz="2400" b="1" dirty="0">
                <a:solidFill>
                  <a:schemeClr val="tx1"/>
                </a:solidFill>
                <a:latin typeface="Times New Roman" panose="02020603050405020304" pitchFamily="18" charset="0"/>
                <a:ea typeface="黑体" panose="02010609060101010101" pitchFamily="49" charset="-122"/>
                <a:cs typeface="Arial" panose="020B0604020202020204" pitchFamily="34" charset="0"/>
              </a:rPr>
              <a:t>R3</a:t>
            </a:r>
            <a:r>
              <a:rPr kumimoji="1" lang="zh-CN" altLang="en-US" sz="2400" b="1" dirty="0">
                <a:solidFill>
                  <a:schemeClr val="tx1"/>
                </a:solidFill>
                <a:latin typeface="Times New Roman" panose="02020603050405020304" pitchFamily="18" charset="0"/>
                <a:ea typeface="黑体" panose="02010609060101010101" pitchFamily="49" charset="-122"/>
                <a:cs typeface="Arial" panose="020B0604020202020204" pitchFamily="34" charset="0"/>
              </a:rPr>
              <a:t>接收，使前置放大器的输出跟随火焰跳变的信号，并经电容</a:t>
            </a:r>
            <a:r>
              <a:rPr kumimoji="1" lang="en-US" altLang="en-US" sz="2400" b="1" dirty="0">
                <a:solidFill>
                  <a:schemeClr val="tx1"/>
                </a:solidFill>
                <a:latin typeface="Times New Roman" panose="02020603050405020304" pitchFamily="18" charset="0"/>
                <a:ea typeface="黑体" panose="02010609060101010101" pitchFamily="49" charset="-122"/>
                <a:cs typeface="Arial" panose="020B0604020202020204" pitchFamily="34" charset="0"/>
              </a:rPr>
              <a:t>C2</a:t>
            </a:r>
            <a:r>
              <a:rPr kumimoji="1" lang="zh-CN" altLang="en-US" sz="2400" b="1" dirty="0">
                <a:solidFill>
                  <a:schemeClr val="tx1"/>
                </a:solidFill>
                <a:latin typeface="Times New Roman" panose="02020603050405020304" pitchFamily="18" charset="0"/>
                <a:ea typeface="黑体" panose="02010609060101010101" pitchFamily="49" charset="-122"/>
                <a:cs typeface="Arial" panose="020B0604020202020204" pitchFamily="34" charset="0"/>
              </a:rPr>
              <a:t>耦合，发送给由</a:t>
            </a:r>
            <a:r>
              <a:rPr kumimoji="1" lang="en-US" altLang="en-US" sz="2400" b="1" dirty="0">
                <a:solidFill>
                  <a:schemeClr val="tx1"/>
                </a:solidFill>
                <a:latin typeface="Times New Roman" panose="02020603050405020304" pitchFamily="18" charset="0"/>
                <a:ea typeface="黑体" panose="02010609060101010101" pitchFamily="49" charset="-122"/>
                <a:cs typeface="Arial" panose="020B0604020202020204" pitchFamily="34" charset="0"/>
              </a:rPr>
              <a:t>VT2</a:t>
            </a:r>
            <a:r>
              <a:rPr kumimoji="1" lang="zh-CN" altLang="en-US" sz="2400" b="1" dirty="0">
                <a:solidFill>
                  <a:schemeClr val="tx1"/>
                </a:solidFill>
                <a:latin typeface="Times New Roman" panose="02020603050405020304" pitchFamily="18" charset="0"/>
                <a:ea typeface="黑体" panose="02010609060101010101" pitchFamily="49" charset="-122"/>
                <a:cs typeface="Arial" panose="020B0604020202020204" pitchFamily="34" charset="0"/>
              </a:rPr>
              <a:t>、</a:t>
            </a:r>
            <a:r>
              <a:rPr kumimoji="1" lang="en-US" altLang="en-US" sz="2400" b="1" dirty="0">
                <a:solidFill>
                  <a:schemeClr val="tx1"/>
                </a:solidFill>
                <a:latin typeface="Times New Roman" panose="02020603050405020304" pitchFamily="18" charset="0"/>
                <a:ea typeface="黑体" panose="02010609060101010101" pitchFamily="49" charset="-122"/>
                <a:cs typeface="Arial" panose="020B0604020202020204" pitchFamily="34" charset="0"/>
              </a:rPr>
              <a:t>VT3</a:t>
            </a:r>
            <a:r>
              <a:rPr kumimoji="1" lang="zh-CN" altLang="en-US" sz="2400" b="1" dirty="0">
                <a:solidFill>
                  <a:schemeClr val="tx1"/>
                </a:solidFill>
                <a:latin typeface="Times New Roman" panose="02020603050405020304" pitchFamily="18" charset="0"/>
                <a:ea typeface="黑体" panose="02010609060101010101" pitchFamily="49" charset="-122"/>
                <a:cs typeface="Arial" panose="020B0604020202020204" pitchFamily="34" charset="0"/>
              </a:rPr>
              <a:t>组成的高输入阻抗放大器放大。火焰跳变的信号被放大后发送给中心站放大器，并由中心站发出火灾警报信号或执行灭火动作。</a:t>
            </a:r>
          </a:p>
        </p:txBody>
      </p:sp>
      <p:sp>
        <p:nvSpPr>
          <p:cNvPr id="10" name="Line 3"/>
          <p:cNvSpPr>
            <a:spLocks noChangeShapeType="1"/>
          </p:cNvSpPr>
          <p:nvPr/>
        </p:nvSpPr>
        <p:spPr bwMode="auto">
          <a:xfrm>
            <a:off x="1331913" y="981075"/>
            <a:ext cx="7127875" cy="0"/>
          </a:xfrm>
          <a:prstGeom prst="line">
            <a:avLst/>
          </a:prstGeom>
          <a:noFill/>
          <a:ln w="9525">
            <a:solidFill>
              <a:srgbClr val="33CCCC"/>
            </a:solidFill>
            <a:round/>
            <a:headEnd/>
            <a:tailEnd/>
          </a:ln>
        </p:spPr>
        <p:txBody>
          <a:bodyPr/>
          <a:lstStyle/>
          <a:p>
            <a:endParaRPr lang="zh-CN" altLang="en-US"/>
          </a:p>
        </p:txBody>
      </p:sp>
      <p:sp>
        <p:nvSpPr>
          <p:cNvPr id="12" name="Rectangle 8"/>
          <p:cNvSpPr>
            <a:spLocks noChangeArrowheads="1"/>
          </p:cNvSpPr>
          <p:nvPr/>
        </p:nvSpPr>
        <p:spPr bwMode="auto">
          <a:xfrm>
            <a:off x="-38112" y="214147"/>
            <a:ext cx="6410312" cy="630942"/>
          </a:xfrm>
          <a:prstGeom prst="rect">
            <a:avLst/>
          </a:prstGeom>
          <a:noFill/>
          <a:ln w="9525">
            <a:noFill/>
            <a:miter lim="800000"/>
            <a:headEnd/>
            <a:tailEnd/>
          </a:ln>
        </p:spPr>
        <p:txBody>
          <a:bodyPr wrap="square">
            <a:spAutoFit/>
          </a:bodyPr>
          <a:lstStyle/>
          <a:p>
            <a:pPr>
              <a:lnSpc>
                <a:spcPct val="125000"/>
              </a:lnSpc>
              <a:spcBef>
                <a:spcPct val="50000"/>
              </a:spcBef>
              <a:buSzPct val="85000"/>
            </a:pPr>
            <a:r>
              <a:rPr lang="en-US" altLang="zh-CN" sz="2800" b="1" dirty="0">
                <a:solidFill>
                  <a:srgbClr val="0070C0"/>
                </a:solidFill>
                <a:latin typeface="+mn-ea"/>
                <a:ea typeface="+mn-ea"/>
                <a:sym typeface="黑体" pitchFamily="49" charset="-122"/>
              </a:rPr>
              <a:t>2.4 </a:t>
            </a:r>
            <a:r>
              <a:rPr lang="zh-CN" altLang="en-US" sz="2800" b="1" dirty="0">
                <a:solidFill>
                  <a:srgbClr val="0070C0"/>
                </a:solidFill>
                <a:latin typeface="+mn-ea"/>
                <a:ea typeface="+mn-ea"/>
                <a:sym typeface="黑体" pitchFamily="49" charset="-122"/>
              </a:rPr>
              <a:t>光敏电阻应用：</a:t>
            </a:r>
            <a:r>
              <a:rPr lang="zh-CN" altLang="en-US" sz="2800" b="1" dirty="0">
                <a:solidFill>
                  <a:srgbClr val="0070C0"/>
                </a:solidFill>
                <a:latin typeface="+mn-ea"/>
                <a:ea typeface="+mn-ea"/>
              </a:rPr>
              <a:t>火焰探测报警器</a:t>
            </a:r>
            <a:endParaRPr lang="zh-CN" altLang="en-US" sz="2800" b="1" dirty="0">
              <a:solidFill>
                <a:srgbClr val="0070C0"/>
              </a:solidFill>
              <a:latin typeface="+mn-ea"/>
              <a:ea typeface="+mn-ea"/>
              <a:sym typeface="黑体" pitchFamily="49" charset="-122"/>
            </a:endParaRPr>
          </a:p>
        </p:txBody>
      </p:sp>
    </p:spTree>
    <p:extLst>
      <p:ext uri="{BB962C8B-B14F-4D97-AF65-F5344CB8AC3E}">
        <p14:creationId xmlns:p14="http://schemas.microsoft.com/office/powerpoint/2010/main" val="96440030"/>
      </p:ext>
    </p:extLst>
  </p:cSld>
  <p:clrMapOvr>
    <a:masterClrMapping/>
  </p:clrMapOvr>
  <p:transition spd="slow" advTm="147500"/>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3"/>
          <p:cNvGraphicFramePr>
            <a:graphicFrameLocks noChangeAspect="1"/>
          </p:cNvGraphicFramePr>
          <p:nvPr/>
        </p:nvGraphicFramePr>
        <p:xfrm>
          <a:off x="4514850" y="3327400"/>
          <a:ext cx="114300" cy="203200"/>
        </p:xfrm>
        <a:graphic>
          <a:graphicData uri="http://schemas.openxmlformats.org/presentationml/2006/ole">
            <mc:AlternateContent xmlns:mc="http://schemas.openxmlformats.org/markup-compatibility/2006">
              <mc:Choice xmlns:v="urn:schemas-microsoft-com:vml" Requires="v">
                <p:oleObj spid="_x0000_s888983" name="Equation" r:id="rId3" imgW="114201" imgH="203024" progId="Equation.3">
                  <p:embed/>
                </p:oleObj>
              </mc:Choice>
              <mc:Fallback>
                <p:oleObj name="Equation" r:id="rId3" imgW="114201" imgH="203024" progId="Equation.3">
                  <p:embed/>
                  <p:pic>
                    <p:nvPicPr>
                      <p:cNvPr id="0" name="Picture 1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7400"/>
                        <a:ext cx="114300" cy="203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23" name="矩形 16"/>
          <p:cNvSpPr>
            <a:spLocks noChangeArrowheads="1"/>
          </p:cNvSpPr>
          <p:nvPr/>
        </p:nvSpPr>
        <p:spPr bwMode="auto">
          <a:xfrm>
            <a:off x="222060" y="763779"/>
            <a:ext cx="4494006" cy="6039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rgbClr val="000000"/>
                </a:solidFill>
                <a:latin typeface="Arial" panose="020B0604020202020204" pitchFamily="34" charset="0"/>
                <a:ea typeface="宋体" panose="02010600030101010101" pitchFamily="2" charset="-122"/>
              </a:defRPr>
            </a:lvl1pPr>
            <a:lvl2pPr marL="742950" indent="-285750" eaLnBrk="0" hangingPunct="0">
              <a:defRPr sz="1400">
                <a:solidFill>
                  <a:srgbClr val="000000"/>
                </a:solidFill>
                <a:latin typeface="Arial" panose="020B0604020202020204" pitchFamily="34" charset="0"/>
                <a:ea typeface="宋体" panose="02010600030101010101" pitchFamily="2" charset="-122"/>
              </a:defRPr>
            </a:lvl2pPr>
            <a:lvl3pPr marL="1143000" indent="-228600" eaLnBrk="0" hangingPunct="0">
              <a:defRPr sz="1400">
                <a:solidFill>
                  <a:srgbClr val="000000"/>
                </a:solidFill>
                <a:latin typeface="Arial" panose="020B0604020202020204" pitchFamily="34" charset="0"/>
                <a:ea typeface="宋体" panose="02010600030101010101" pitchFamily="2" charset="-122"/>
              </a:defRPr>
            </a:lvl3pPr>
            <a:lvl4pPr marL="1600200" indent="-228600" eaLnBrk="0" hangingPunct="0">
              <a:defRPr sz="1400">
                <a:solidFill>
                  <a:srgbClr val="000000"/>
                </a:solidFill>
                <a:latin typeface="Arial" panose="020B0604020202020204" pitchFamily="34" charset="0"/>
                <a:ea typeface="宋体" panose="02010600030101010101" pitchFamily="2" charset="-122"/>
              </a:defRPr>
            </a:lvl4pPr>
            <a:lvl5pPr marL="2057400" indent="-228600" eaLnBrk="0" hangingPunct="0">
              <a:defRPr sz="14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b="1" dirty="0">
                <a:latin typeface="+mn-ea"/>
                <a:ea typeface="+mn-ea"/>
              </a:rPr>
              <a:t>光敏电阻采用与人眼视觉函数相接近的</a:t>
            </a:r>
            <a:r>
              <a:rPr lang="en-US" altLang="zh-CN" sz="2000" b="1" dirty="0" err="1">
                <a:latin typeface="+mn-ea"/>
                <a:ea typeface="+mn-ea"/>
              </a:rPr>
              <a:t>CdS</a:t>
            </a:r>
            <a:r>
              <a:rPr lang="zh-CN" altLang="en-US" sz="2000" b="1" dirty="0">
                <a:latin typeface="+mn-ea"/>
                <a:ea typeface="+mn-ea"/>
              </a:rPr>
              <a:t>（</a:t>
            </a:r>
            <a:r>
              <a:rPr kumimoji="1" lang="zh-CN" altLang="en-US" sz="2000" b="1" dirty="0">
                <a:solidFill>
                  <a:schemeClr val="tx1"/>
                </a:solidFill>
                <a:latin typeface="+mn-ea"/>
                <a:ea typeface="+mn-ea"/>
                <a:cs typeface="Arial" panose="020B0604020202020204" pitchFamily="34" charset="0"/>
              </a:rPr>
              <a:t>硫化镉</a:t>
            </a:r>
            <a:r>
              <a:rPr lang="zh-CN" altLang="en-US" sz="2000" b="1" dirty="0">
                <a:latin typeface="+mn-ea"/>
                <a:ea typeface="+mn-ea"/>
              </a:rPr>
              <a:t>）光敏电阻。曝光电路是由</a:t>
            </a:r>
            <a:r>
              <a:rPr lang="en-US" altLang="zh-CN" sz="2000" b="1" dirty="0">
                <a:latin typeface="+mn-ea"/>
                <a:ea typeface="+mn-ea"/>
              </a:rPr>
              <a:t>RC</a:t>
            </a:r>
            <a:r>
              <a:rPr lang="zh-CN" altLang="en-US" sz="2000" b="1" dirty="0">
                <a:latin typeface="+mn-ea"/>
                <a:ea typeface="+mn-ea"/>
              </a:rPr>
              <a:t>充电电路、时间检测电路及驱动电路组成。图中</a:t>
            </a:r>
            <a:r>
              <a:rPr lang="en-US" altLang="zh-CN" sz="2000" b="1" dirty="0">
                <a:latin typeface="+mn-ea"/>
                <a:ea typeface="+mn-ea"/>
              </a:rPr>
              <a:t>S</a:t>
            </a:r>
            <a:r>
              <a:rPr lang="zh-CN" altLang="en-US" sz="2000" b="1" dirty="0">
                <a:latin typeface="+mn-ea"/>
                <a:ea typeface="+mn-ea"/>
              </a:rPr>
              <a:t>为快门按钮，</a:t>
            </a:r>
            <a:r>
              <a:rPr lang="en-US" altLang="zh-CN" sz="2000" b="1" dirty="0">
                <a:latin typeface="+mn-ea"/>
                <a:ea typeface="+mn-ea"/>
              </a:rPr>
              <a:t>M</a:t>
            </a:r>
            <a:r>
              <a:rPr lang="zh-CN" altLang="en-US" sz="2000" b="1" dirty="0">
                <a:latin typeface="+mn-ea"/>
                <a:ea typeface="+mn-ea"/>
              </a:rPr>
              <a:t>为快门电磁铁，</a:t>
            </a:r>
            <a:r>
              <a:rPr lang="en-US" altLang="zh-CN" sz="2000" b="1" i="1" dirty="0">
                <a:latin typeface="+mn-ea"/>
                <a:ea typeface="+mn-ea"/>
              </a:rPr>
              <a:t>R</a:t>
            </a:r>
            <a:r>
              <a:rPr lang="en-US" altLang="zh-CN" sz="2000" b="1" i="1" baseline="-25000" dirty="0">
                <a:latin typeface="+mn-ea"/>
                <a:ea typeface="+mn-ea"/>
              </a:rPr>
              <a:t>W1</a:t>
            </a:r>
            <a:r>
              <a:rPr lang="zh-CN" altLang="en-US" sz="2000" b="1" dirty="0">
                <a:latin typeface="+mn-ea"/>
                <a:ea typeface="+mn-ea"/>
              </a:rPr>
              <a:t>和</a:t>
            </a:r>
            <a:r>
              <a:rPr lang="en-US" altLang="zh-CN" sz="2000" b="1" i="1" dirty="0">
                <a:latin typeface="+mn-ea"/>
                <a:ea typeface="+mn-ea"/>
              </a:rPr>
              <a:t>R</a:t>
            </a:r>
            <a:r>
              <a:rPr lang="en-US" altLang="zh-CN" sz="2000" b="1" i="1" baseline="-25000" dirty="0">
                <a:latin typeface="+mn-ea"/>
                <a:ea typeface="+mn-ea"/>
              </a:rPr>
              <a:t>W2</a:t>
            </a:r>
            <a:r>
              <a:rPr lang="zh-CN" altLang="en-US" sz="2000" b="1" dirty="0">
                <a:latin typeface="+mn-ea"/>
                <a:ea typeface="+mn-ea"/>
              </a:rPr>
              <a:t>分别调节快门速度可变电位器和高照度时调节快门速度的可调电位器。</a:t>
            </a:r>
            <a:endParaRPr lang="en-US" altLang="zh-CN" sz="2000" b="1" dirty="0">
              <a:latin typeface="+mn-ea"/>
              <a:ea typeface="+mn-ea"/>
            </a:endParaRPr>
          </a:p>
          <a:p>
            <a:pPr eaLnBrk="1" hangingPunct="1">
              <a:lnSpc>
                <a:spcPct val="150000"/>
              </a:lnSpc>
            </a:pPr>
            <a:r>
              <a:rPr lang="zh-CN" altLang="en-US" sz="2000" b="1" dirty="0">
                <a:latin typeface="+mn-ea"/>
                <a:ea typeface="+mn-ea"/>
              </a:rPr>
              <a:t>电子快门工作时，其曝光时间由</a:t>
            </a:r>
            <a:r>
              <a:rPr lang="en-US" altLang="zh-CN" sz="2000" b="1" dirty="0">
                <a:latin typeface="+mn-ea"/>
                <a:ea typeface="+mn-ea"/>
              </a:rPr>
              <a:t>RC</a:t>
            </a:r>
            <a:r>
              <a:rPr lang="zh-CN" altLang="en-US" sz="2000" b="1" dirty="0">
                <a:latin typeface="+mn-ea"/>
                <a:ea typeface="+mn-ea"/>
              </a:rPr>
              <a:t>充电电路的时常数决定，且与光敏电阻</a:t>
            </a:r>
            <a:r>
              <a:rPr lang="en-US" altLang="zh-CN" sz="2000" b="1" dirty="0" err="1">
                <a:latin typeface="+mn-ea"/>
                <a:ea typeface="+mn-ea"/>
              </a:rPr>
              <a:t>CdS</a:t>
            </a:r>
            <a:r>
              <a:rPr lang="zh-CN" altLang="en-US" sz="2000" b="1" dirty="0">
                <a:latin typeface="+mn-ea"/>
                <a:ea typeface="+mn-ea"/>
              </a:rPr>
              <a:t>的阻值</a:t>
            </a:r>
            <a:r>
              <a:rPr lang="en-US" altLang="zh-CN" sz="2000" b="1" dirty="0">
                <a:latin typeface="+mn-ea"/>
                <a:ea typeface="+mn-ea"/>
              </a:rPr>
              <a:t>Rd</a:t>
            </a:r>
            <a:r>
              <a:rPr lang="zh-CN" altLang="en-US" sz="2000" b="1" dirty="0">
                <a:latin typeface="+mn-ea"/>
                <a:ea typeface="+mn-ea"/>
              </a:rPr>
              <a:t>有关，而</a:t>
            </a:r>
            <a:r>
              <a:rPr lang="en-US" altLang="zh-CN" sz="2000" b="1" dirty="0">
                <a:latin typeface="+mn-ea"/>
                <a:ea typeface="+mn-ea"/>
              </a:rPr>
              <a:t>Rd</a:t>
            </a:r>
            <a:r>
              <a:rPr lang="zh-CN" altLang="en-US" sz="2000" b="1" dirty="0">
                <a:latin typeface="+mn-ea"/>
                <a:ea typeface="+mn-ea"/>
              </a:rPr>
              <a:t>又与景物光强有关，这样在不同景物光强情况下，通过</a:t>
            </a:r>
            <a:r>
              <a:rPr lang="en-US" altLang="zh-CN" sz="2000" b="1" dirty="0" err="1">
                <a:latin typeface="+mn-ea"/>
                <a:ea typeface="+mn-ea"/>
              </a:rPr>
              <a:t>CdS</a:t>
            </a:r>
            <a:r>
              <a:rPr lang="zh-CN" altLang="en-US" sz="2000" b="1" dirty="0">
                <a:latin typeface="+mn-ea"/>
                <a:ea typeface="+mn-ea"/>
              </a:rPr>
              <a:t>光敏电阻控制快门打开速度达到控制曝光时间的目的。</a:t>
            </a:r>
          </a:p>
        </p:txBody>
      </p:sp>
      <p:grpSp>
        <p:nvGrpSpPr>
          <p:cNvPr id="8" name="组合 11"/>
          <p:cNvGrpSpPr>
            <a:grpSpLocks/>
          </p:cNvGrpSpPr>
          <p:nvPr/>
        </p:nvGrpSpPr>
        <p:grpSpPr bwMode="auto">
          <a:xfrm>
            <a:off x="4932165" y="1101725"/>
            <a:ext cx="3929062" cy="4857750"/>
            <a:chOff x="4929190" y="1571612"/>
            <a:chExt cx="3929090" cy="4857784"/>
          </a:xfrm>
        </p:grpSpPr>
        <p:grpSp>
          <p:nvGrpSpPr>
            <p:cNvPr id="9" name="组合 8"/>
            <p:cNvGrpSpPr>
              <a:grpSpLocks/>
            </p:cNvGrpSpPr>
            <p:nvPr/>
          </p:nvGrpSpPr>
          <p:grpSpPr bwMode="auto">
            <a:xfrm>
              <a:off x="4929190" y="1571612"/>
              <a:ext cx="3929090" cy="4857784"/>
              <a:chOff x="4929190" y="1571612"/>
              <a:chExt cx="3929090" cy="4857784"/>
            </a:xfrm>
          </p:grpSpPr>
          <p:sp>
            <p:nvSpPr>
              <p:cNvPr id="12" name="矩形 14"/>
              <p:cNvSpPr>
                <a:spLocks noChangeArrowheads="1"/>
              </p:cNvSpPr>
              <p:nvPr/>
            </p:nvSpPr>
            <p:spPr bwMode="auto">
              <a:xfrm>
                <a:off x="5429256" y="1571612"/>
                <a:ext cx="3422000" cy="523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rgbClr val="000000"/>
                    </a:solidFill>
                    <a:latin typeface="Arial" panose="020B0604020202020204" pitchFamily="34" charset="0"/>
                    <a:ea typeface="宋体" panose="02010600030101010101" pitchFamily="2" charset="-122"/>
                  </a:defRPr>
                </a:lvl1pPr>
                <a:lvl2pPr marL="742950" indent="-285750" eaLnBrk="0" hangingPunct="0">
                  <a:defRPr sz="1400">
                    <a:solidFill>
                      <a:srgbClr val="000000"/>
                    </a:solidFill>
                    <a:latin typeface="Arial" panose="020B0604020202020204" pitchFamily="34" charset="0"/>
                    <a:ea typeface="宋体" panose="02010600030101010101" pitchFamily="2" charset="-122"/>
                  </a:defRPr>
                </a:lvl2pPr>
                <a:lvl3pPr marL="1143000" indent="-228600" eaLnBrk="0" hangingPunct="0">
                  <a:defRPr sz="1400">
                    <a:solidFill>
                      <a:srgbClr val="000000"/>
                    </a:solidFill>
                    <a:latin typeface="Arial" panose="020B0604020202020204" pitchFamily="34" charset="0"/>
                    <a:ea typeface="宋体" panose="02010600030101010101" pitchFamily="2" charset="-122"/>
                  </a:defRPr>
                </a:lvl3pPr>
                <a:lvl4pPr marL="1600200" indent="-228600" eaLnBrk="0" hangingPunct="0">
                  <a:defRPr sz="1400">
                    <a:solidFill>
                      <a:srgbClr val="000000"/>
                    </a:solidFill>
                    <a:latin typeface="Arial" panose="020B0604020202020204" pitchFamily="34" charset="0"/>
                    <a:ea typeface="宋体" panose="02010600030101010101" pitchFamily="2" charset="-122"/>
                  </a:defRPr>
                </a:lvl4pPr>
                <a:lvl5pPr marL="2057400" indent="-228600" eaLnBrk="0" hangingPunct="0">
                  <a:defRPr sz="14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defRPr>
                </a:lvl9pPr>
              </a:lstStyle>
              <a:p>
                <a:pPr algn="ctr" eaLnBrk="1" hangingPunct="1"/>
                <a:r>
                  <a:rPr lang="zh-CN" altLang="en-US" sz="2800" b="1" dirty="0">
                    <a:solidFill>
                      <a:srgbClr val="993300"/>
                    </a:solidFill>
                    <a:latin typeface="黑体" panose="02010609060101010101" pitchFamily="49" charset="-122"/>
                    <a:ea typeface="黑体" panose="02010609060101010101" pitchFamily="49" charset="-122"/>
                  </a:rPr>
                  <a:t>照相机自动曝光控制</a:t>
                </a:r>
              </a:p>
            </p:txBody>
          </p:sp>
          <p:pic>
            <p:nvPicPr>
              <p:cNvPr id="13" name="图片 203"/>
              <p:cNvPicPr>
                <a:picLocks noChangeAspect="1" noChangeArrowheads="1"/>
              </p:cNvPicPr>
              <p:nvPr/>
            </p:nvPicPr>
            <p:blipFill>
              <a:blip r:embed="rId5">
                <a:lum contrast="42000"/>
                <a:extLst>
                  <a:ext uri="{28A0092B-C50C-407E-A947-70E740481C1C}">
                    <a14:useLocalDpi xmlns:a14="http://schemas.microsoft.com/office/drawing/2010/main" val="0"/>
                  </a:ext>
                </a:extLst>
              </a:blip>
              <a:srcRect/>
              <a:stretch>
                <a:fillRect/>
              </a:stretch>
            </p:blipFill>
            <p:spPr bwMode="auto">
              <a:xfrm>
                <a:off x="4929190" y="2428868"/>
                <a:ext cx="3929090" cy="4000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Rectangle 4"/>
            <p:cNvSpPr>
              <a:spLocks noChangeArrowheads="1"/>
            </p:cNvSpPr>
            <p:nvPr/>
          </p:nvSpPr>
          <p:spPr bwMode="auto">
            <a:xfrm>
              <a:off x="5000628" y="3643314"/>
              <a:ext cx="1000132" cy="78581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rgbClr val="000000"/>
                  </a:solidFill>
                  <a:latin typeface="Arial" panose="020B0604020202020204" pitchFamily="34" charset="0"/>
                  <a:ea typeface="宋体" panose="02010600030101010101" pitchFamily="2" charset="-122"/>
                </a:defRPr>
              </a:lvl1pPr>
              <a:lvl2pPr marL="742950" indent="-285750" eaLnBrk="0" hangingPunct="0">
                <a:defRPr sz="1400">
                  <a:solidFill>
                    <a:srgbClr val="000000"/>
                  </a:solidFill>
                  <a:latin typeface="Arial" panose="020B0604020202020204" pitchFamily="34" charset="0"/>
                  <a:ea typeface="宋体" panose="02010600030101010101" pitchFamily="2" charset="-122"/>
                </a:defRPr>
              </a:lvl2pPr>
              <a:lvl3pPr marL="1143000" indent="-228600" eaLnBrk="0" hangingPunct="0">
                <a:defRPr sz="1400">
                  <a:solidFill>
                    <a:srgbClr val="000000"/>
                  </a:solidFill>
                  <a:latin typeface="Arial" panose="020B0604020202020204" pitchFamily="34" charset="0"/>
                  <a:ea typeface="宋体" panose="02010600030101010101" pitchFamily="2" charset="-122"/>
                </a:defRPr>
              </a:lvl3pPr>
              <a:lvl4pPr marL="1600200" indent="-228600" eaLnBrk="0" hangingPunct="0">
                <a:defRPr sz="1400">
                  <a:solidFill>
                    <a:srgbClr val="000000"/>
                  </a:solidFill>
                  <a:latin typeface="Arial" panose="020B0604020202020204" pitchFamily="34" charset="0"/>
                  <a:ea typeface="宋体" panose="02010600030101010101" pitchFamily="2" charset="-122"/>
                </a:defRPr>
              </a:lvl4pPr>
              <a:lvl5pPr marL="2057400" indent="-228600" eaLnBrk="0" hangingPunct="0">
                <a:defRPr sz="14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1" name="Line 3"/>
          <p:cNvSpPr>
            <a:spLocks noChangeShapeType="1"/>
          </p:cNvSpPr>
          <p:nvPr/>
        </p:nvSpPr>
        <p:spPr bwMode="auto">
          <a:xfrm>
            <a:off x="1331913" y="835812"/>
            <a:ext cx="7127875" cy="0"/>
          </a:xfrm>
          <a:prstGeom prst="line">
            <a:avLst/>
          </a:prstGeom>
          <a:noFill/>
          <a:ln w="9525">
            <a:solidFill>
              <a:srgbClr val="33CCCC"/>
            </a:solidFill>
            <a:round/>
            <a:headEnd/>
            <a:tailEnd/>
          </a:ln>
        </p:spPr>
        <p:txBody>
          <a:bodyPr/>
          <a:lstStyle/>
          <a:p>
            <a:endParaRPr lang="zh-CN" altLang="en-US"/>
          </a:p>
        </p:txBody>
      </p:sp>
      <p:sp>
        <p:nvSpPr>
          <p:cNvPr id="14" name="Rectangle 8"/>
          <p:cNvSpPr>
            <a:spLocks noChangeArrowheads="1"/>
          </p:cNvSpPr>
          <p:nvPr/>
        </p:nvSpPr>
        <p:spPr bwMode="auto">
          <a:xfrm>
            <a:off x="-38112" y="214147"/>
            <a:ext cx="7346416" cy="523220"/>
          </a:xfrm>
          <a:prstGeom prst="rect">
            <a:avLst/>
          </a:prstGeom>
          <a:noFill/>
          <a:ln w="9525">
            <a:noFill/>
            <a:miter lim="800000"/>
            <a:headEnd/>
            <a:tailEnd/>
          </a:ln>
        </p:spPr>
        <p:txBody>
          <a:bodyPr wrap="square">
            <a:spAutoFit/>
          </a:bodyPr>
          <a:lstStyle/>
          <a:p>
            <a:pPr eaLnBrk="1" hangingPunct="1"/>
            <a:r>
              <a:rPr lang="en-US" altLang="zh-CN" sz="2800" b="1" dirty="0">
                <a:solidFill>
                  <a:srgbClr val="0070C0"/>
                </a:solidFill>
                <a:latin typeface="+mn-ea"/>
                <a:ea typeface="+mn-ea"/>
                <a:sym typeface="黑体" pitchFamily="49" charset="-122"/>
              </a:rPr>
              <a:t>2.4 </a:t>
            </a:r>
            <a:r>
              <a:rPr lang="zh-CN" altLang="en-US" sz="2800" b="1" dirty="0">
                <a:solidFill>
                  <a:srgbClr val="0070C0"/>
                </a:solidFill>
                <a:latin typeface="+mn-ea"/>
                <a:ea typeface="+mn-ea"/>
                <a:sym typeface="黑体" pitchFamily="49" charset="-122"/>
              </a:rPr>
              <a:t>光敏电阻应用：</a:t>
            </a:r>
            <a:r>
              <a:rPr lang="zh-CN" altLang="en-US" sz="2800" b="1" dirty="0">
                <a:solidFill>
                  <a:srgbClr val="0070C0"/>
                </a:solidFill>
                <a:latin typeface="+mn-ea"/>
                <a:ea typeface="+mn-ea"/>
              </a:rPr>
              <a:t>照相机电子快门控制电路</a:t>
            </a:r>
          </a:p>
        </p:txBody>
      </p:sp>
    </p:spTree>
    <p:extLst>
      <p:ext uri="{BB962C8B-B14F-4D97-AF65-F5344CB8AC3E}">
        <p14:creationId xmlns:p14="http://schemas.microsoft.com/office/powerpoint/2010/main" val="715478311"/>
      </p:ext>
    </p:extLst>
  </p:cSld>
  <p:clrMapOvr>
    <a:masterClrMapping/>
  </p:clrMapOvr>
  <p:transition spd="slow" advTm="14750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7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095" y="982629"/>
            <a:ext cx="4648320" cy="27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39"/>
          <p:cNvGrpSpPr>
            <a:grpSpLocks/>
          </p:cNvGrpSpPr>
          <p:nvPr/>
        </p:nvGrpSpPr>
        <p:grpSpPr bwMode="auto">
          <a:xfrm>
            <a:off x="754251" y="4078693"/>
            <a:ext cx="7639050" cy="2663825"/>
            <a:chOff x="748" y="1253"/>
            <a:chExt cx="4812" cy="1678"/>
          </a:xfrm>
        </p:grpSpPr>
        <p:sp>
          <p:nvSpPr>
            <p:cNvPr id="13" name="Text Box 20"/>
            <p:cNvSpPr txBox="1">
              <a:spLocks noChangeArrowheads="1"/>
            </p:cNvSpPr>
            <p:nvPr/>
          </p:nvSpPr>
          <p:spPr bwMode="auto">
            <a:xfrm>
              <a:off x="3012" y="1500"/>
              <a:ext cx="601" cy="112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lgn="ctr">
                <a:spcBef>
                  <a:spcPct val="50000"/>
                </a:spcBef>
              </a:pPr>
              <a:r>
                <a:rPr lang="zh-CN" altLang="en-US" sz="2000" dirty="0"/>
                <a:t>变换电路</a:t>
              </a:r>
            </a:p>
            <a:p>
              <a:pPr algn="ctr">
                <a:spcBef>
                  <a:spcPct val="50000"/>
                </a:spcBef>
              </a:pPr>
              <a:r>
                <a:rPr lang="zh-CN" altLang="en-US" sz="2000" dirty="0"/>
                <a:t>光电传感</a:t>
              </a:r>
            </a:p>
          </p:txBody>
        </p:sp>
        <p:grpSp>
          <p:nvGrpSpPr>
            <p:cNvPr id="4" name="Group 32"/>
            <p:cNvGrpSpPr>
              <a:grpSpLocks/>
            </p:cNvGrpSpPr>
            <p:nvPr/>
          </p:nvGrpSpPr>
          <p:grpSpPr bwMode="auto">
            <a:xfrm>
              <a:off x="748" y="1253"/>
              <a:ext cx="2264" cy="1678"/>
              <a:chOff x="793" y="981"/>
              <a:chExt cx="2264" cy="1224"/>
            </a:xfrm>
          </p:grpSpPr>
          <p:grpSp>
            <p:nvGrpSpPr>
              <p:cNvPr id="5" name="Group 9"/>
              <p:cNvGrpSpPr>
                <a:grpSpLocks/>
              </p:cNvGrpSpPr>
              <p:nvPr/>
            </p:nvGrpSpPr>
            <p:grpSpPr bwMode="auto">
              <a:xfrm>
                <a:off x="892" y="1162"/>
                <a:ext cx="536" cy="817"/>
                <a:chOff x="892" y="1162"/>
                <a:chExt cx="536" cy="817"/>
              </a:xfrm>
            </p:grpSpPr>
            <p:sp>
              <p:nvSpPr>
                <p:cNvPr id="37" name="Text Box 7"/>
                <p:cNvSpPr txBox="1">
                  <a:spLocks noChangeArrowheads="1"/>
                </p:cNvSpPr>
                <p:nvPr/>
              </p:nvSpPr>
              <p:spPr bwMode="auto">
                <a:xfrm>
                  <a:off x="892" y="1162"/>
                  <a:ext cx="310" cy="81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pPr>
                  <a:r>
                    <a:rPr lang="en-US" altLang="zh-CN" sz="2000" dirty="0"/>
                    <a:t>      </a:t>
                  </a:r>
                  <a:r>
                    <a:rPr lang="zh-CN" altLang="en-US" sz="2000" dirty="0"/>
                    <a:t>光  源</a:t>
                  </a:r>
                </a:p>
              </p:txBody>
            </p:sp>
            <p:sp>
              <p:nvSpPr>
                <p:cNvPr id="38" name="Line 8"/>
                <p:cNvSpPr>
                  <a:spLocks noChangeShapeType="1"/>
                </p:cNvSpPr>
                <p:nvPr/>
              </p:nvSpPr>
              <p:spPr bwMode="auto">
                <a:xfrm>
                  <a:off x="1202" y="1570"/>
                  <a:ext cx="22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6" name="Group 10"/>
              <p:cNvGrpSpPr>
                <a:grpSpLocks/>
              </p:cNvGrpSpPr>
              <p:nvPr/>
            </p:nvGrpSpPr>
            <p:grpSpPr bwMode="auto">
              <a:xfrm>
                <a:off x="1432" y="1162"/>
                <a:ext cx="536" cy="817"/>
                <a:chOff x="892" y="1162"/>
                <a:chExt cx="536" cy="817"/>
              </a:xfrm>
            </p:grpSpPr>
            <p:sp>
              <p:nvSpPr>
                <p:cNvPr id="35" name="Text Box 11"/>
                <p:cNvSpPr txBox="1">
                  <a:spLocks noChangeArrowheads="1"/>
                </p:cNvSpPr>
                <p:nvPr/>
              </p:nvSpPr>
              <p:spPr bwMode="auto">
                <a:xfrm>
                  <a:off x="892" y="1162"/>
                  <a:ext cx="310" cy="81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pPr>
                  <a:r>
                    <a:rPr lang="zh-CN" altLang="en-US" sz="2000" dirty="0"/>
                    <a:t>    光学系统</a:t>
                  </a:r>
                </a:p>
              </p:txBody>
            </p:sp>
            <p:sp>
              <p:nvSpPr>
                <p:cNvPr id="36" name="Line 12"/>
                <p:cNvSpPr>
                  <a:spLocks noChangeShapeType="1"/>
                </p:cNvSpPr>
                <p:nvPr/>
              </p:nvSpPr>
              <p:spPr bwMode="auto">
                <a:xfrm>
                  <a:off x="1202" y="1570"/>
                  <a:ext cx="22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7" name="Group 13"/>
              <p:cNvGrpSpPr>
                <a:grpSpLocks/>
              </p:cNvGrpSpPr>
              <p:nvPr/>
            </p:nvGrpSpPr>
            <p:grpSpPr bwMode="auto">
              <a:xfrm>
                <a:off x="1977" y="1162"/>
                <a:ext cx="536" cy="817"/>
                <a:chOff x="892" y="1162"/>
                <a:chExt cx="536" cy="817"/>
              </a:xfrm>
            </p:grpSpPr>
            <p:sp>
              <p:nvSpPr>
                <p:cNvPr id="33" name="Text Box 14"/>
                <p:cNvSpPr txBox="1">
                  <a:spLocks noChangeArrowheads="1"/>
                </p:cNvSpPr>
                <p:nvPr/>
              </p:nvSpPr>
              <p:spPr bwMode="auto">
                <a:xfrm>
                  <a:off x="892" y="1162"/>
                  <a:ext cx="310" cy="81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pPr>
                  <a:r>
                    <a:rPr lang="zh-CN" altLang="en-US" sz="2000" dirty="0"/>
                    <a:t>    被测对象</a:t>
                  </a:r>
                </a:p>
              </p:txBody>
            </p:sp>
            <p:sp>
              <p:nvSpPr>
                <p:cNvPr id="34" name="Line 15"/>
                <p:cNvSpPr>
                  <a:spLocks noChangeShapeType="1"/>
                </p:cNvSpPr>
                <p:nvPr/>
              </p:nvSpPr>
              <p:spPr bwMode="auto">
                <a:xfrm>
                  <a:off x="1202" y="1570"/>
                  <a:ext cx="22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8" name="Group 16"/>
              <p:cNvGrpSpPr>
                <a:grpSpLocks/>
              </p:cNvGrpSpPr>
              <p:nvPr/>
            </p:nvGrpSpPr>
            <p:grpSpPr bwMode="auto">
              <a:xfrm>
                <a:off x="2521" y="1162"/>
                <a:ext cx="536" cy="817"/>
                <a:chOff x="892" y="1162"/>
                <a:chExt cx="536" cy="817"/>
              </a:xfrm>
            </p:grpSpPr>
            <p:sp>
              <p:nvSpPr>
                <p:cNvPr id="31" name="Text Box 17"/>
                <p:cNvSpPr txBox="1">
                  <a:spLocks noChangeArrowheads="1"/>
                </p:cNvSpPr>
                <p:nvPr/>
              </p:nvSpPr>
              <p:spPr bwMode="auto">
                <a:xfrm>
                  <a:off x="892" y="1162"/>
                  <a:ext cx="310" cy="81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pPr>
                  <a:r>
                    <a:rPr lang="zh-CN" altLang="en-US" sz="2000" dirty="0"/>
                    <a:t>    光学变换</a:t>
                  </a:r>
                </a:p>
              </p:txBody>
            </p:sp>
            <p:sp>
              <p:nvSpPr>
                <p:cNvPr id="32" name="Line 18"/>
                <p:cNvSpPr>
                  <a:spLocks noChangeShapeType="1"/>
                </p:cNvSpPr>
                <p:nvPr/>
              </p:nvSpPr>
              <p:spPr bwMode="auto">
                <a:xfrm>
                  <a:off x="1202" y="1570"/>
                  <a:ext cx="22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30" name="Rectangle 30"/>
              <p:cNvSpPr>
                <a:spLocks noChangeArrowheads="1"/>
              </p:cNvSpPr>
              <p:nvPr/>
            </p:nvSpPr>
            <p:spPr bwMode="auto">
              <a:xfrm>
                <a:off x="793" y="981"/>
                <a:ext cx="2132" cy="1224"/>
              </a:xfrm>
              <a:prstGeom prst="rect">
                <a:avLst/>
              </a:prstGeom>
              <a:noFill/>
              <a:ln w="28575">
                <a:solidFill>
                  <a:srgbClr val="CC0000"/>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 name="Group 33"/>
            <p:cNvGrpSpPr>
              <a:grpSpLocks/>
            </p:cNvGrpSpPr>
            <p:nvPr/>
          </p:nvGrpSpPr>
          <p:grpSpPr bwMode="auto">
            <a:xfrm>
              <a:off x="3606" y="1253"/>
              <a:ext cx="1954" cy="1678"/>
              <a:chOff x="3375" y="981"/>
              <a:chExt cx="1954" cy="1224"/>
            </a:xfrm>
          </p:grpSpPr>
          <p:sp>
            <p:nvSpPr>
              <p:cNvPr id="16" name="Line 21"/>
              <p:cNvSpPr>
                <a:spLocks noChangeShapeType="1"/>
              </p:cNvSpPr>
              <p:nvPr/>
            </p:nvSpPr>
            <p:spPr bwMode="auto">
              <a:xfrm>
                <a:off x="3375" y="1570"/>
                <a:ext cx="22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10" name="Group 22"/>
              <p:cNvGrpSpPr>
                <a:grpSpLocks/>
              </p:cNvGrpSpPr>
              <p:nvPr/>
            </p:nvGrpSpPr>
            <p:grpSpPr bwMode="auto">
              <a:xfrm>
                <a:off x="3629" y="1162"/>
                <a:ext cx="517" cy="817"/>
                <a:chOff x="911" y="1162"/>
                <a:chExt cx="517" cy="817"/>
              </a:xfrm>
            </p:grpSpPr>
            <p:sp>
              <p:nvSpPr>
                <p:cNvPr id="24" name="Text Box 23"/>
                <p:cNvSpPr txBox="1">
                  <a:spLocks noChangeArrowheads="1"/>
                </p:cNvSpPr>
                <p:nvPr/>
              </p:nvSpPr>
              <p:spPr bwMode="auto">
                <a:xfrm>
                  <a:off x="911" y="1162"/>
                  <a:ext cx="291" cy="81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lgn="ctr">
                    <a:spcBef>
                      <a:spcPct val="50000"/>
                    </a:spcBef>
                  </a:pPr>
                  <a:r>
                    <a:rPr lang="zh-CN" altLang="en-US" sz="1800" dirty="0"/>
                    <a:t>电信号处理</a:t>
                  </a:r>
                </a:p>
              </p:txBody>
            </p:sp>
            <p:sp>
              <p:nvSpPr>
                <p:cNvPr id="25" name="Line 24"/>
                <p:cNvSpPr>
                  <a:spLocks noChangeShapeType="1"/>
                </p:cNvSpPr>
                <p:nvPr/>
              </p:nvSpPr>
              <p:spPr bwMode="auto">
                <a:xfrm>
                  <a:off x="1202" y="1570"/>
                  <a:ext cx="22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8" name="Text Box 25"/>
              <p:cNvSpPr txBox="1">
                <a:spLocks noChangeArrowheads="1"/>
              </p:cNvSpPr>
              <p:nvPr/>
            </p:nvSpPr>
            <p:spPr bwMode="auto">
              <a:xfrm>
                <a:off x="4150" y="1117"/>
                <a:ext cx="816" cy="186"/>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a:t>存     储</a:t>
                </a:r>
              </a:p>
            </p:txBody>
          </p:sp>
          <p:sp>
            <p:nvSpPr>
              <p:cNvPr id="19" name="Text Box 26"/>
              <p:cNvSpPr txBox="1">
                <a:spLocks noChangeArrowheads="1"/>
              </p:cNvSpPr>
              <p:nvPr/>
            </p:nvSpPr>
            <p:spPr bwMode="auto">
              <a:xfrm>
                <a:off x="4150" y="1434"/>
                <a:ext cx="816" cy="18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a:t>显     示</a:t>
                </a:r>
              </a:p>
            </p:txBody>
          </p:sp>
          <p:sp>
            <p:nvSpPr>
              <p:cNvPr id="20" name="Text Box 27"/>
              <p:cNvSpPr txBox="1">
                <a:spLocks noChangeArrowheads="1"/>
              </p:cNvSpPr>
              <p:nvPr/>
            </p:nvSpPr>
            <p:spPr bwMode="auto">
              <a:xfrm>
                <a:off x="4150" y="1752"/>
                <a:ext cx="816" cy="18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a:t>控      制</a:t>
                </a:r>
              </a:p>
            </p:txBody>
          </p:sp>
          <p:sp>
            <p:nvSpPr>
              <p:cNvPr id="21" name="Line 28"/>
              <p:cNvSpPr>
                <a:spLocks noChangeShapeType="1"/>
              </p:cNvSpPr>
              <p:nvPr/>
            </p:nvSpPr>
            <p:spPr bwMode="auto">
              <a:xfrm>
                <a:off x="3923" y="1253"/>
                <a:ext cx="227"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 name="Line 29"/>
              <p:cNvSpPr>
                <a:spLocks noChangeShapeType="1"/>
              </p:cNvSpPr>
              <p:nvPr/>
            </p:nvSpPr>
            <p:spPr bwMode="auto">
              <a:xfrm>
                <a:off x="3923" y="1888"/>
                <a:ext cx="227"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Rectangle 31"/>
              <p:cNvSpPr>
                <a:spLocks noChangeArrowheads="1"/>
              </p:cNvSpPr>
              <p:nvPr/>
            </p:nvSpPr>
            <p:spPr bwMode="auto">
              <a:xfrm>
                <a:off x="3470" y="981"/>
                <a:ext cx="1859" cy="1224"/>
              </a:xfrm>
              <a:prstGeom prst="rect">
                <a:avLst/>
              </a:prstGeom>
              <a:noFill/>
              <a:ln w="28575">
                <a:solidFill>
                  <a:srgbClr val="CC0000"/>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41" name="Text Box 34"/>
          <p:cNvSpPr txBox="1">
            <a:spLocks noChangeArrowheads="1"/>
          </p:cNvSpPr>
          <p:nvPr/>
        </p:nvSpPr>
        <p:spPr bwMode="auto">
          <a:xfrm>
            <a:off x="1230613" y="6393130"/>
            <a:ext cx="24479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dirty="0"/>
              <a:t>光学变换</a:t>
            </a:r>
          </a:p>
        </p:txBody>
      </p:sp>
      <p:sp>
        <p:nvSpPr>
          <p:cNvPr id="42" name="Text Box 35"/>
          <p:cNvSpPr txBox="1">
            <a:spLocks noChangeArrowheads="1"/>
          </p:cNvSpPr>
          <p:nvPr/>
        </p:nvSpPr>
        <p:spPr bwMode="auto">
          <a:xfrm>
            <a:off x="5693757" y="6434873"/>
            <a:ext cx="24479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dirty="0"/>
              <a:t>电路处理</a:t>
            </a:r>
          </a:p>
        </p:txBody>
      </p:sp>
      <p:sp>
        <p:nvSpPr>
          <p:cNvPr id="2" name="矩形 1"/>
          <p:cNvSpPr/>
          <p:nvPr/>
        </p:nvSpPr>
        <p:spPr>
          <a:xfrm>
            <a:off x="5642539" y="942400"/>
            <a:ext cx="3323473" cy="2400657"/>
          </a:xfrm>
          <a:prstGeom prst="rect">
            <a:avLst/>
          </a:prstGeom>
        </p:spPr>
        <p:txBody>
          <a:bodyPr wrap="square">
            <a:spAutoFit/>
          </a:bodyPr>
          <a:lstStyle/>
          <a:p>
            <a:pPr>
              <a:lnSpc>
                <a:spcPct val="150000"/>
              </a:lnSpc>
            </a:pPr>
            <a:r>
              <a:rPr lang="zh-CN" altLang="en-US" sz="2000" b="1" kern="0" dirty="0">
                <a:latin typeface="+mn-ea"/>
                <a:ea typeface="+mn-ea"/>
              </a:rPr>
              <a:t>光电传感器是各种光电检测系统中实现光电转换的关键元件，它是把</a:t>
            </a:r>
            <a:r>
              <a:rPr lang="zh-CN" altLang="en-US" sz="2000" b="1" kern="0" dirty="0">
                <a:solidFill>
                  <a:srgbClr val="FF0000"/>
                </a:solidFill>
                <a:latin typeface="+mn-ea"/>
                <a:ea typeface="+mn-ea"/>
              </a:rPr>
              <a:t>光信号</a:t>
            </a:r>
            <a:r>
              <a:rPr lang="zh-CN" altLang="en-US" sz="2000" b="1" kern="0" dirty="0">
                <a:latin typeface="+mn-ea"/>
                <a:ea typeface="+mn-ea"/>
              </a:rPr>
              <a:t>（红外、可见及紫外光辐射）转变成为</a:t>
            </a:r>
            <a:r>
              <a:rPr lang="zh-CN" altLang="en-US" sz="2000" b="1" kern="0" dirty="0">
                <a:solidFill>
                  <a:srgbClr val="FF0000"/>
                </a:solidFill>
                <a:latin typeface="+mn-ea"/>
                <a:ea typeface="+mn-ea"/>
              </a:rPr>
              <a:t>电信号</a:t>
            </a:r>
            <a:r>
              <a:rPr lang="zh-CN" altLang="en-US" sz="2000" b="1" kern="0" dirty="0">
                <a:latin typeface="+mn-ea"/>
                <a:ea typeface="+mn-ea"/>
              </a:rPr>
              <a:t>的器件。</a:t>
            </a:r>
            <a:r>
              <a:rPr lang="zh-CN" altLang="en-US" sz="2000" b="1" kern="0" dirty="0">
                <a:latin typeface="+mn-ea"/>
                <a:ea typeface="+mn-ea"/>
                <a:cs typeface="Times New Roman" panose="02020603050405020304" pitchFamily="18" charset="0"/>
              </a:rPr>
              <a:t> </a:t>
            </a:r>
            <a:endParaRPr lang="zh-CN" altLang="en-US" sz="2000" b="1" dirty="0">
              <a:latin typeface="+mn-ea"/>
              <a:ea typeface="+mn-ea"/>
            </a:endParaRPr>
          </a:p>
        </p:txBody>
      </p:sp>
      <p:sp>
        <p:nvSpPr>
          <p:cNvPr id="39" name="Line 3"/>
          <p:cNvSpPr>
            <a:spLocks noChangeShapeType="1"/>
          </p:cNvSpPr>
          <p:nvPr/>
        </p:nvSpPr>
        <p:spPr bwMode="auto">
          <a:xfrm>
            <a:off x="1331913" y="835812"/>
            <a:ext cx="7127875" cy="0"/>
          </a:xfrm>
          <a:prstGeom prst="line">
            <a:avLst/>
          </a:prstGeom>
          <a:noFill/>
          <a:ln w="9525">
            <a:solidFill>
              <a:srgbClr val="33CCCC"/>
            </a:solidFill>
            <a:round/>
            <a:headEnd/>
            <a:tailEnd/>
          </a:ln>
        </p:spPr>
        <p:txBody>
          <a:bodyPr/>
          <a:lstStyle/>
          <a:p>
            <a:endParaRPr lang="zh-CN" altLang="en-US"/>
          </a:p>
        </p:txBody>
      </p:sp>
      <p:sp>
        <p:nvSpPr>
          <p:cNvPr id="40" name="Rectangle 8"/>
          <p:cNvSpPr>
            <a:spLocks noChangeArrowheads="1"/>
          </p:cNvSpPr>
          <p:nvPr/>
        </p:nvSpPr>
        <p:spPr bwMode="auto">
          <a:xfrm>
            <a:off x="1187450" y="223838"/>
            <a:ext cx="6099194" cy="630942"/>
          </a:xfrm>
          <a:prstGeom prst="rect">
            <a:avLst/>
          </a:prstGeom>
          <a:noFill/>
          <a:ln w="9525">
            <a:noFill/>
            <a:miter lim="800000"/>
            <a:headEnd/>
            <a:tailEnd/>
          </a:ln>
        </p:spPr>
        <p:txBody>
          <a:bodyPr wrap="square">
            <a:spAutoFit/>
          </a:bodyPr>
          <a:lstStyle/>
          <a:p>
            <a:pPr>
              <a:lnSpc>
                <a:spcPct val="125000"/>
              </a:lnSpc>
              <a:spcBef>
                <a:spcPct val="50000"/>
              </a:spcBef>
              <a:buSzPct val="85000"/>
            </a:pPr>
            <a:r>
              <a:rPr lang="en-US" altLang="zh-CN" sz="2800" b="1" dirty="0">
                <a:solidFill>
                  <a:srgbClr val="0070C0"/>
                </a:solidFill>
                <a:latin typeface="+mn-ea"/>
                <a:ea typeface="+mn-ea"/>
                <a:sym typeface="黑体" pitchFamily="49" charset="-122"/>
              </a:rPr>
              <a:t>0 </a:t>
            </a:r>
            <a:r>
              <a:rPr lang="zh-CN" altLang="en-US" sz="2800" b="1" dirty="0">
                <a:solidFill>
                  <a:srgbClr val="0070C0"/>
                </a:solidFill>
                <a:latin typeface="+mn-ea"/>
                <a:ea typeface="+mn-ea"/>
                <a:sym typeface="黑体" pitchFamily="49" charset="-122"/>
              </a:rPr>
              <a:t>绪论</a:t>
            </a:r>
            <a:r>
              <a:rPr lang="en-US" altLang="zh-CN" sz="2800" b="1" dirty="0">
                <a:solidFill>
                  <a:srgbClr val="0070C0"/>
                </a:solidFill>
                <a:latin typeface="+mn-ea"/>
                <a:ea typeface="+mn-ea"/>
                <a:sym typeface="黑体" pitchFamily="49" charset="-122"/>
              </a:rPr>
              <a:t>____</a:t>
            </a:r>
            <a:r>
              <a:rPr lang="zh-CN" altLang="zh-CN" sz="2800" b="1" dirty="0">
                <a:solidFill>
                  <a:srgbClr val="0070C0"/>
                </a:solidFill>
                <a:latin typeface="+mn-ea"/>
                <a:ea typeface="+mn-ea"/>
                <a:sym typeface="黑体" pitchFamily="49" charset="-122"/>
              </a:rPr>
              <a:t>光电</a:t>
            </a:r>
            <a:r>
              <a:rPr lang="zh-CN" altLang="en-US" sz="2800" b="1" dirty="0">
                <a:solidFill>
                  <a:srgbClr val="0070C0"/>
                </a:solidFill>
                <a:latin typeface="+mn-ea"/>
                <a:ea typeface="+mn-ea"/>
                <a:sym typeface="黑体" pitchFamily="49" charset="-122"/>
              </a:rPr>
              <a:t>传感器测量系统</a:t>
            </a:r>
          </a:p>
        </p:txBody>
      </p:sp>
    </p:spTree>
    <p:extLst>
      <p:ext uri="{BB962C8B-B14F-4D97-AF65-F5344CB8AC3E}">
        <p14:creationId xmlns:p14="http://schemas.microsoft.com/office/powerpoint/2010/main" val="21519828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0" name="Object 3"/>
          <p:cNvGraphicFramePr>
            <a:graphicFrameLocks noChangeAspect="1"/>
          </p:cNvGraphicFramePr>
          <p:nvPr/>
        </p:nvGraphicFramePr>
        <p:xfrm>
          <a:off x="4514850" y="3327400"/>
          <a:ext cx="114300" cy="203200"/>
        </p:xfrm>
        <a:graphic>
          <a:graphicData uri="http://schemas.openxmlformats.org/presentationml/2006/ole">
            <mc:AlternateContent xmlns:mc="http://schemas.openxmlformats.org/markup-compatibility/2006">
              <mc:Choice xmlns:v="urn:schemas-microsoft-com:vml" Requires="v">
                <p:oleObj spid="_x0000_s856328" name="Equation" r:id="rId3" imgW="114201" imgH="203024" progId="Equation.3">
                  <p:embed/>
                </p:oleObj>
              </mc:Choice>
              <mc:Fallback>
                <p:oleObj name="Equation" r:id="rId3" imgW="114201" imgH="203024" progId="Equation.3">
                  <p:embed/>
                  <p:pic>
                    <p:nvPicPr>
                      <p:cNvPr id="0" name="Picture 2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7400"/>
                        <a:ext cx="114300" cy="203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2" name="Picture 6" descr="IMG_3805"/>
          <p:cNvPicPr>
            <a:picLocks noChangeAspect="1" noChangeArrowheads="1"/>
          </p:cNvPicPr>
          <p:nvPr/>
        </p:nvPicPr>
        <p:blipFill>
          <a:blip r:embed="rId5" cstate="print">
            <a:extLst>
              <a:ext uri="{28A0092B-C50C-407E-A947-70E740481C1C}">
                <a14:useLocalDpi xmlns:a14="http://schemas.microsoft.com/office/drawing/2010/main" val="0"/>
              </a:ext>
            </a:extLst>
          </a:blip>
          <a:srcRect l="5177" t="3284" r="12193"/>
          <a:stretch>
            <a:fillRect/>
          </a:stretch>
        </p:blipFill>
        <p:spPr bwMode="auto">
          <a:xfrm>
            <a:off x="6026498" y="3628417"/>
            <a:ext cx="2684973" cy="302438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调整大小 t4114"/>
          <p:cNvPicPr>
            <a:picLocks noChangeAspect="1" noChangeArrowheads="1"/>
          </p:cNvPicPr>
          <p:nvPr/>
        </p:nvPicPr>
        <p:blipFill>
          <a:blip r:embed="rId6"/>
          <a:srcRect/>
          <a:stretch>
            <a:fillRect/>
          </a:stretch>
        </p:blipFill>
        <p:spPr bwMode="auto">
          <a:xfrm>
            <a:off x="606936" y="3530599"/>
            <a:ext cx="4999004" cy="3122201"/>
          </a:xfrm>
          <a:prstGeom prst="rect">
            <a:avLst/>
          </a:prstGeom>
          <a:noFill/>
          <a:ln w="9525">
            <a:noFill/>
            <a:miter lim="800000"/>
            <a:headEnd/>
            <a:tailEnd/>
          </a:ln>
        </p:spPr>
      </p:pic>
      <p:grpSp>
        <p:nvGrpSpPr>
          <p:cNvPr id="15" name="组合 14"/>
          <p:cNvGrpSpPr/>
          <p:nvPr/>
        </p:nvGrpSpPr>
        <p:grpSpPr>
          <a:xfrm>
            <a:off x="6026497" y="1051911"/>
            <a:ext cx="2869441" cy="2115030"/>
            <a:chOff x="1475586" y="2245516"/>
            <a:chExt cx="5856477" cy="3517851"/>
          </a:xfrm>
        </p:grpSpPr>
        <p:pic>
          <p:nvPicPr>
            <p:cNvPr id="16" name="Picture 6" descr="IMG_3803"/>
            <p:cNvPicPr>
              <a:picLocks noChangeAspect="1" noChangeArrowheads="1"/>
            </p:cNvPicPr>
            <p:nvPr/>
          </p:nvPicPr>
          <p:blipFill>
            <a:blip r:embed="rId7" cstate="print">
              <a:extLst>
                <a:ext uri="{28A0092B-C50C-407E-A947-70E740481C1C}">
                  <a14:useLocalDpi xmlns:a14="http://schemas.microsoft.com/office/drawing/2010/main" val="0"/>
                </a:ext>
              </a:extLst>
            </a:blip>
            <a:srcRect t="2551" r="2296"/>
            <a:stretch>
              <a:fillRect/>
            </a:stretch>
          </p:blipFill>
          <p:spPr bwMode="auto">
            <a:xfrm>
              <a:off x="1475586" y="2245516"/>
              <a:ext cx="5856477" cy="3504394"/>
            </a:xfrm>
            <a:prstGeom prst="rect">
              <a:avLst/>
            </a:prstGeom>
            <a:noFill/>
            <a:extLst>
              <a:ext uri="{909E8E84-426E-40DD-AFC4-6F175D3DCCD1}">
                <a14:hiddenFill xmlns:a14="http://schemas.microsoft.com/office/drawing/2010/main">
                  <a:solidFill>
                    <a:srgbClr val="FFFFFF"/>
                  </a:solidFill>
                </a14:hiddenFill>
              </a:ext>
            </a:extLst>
          </p:spPr>
        </p:pic>
        <p:sp>
          <p:nvSpPr>
            <p:cNvPr id="17" name="Text Box 14"/>
            <p:cNvSpPr txBox="1">
              <a:spLocks noChangeArrowheads="1"/>
            </p:cNvSpPr>
            <p:nvPr/>
          </p:nvSpPr>
          <p:spPr bwMode="auto">
            <a:xfrm>
              <a:off x="4068155" y="5394035"/>
              <a:ext cx="1223412" cy="369332"/>
            </a:xfrm>
            <a:prstGeom prst="rect">
              <a:avLst/>
            </a:prstGeom>
            <a:solidFill>
              <a:schemeClr val="bg1"/>
            </a:solidFill>
            <a:ln w="9525">
              <a:noFill/>
              <a:miter lim="800000"/>
              <a:headEnd/>
              <a:tailEnd/>
            </a:ln>
          </p:spPr>
          <p:txBody>
            <a:bodyPr wrap="none">
              <a:spAutoFit/>
            </a:bodyPr>
            <a:lstStyle/>
            <a:p>
              <a:r>
                <a:rPr lang="el-GR" altLang="zh-CN" dirty="0"/>
                <a:t>λ</a:t>
              </a:r>
              <a:r>
                <a:rPr lang="en-US" altLang="zh-CN" dirty="0"/>
                <a:t>(0.01um)</a:t>
              </a:r>
              <a:endParaRPr lang="zh-CN" altLang="en-US" dirty="0"/>
            </a:p>
          </p:txBody>
        </p:sp>
      </p:grpSp>
      <p:sp>
        <p:nvSpPr>
          <p:cNvPr id="18" name="矩形 7"/>
          <p:cNvSpPr>
            <a:spLocks noChangeArrowheads="1"/>
          </p:cNvSpPr>
          <p:nvPr/>
        </p:nvSpPr>
        <p:spPr bwMode="auto">
          <a:xfrm>
            <a:off x="435482" y="858958"/>
            <a:ext cx="3577936"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rgbClr val="000000"/>
                </a:solidFill>
                <a:latin typeface="Arial" panose="020B0604020202020204" pitchFamily="34" charset="0"/>
                <a:ea typeface="宋体" panose="02010600030101010101" pitchFamily="2" charset="-122"/>
              </a:defRPr>
            </a:lvl1pPr>
            <a:lvl2pPr marL="742950" indent="-285750" eaLnBrk="0" hangingPunct="0">
              <a:defRPr sz="1400">
                <a:solidFill>
                  <a:srgbClr val="000000"/>
                </a:solidFill>
                <a:latin typeface="Arial" panose="020B0604020202020204" pitchFamily="34" charset="0"/>
                <a:ea typeface="宋体" panose="02010600030101010101" pitchFamily="2" charset="-122"/>
              </a:defRPr>
            </a:lvl2pPr>
            <a:lvl3pPr marL="1143000" indent="-228600" eaLnBrk="0" hangingPunct="0">
              <a:defRPr sz="1400">
                <a:solidFill>
                  <a:srgbClr val="000000"/>
                </a:solidFill>
                <a:latin typeface="Arial" panose="020B0604020202020204" pitchFamily="34" charset="0"/>
                <a:ea typeface="宋体" panose="02010600030101010101" pitchFamily="2" charset="-122"/>
              </a:defRPr>
            </a:lvl3pPr>
            <a:lvl4pPr marL="1600200" indent="-228600" eaLnBrk="0" hangingPunct="0">
              <a:defRPr sz="1400">
                <a:solidFill>
                  <a:srgbClr val="000000"/>
                </a:solidFill>
                <a:latin typeface="Arial" panose="020B0604020202020204" pitchFamily="34" charset="0"/>
                <a:ea typeface="宋体" panose="02010600030101010101" pitchFamily="2" charset="-122"/>
              </a:defRPr>
            </a:lvl4pPr>
            <a:lvl5pPr marL="2057400" indent="-228600" eaLnBrk="0" hangingPunct="0">
              <a:defRPr sz="14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defRPr>
            </a:lvl9pPr>
          </a:lstStyle>
          <a:p>
            <a:pPr eaLnBrk="1" hangingPunct="1">
              <a:lnSpc>
                <a:spcPct val="150000"/>
              </a:lnSpc>
            </a:pPr>
            <a:r>
              <a:rPr kumimoji="1" lang="en-US" altLang="zh-CN" sz="2400" b="1" dirty="0">
                <a:solidFill>
                  <a:schemeClr val="tx1"/>
                </a:solidFill>
                <a:latin typeface="Times New Roman" panose="02020603050405020304" pitchFamily="18" charset="0"/>
                <a:ea typeface="黑体" panose="02010609060101010101" pitchFamily="49" charset="-122"/>
                <a:cs typeface="Arial" panose="020B0604020202020204" pitchFamily="34" charset="0"/>
              </a:rPr>
              <a:t>1</a:t>
            </a:r>
            <a:r>
              <a:rPr kumimoji="1" lang="zh-CN" altLang="en-US" sz="2400" b="1" dirty="0">
                <a:solidFill>
                  <a:schemeClr val="tx1"/>
                </a:solidFill>
                <a:latin typeface="Times New Roman" panose="02020603050405020304" pitchFamily="18" charset="0"/>
                <a:ea typeface="黑体" panose="02010609060101010101" pitchFamily="49" charset="-122"/>
                <a:cs typeface="Arial" panose="020B0604020202020204" pitchFamily="34" charset="0"/>
              </a:rPr>
              <a:t>）非线性光照特性</a:t>
            </a:r>
            <a:endParaRPr kumimoji="1" lang="en-US" altLang="zh-CN" sz="2400" b="1" dirty="0">
              <a:solidFill>
                <a:schemeClr val="tx1"/>
              </a:solidFill>
              <a:latin typeface="Times New Roman" panose="02020603050405020304" pitchFamily="18" charset="0"/>
              <a:ea typeface="黑体" panose="02010609060101010101" pitchFamily="49" charset="-122"/>
              <a:cs typeface="Arial" panose="020B0604020202020204" pitchFamily="34" charset="0"/>
            </a:endParaRPr>
          </a:p>
          <a:p>
            <a:pPr eaLnBrk="1" hangingPunct="1">
              <a:lnSpc>
                <a:spcPct val="150000"/>
              </a:lnSpc>
            </a:pPr>
            <a:r>
              <a:rPr kumimoji="1" lang="en-US" altLang="zh-CN" sz="2400" b="1" dirty="0">
                <a:solidFill>
                  <a:schemeClr val="tx1"/>
                </a:solidFill>
                <a:latin typeface="Times New Roman" panose="02020603050405020304" pitchFamily="18" charset="0"/>
                <a:ea typeface="黑体" panose="02010609060101010101" pitchFamily="49" charset="-122"/>
                <a:cs typeface="Arial" panose="020B0604020202020204" pitchFamily="34" charset="0"/>
              </a:rPr>
              <a:t>2</a:t>
            </a:r>
            <a:r>
              <a:rPr kumimoji="1" lang="zh-CN" altLang="en-US" sz="2400" b="1" dirty="0">
                <a:solidFill>
                  <a:schemeClr val="tx1"/>
                </a:solidFill>
                <a:latin typeface="Times New Roman" panose="02020603050405020304" pitchFamily="18" charset="0"/>
                <a:ea typeface="黑体" panose="02010609060101010101" pitchFamily="49" charset="-122"/>
                <a:cs typeface="Arial" panose="020B0604020202020204" pitchFamily="34" charset="0"/>
              </a:rPr>
              <a:t>）光谱特性</a:t>
            </a:r>
            <a:endParaRPr kumimoji="1" lang="en-US" altLang="zh-CN" sz="2400" b="1" dirty="0">
              <a:solidFill>
                <a:schemeClr val="tx1"/>
              </a:solidFill>
              <a:latin typeface="Times New Roman" panose="02020603050405020304" pitchFamily="18" charset="0"/>
              <a:ea typeface="黑体" panose="02010609060101010101" pitchFamily="49" charset="-122"/>
              <a:cs typeface="Arial" panose="020B0604020202020204" pitchFamily="34" charset="0"/>
            </a:endParaRPr>
          </a:p>
          <a:p>
            <a:pPr eaLnBrk="1" hangingPunct="1">
              <a:lnSpc>
                <a:spcPct val="150000"/>
              </a:lnSpc>
            </a:pPr>
            <a:r>
              <a:rPr kumimoji="1" lang="en-US" altLang="zh-CN" sz="2400" b="1" dirty="0">
                <a:solidFill>
                  <a:schemeClr val="tx1"/>
                </a:solidFill>
                <a:latin typeface="Times New Roman" panose="02020603050405020304" pitchFamily="18" charset="0"/>
                <a:ea typeface="黑体" panose="02010609060101010101" pitchFamily="49" charset="-122"/>
                <a:cs typeface="Arial" panose="020B0604020202020204" pitchFamily="34" charset="0"/>
              </a:rPr>
              <a:t>3</a:t>
            </a:r>
            <a:r>
              <a:rPr kumimoji="1" lang="zh-CN" altLang="en-US" sz="2400" b="1" dirty="0">
                <a:solidFill>
                  <a:schemeClr val="tx1"/>
                </a:solidFill>
                <a:latin typeface="Times New Roman" panose="02020603050405020304" pitchFamily="18" charset="0"/>
                <a:ea typeface="黑体" panose="02010609060101010101" pitchFamily="49" charset="-122"/>
                <a:cs typeface="Arial" panose="020B0604020202020204" pitchFamily="34" charset="0"/>
              </a:rPr>
              <a:t>）温度特性</a:t>
            </a:r>
            <a:endParaRPr kumimoji="1" lang="en-US" altLang="zh-CN" sz="2400" b="1" dirty="0">
              <a:solidFill>
                <a:schemeClr val="tx1"/>
              </a:solidFill>
              <a:latin typeface="Times New Roman" panose="02020603050405020304" pitchFamily="18" charset="0"/>
              <a:ea typeface="黑体" panose="02010609060101010101" pitchFamily="49" charset="-122"/>
              <a:cs typeface="Arial" panose="020B0604020202020204" pitchFamily="34" charset="0"/>
            </a:endParaRPr>
          </a:p>
          <a:p>
            <a:pPr eaLnBrk="1" hangingPunct="1">
              <a:lnSpc>
                <a:spcPct val="150000"/>
              </a:lnSpc>
            </a:pPr>
            <a:r>
              <a:rPr kumimoji="1" lang="en-US" altLang="zh-CN" sz="2400" b="1" dirty="0">
                <a:solidFill>
                  <a:schemeClr val="tx1"/>
                </a:solidFill>
                <a:latin typeface="Times New Roman" panose="02020603050405020304" pitchFamily="18" charset="0"/>
                <a:ea typeface="黑体" panose="02010609060101010101" pitchFamily="49" charset="-122"/>
                <a:cs typeface="Arial" panose="020B0604020202020204" pitchFamily="34" charset="0"/>
              </a:rPr>
              <a:t>4</a:t>
            </a:r>
            <a:r>
              <a:rPr kumimoji="1" lang="zh-CN" altLang="en-US" sz="2400" b="1" dirty="0">
                <a:solidFill>
                  <a:schemeClr val="tx1"/>
                </a:solidFill>
                <a:latin typeface="Times New Roman" panose="02020603050405020304" pitchFamily="18" charset="0"/>
                <a:ea typeface="黑体" panose="02010609060101010101" pitchFamily="49" charset="-122"/>
                <a:cs typeface="Arial" panose="020B0604020202020204" pitchFamily="34" charset="0"/>
              </a:rPr>
              <a:t>）频率特性</a:t>
            </a:r>
          </a:p>
        </p:txBody>
      </p:sp>
      <p:pic>
        <p:nvPicPr>
          <p:cNvPr id="2" name="图片 1"/>
          <p:cNvPicPr>
            <a:picLocks noChangeAspect="1"/>
          </p:cNvPicPr>
          <p:nvPr/>
        </p:nvPicPr>
        <p:blipFill>
          <a:blip r:embed="rId8"/>
          <a:stretch>
            <a:fillRect/>
          </a:stretch>
        </p:blipFill>
        <p:spPr>
          <a:xfrm>
            <a:off x="3224212" y="885712"/>
            <a:ext cx="2695575" cy="2171700"/>
          </a:xfrm>
          <a:prstGeom prst="rect">
            <a:avLst/>
          </a:prstGeom>
        </p:spPr>
      </p:pic>
      <p:sp>
        <p:nvSpPr>
          <p:cNvPr id="11" name="Line 3"/>
          <p:cNvSpPr>
            <a:spLocks noChangeShapeType="1"/>
          </p:cNvSpPr>
          <p:nvPr/>
        </p:nvSpPr>
        <p:spPr bwMode="auto">
          <a:xfrm>
            <a:off x="1285852" y="857232"/>
            <a:ext cx="7127875" cy="0"/>
          </a:xfrm>
          <a:prstGeom prst="line">
            <a:avLst/>
          </a:prstGeom>
          <a:noFill/>
          <a:ln w="9525">
            <a:solidFill>
              <a:srgbClr val="33CCCC"/>
            </a:solidFill>
            <a:round/>
            <a:headEnd/>
            <a:tailEnd/>
          </a:ln>
        </p:spPr>
        <p:txBody>
          <a:bodyPr/>
          <a:lstStyle/>
          <a:p>
            <a:endParaRPr lang="zh-CN" altLang="en-US"/>
          </a:p>
        </p:txBody>
      </p:sp>
      <p:sp>
        <p:nvSpPr>
          <p:cNvPr id="14" name="Rectangle 8"/>
          <p:cNvSpPr>
            <a:spLocks noChangeArrowheads="1"/>
          </p:cNvSpPr>
          <p:nvPr/>
        </p:nvSpPr>
        <p:spPr bwMode="auto">
          <a:xfrm>
            <a:off x="-38112" y="214147"/>
            <a:ext cx="5895996" cy="523220"/>
          </a:xfrm>
          <a:prstGeom prst="rect">
            <a:avLst/>
          </a:prstGeom>
          <a:noFill/>
          <a:ln w="9525">
            <a:noFill/>
            <a:miter lim="800000"/>
            <a:headEnd/>
            <a:tailEnd/>
          </a:ln>
        </p:spPr>
        <p:txBody>
          <a:bodyPr wrap="square">
            <a:spAutoFit/>
          </a:bodyPr>
          <a:lstStyle/>
          <a:p>
            <a:pPr eaLnBrk="1" hangingPunct="1"/>
            <a:r>
              <a:rPr lang="en-US" altLang="zh-CN" sz="2800" b="1" dirty="0">
                <a:solidFill>
                  <a:srgbClr val="0070C0"/>
                </a:solidFill>
                <a:latin typeface="+mn-ea"/>
                <a:ea typeface="+mn-ea"/>
                <a:sym typeface="黑体" pitchFamily="49" charset="-122"/>
              </a:rPr>
              <a:t>2.4 </a:t>
            </a:r>
            <a:r>
              <a:rPr lang="zh-CN" altLang="en-US" sz="2800" b="1" dirty="0">
                <a:solidFill>
                  <a:srgbClr val="0070C0"/>
                </a:solidFill>
                <a:latin typeface="+mn-ea"/>
                <a:ea typeface="+mn-ea"/>
                <a:sym typeface="黑体" pitchFamily="49" charset="-122"/>
              </a:rPr>
              <a:t>光敏电阻应用：四种特性</a:t>
            </a:r>
            <a:endParaRPr lang="zh-CN" altLang="en-US" sz="2800" b="1" dirty="0">
              <a:solidFill>
                <a:srgbClr val="0070C0"/>
              </a:solidFill>
              <a:latin typeface="+mn-ea"/>
              <a:ea typeface="+mn-ea"/>
            </a:endParaRPr>
          </a:p>
        </p:txBody>
      </p:sp>
    </p:spTree>
    <p:extLst>
      <p:ext uri="{BB962C8B-B14F-4D97-AF65-F5344CB8AC3E}">
        <p14:creationId xmlns:p14="http://schemas.microsoft.com/office/powerpoint/2010/main" val="36275777"/>
      </p:ext>
    </p:extLst>
  </p:cSld>
  <p:clrMapOvr>
    <a:masterClrMapping/>
  </p:clrMapOvr>
  <p:transition spd="slow" advTm="147500"/>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1471718" y="1951070"/>
            <a:ext cx="2142720" cy="3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14" b="1" dirty="0">
                <a:latin typeface="Tahoma" panose="020B0604030504040204" pitchFamily="34" charset="0"/>
                <a:ea typeface="黑体" panose="02010609060101010101" pitchFamily="49" charset="-122"/>
              </a:rPr>
              <a:t>方形光电开关</a:t>
            </a:r>
          </a:p>
        </p:txBody>
      </p:sp>
      <p:sp>
        <p:nvSpPr>
          <p:cNvPr id="52227" name="Text Box 3"/>
          <p:cNvSpPr txBox="1">
            <a:spLocks noChangeArrowheads="1"/>
          </p:cNvSpPr>
          <p:nvPr/>
        </p:nvSpPr>
        <p:spPr bwMode="auto">
          <a:xfrm>
            <a:off x="5767237" y="1926590"/>
            <a:ext cx="2073600" cy="3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14" b="1">
                <a:latin typeface="Tahoma" panose="020B0604030504040204" pitchFamily="34" charset="0"/>
                <a:ea typeface="黑体" panose="02010609060101010101" pitchFamily="49" charset="-122"/>
              </a:rPr>
              <a:t>圆柱形光电开关</a:t>
            </a:r>
          </a:p>
        </p:txBody>
      </p:sp>
      <p:sp>
        <p:nvSpPr>
          <p:cNvPr id="52229" name="Oval 5"/>
          <p:cNvSpPr>
            <a:spLocks noChangeArrowheads="1"/>
          </p:cNvSpPr>
          <p:nvPr/>
        </p:nvSpPr>
        <p:spPr bwMode="auto">
          <a:xfrm>
            <a:off x="606278" y="2810995"/>
            <a:ext cx="259766" cy="519351"/>
          </a:xfrm>
          <a:prstGeom prst="ellipse">
            <a:avLst/>
          </a:prstGeom>
          <a:noFill/>
          <a:ln w="76200">
            <a:solidFill>
              <a:schemeClr val="hlink"/>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2230" name="Object 6"/>
          <p:cNvGraphicFramePr>
            <a:graphicFrameLocks noChangeAspect="1"/>
          </p:cNvGraphicFramePr>
          <p:nvPr/>
        </p:nvGraphicFramePr>
        <p:xfrm>
          <a:off x="5451878" y="2380191"/>
          <a:ext cx="2280960" cy="1432800"/>
        </p:xfrm>
        <a:graphic>
          <a:graphicData uri="http://schemas.openxmlformats.org/presentationml/2006/ole">
            <mc:AlternateContent xmlns:mc="http://schemas.openxmlformats.org/markup-compatibility/2006">
              <mc:Choice xmlns:v="urn:schemas-microsoft-com:vml" Requires="v">
                <p:oleObj spid="_x0000_s1094802" r:id="rId4" imgW="1574603" imgH="984301" progId="">
                  <p:embed/>
                </p:oleObj>
              </mc:Choice>
              <mc:Fallback>
                <p:oleObj r:id="rId4" imgW="1574603" imgH="984301" progId="">
                  <p:embed/>
                  <p:pic>
                    <p:nvPicPr>
                      <p:cNvPr id="0" name="Picture 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51878" y="2380191"/>
                        <a:ext cx="2280960" cy="1432800"/>
                      </a:xfrm>
                      <a:prstGeom prst="rect">
                        <a:avLst/>
                      </a:prstGeom>
                      <a:solidFill>
                        <a:srgbClr val="FF0000"/>
                      </a:solidFill>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2231" name="Text Box 7"/>
          <p:cNvSpPr txBox="1">
            <a:spLocks noChangeArrowheads="1"/>
          </p:cNvSpPr>
          <p:nvPr/>
        </p:nvSpPr>
        <p:spPr bwMode="auto">
          <a:xfrm>
            <a:off x="4089638" y="2653791"/>
            <a:ext cx="838080" cy="846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ja-JP" sz="4898" b="1">
                <a:solidFill>
                  <a:srgbClr val="CC3300"/>
                </a:solidFill>
                <a:effectLst>
                  <a:outerShdw blurRad="38100" dist="38100" dir="2700000" algn="tl">
                    <a:srgbClr val="C0C0C0"/>
                  </a:outerShdw>
                </a:effectLst>
                <a:latin typeface="Tahoma" panose="020B0604030504040204" pitchFamily="34" charset="0"/>
                <a:ea typeface="MS PGothic" panose="020B0600070205080204" pitchFamily="34" charset="-128"/>
              </a:rPr>
              <a:t>+</a:t>
            </a:r>
          </a:p>
        </p:txBody>
      </p:sp>
      <p:sp>
        <p:nvSpPr>
          <p:cNvPr id="52233" name="Oval 9"/>
          <p:cNvSpPr>
            <a:spLocks noChangeArrowheads="1"/>
          </p:cNvSpPr>
          <p:nvPr/>
        </p:nvSpPr>
        <p:spPr bwMode="auto">
          <a:xfrm>
            <a:off x="4959398" y="2741875"/>
            <a:ext cx="259766" cy="519351"/>
          </a:xfrm>
          <a:prstGeom prst="ellipse">
            <a:avLst/>
          </a:prstGeom>
          <a:noFill/>
          <a:ln w="76200">
            <a:solidFill>
              <a:schemeClr val="hlink"/>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235" name="AutoShape 11"/>
          <p:cNvSpPr>
            <a:spLocks noChangeArrowheads="1"/>
          </p:cNvSpPr>
          <p:nvPr/>
        </p:nvSpPr>
        <p:spPr bwMode="auto">
          <a:xfrm>
            <a:off x="1116001" y="4952689"/>
            <a:ext cx="6013440" cy="408623"/>
          </a:xfrm>
          <a:prstGeom prst="roundRect">
            <a:avLst>
              <a:gd name="adj" fmla="val 16667"/>
            </a:avLst>
          </a:prstGeom>
          <a:noFill/>
          <a:ln w="76200">
            <a:solidFill>
              <a:schemeClr val="hlink"/>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236" name="Text Box 12"/>
          <p:cNvSpPr txBox="1">
            <a:spLocks noChangeArrowheads="1"/>
          </p:cNvSpPr>
          <p:nvPr/>
        </p:nvSpPr>
        <p:spPr bwMode="auto">
          <a:xfrm>
            <a:off x="1461601" y="5018760"/>
            <a:ext cx="3248640" cy="3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14" b="1">
                <a:latin typeface="Tahoma" panose="020B0604030504040204" pitchFamily="34" charset="0"/>
                <a:ea typeface="黑体" panose="02010609060101010101" pitchFamily="49" charset="-122"/>
              </a:rPr>
              <a:t>放大器内藏方形光电开关</a:t>
            </a:r>
            <a:endParaRPr lang="zh-CN" altLang="zh-CN" sz="1814" b="1">
              <a:latin typeface="Tahoma" panose="020B0604030504040204" pitchFamily="34" charset="0"/>
              <a:ea typeface="黑体" panose="02010609060101010101" pitchFamily="49" charset="-122"/>
            </a:endParaRPr>
          </a:p>
        </p:txBody>
      </p:sp>
      <p:graphicFrame>
        <p:nvGraphicFramePr>
          <p:cNvPr id="52237" name="Object 13"/>
          <p:cNvGraphicFramePr>
            <a:graphicFrameLocks noChangeAspect="1"/>
          </p:cNvGraphicFramePr>
          <p:nvPr/>
        </p:nvGraphicFramePr>
        <p:xfrm>
          <a:off x="4404961" y="4388040"/>
          <a:ext cx="2350080" cy="1539360"/>
        </p:xfrm>
        <a:graphic>
          <a:graphicData uri="http://schemas.openxmlformats.org/presentationml/2006/ole">
            <mc:AlternateContent xmlns:mc="http://schemas.openxmlformats.org/markup-compatibility/2006">
              <mc:Choice xmlns:v="urn:schemas-microsoft-com:vml" Requires="v">
                <p:oleObj spid="_x0000_s1094803" r:id="rId6" imgW="1034921" imgH="691941" progId="">
                  <p:embed/>
                </p:oleObj>
              </mc:Choice>
              <mc:Fallback>
                <p:oleObj r:id="rId6" imgW="1034921" imgH="691941" progId="">
                  <p:embed/>
                  <p:pic>
                    <p:nvPicPr>
                      <p:cNvPr id="0" name="Picture 6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04961" y="4388040"/>
                        <a:ext cx="2350080" cy="153936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2239" name="Text Box 15"/>
          <p:cNvSpPr txBox="1">
            <a:spLocks noChangeArrowheads="1"/>
          </p:cNvSpPr>
          <p:nvPr/>
        </p:nvSpPr>
        <p:spPr bwMode="auto">
          <a:xfrm>
            <a:off x="2705761" y="5917320"/>
            <a:ext cx="3041280" cy="371512"/>
          </a:xfrm>
          <a:prstGeom prst="rect">
            <a:avLst/>
          </a:prstGeom>
          <a:solidFill>
            <a:srgbClr val="FFFF00"/>
          </a:solidFill>
          <a:ln w="1905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1814" b="1" dirty="0">
                <a:solidFill>
                  <a:srgbClr val="0000FF"/>
                </a:solidFill>
                <a:latin typeface="黑体" panose="02010609060101010101" pitchFamily="49" charset="-122"/>
                <a:ea typeface="黑体" panose="02010609060101010101" pitchFamily="49" charset="-122"/>
              </a:rPr>
              <a:t>常用光电传感器</a:t>
            </a:r>
          </a:p>
        </p:txBody>
      </p:sp>
      <p:grpSp>
        <p:nvGrpSpPr>
          <p:cNvPr id="52241" name="Group 17"/>
          <p:cNvGrpSpPr>
            <a:grpSpLocks/>
          </p:cNvGrpSpPr>
          <p:nvPr/>
        </p:nvGrpSpPr>
        <p:grpSpPr bwMode="auto">
          <a:xfrm>
            <a:off x="357158" y="928670"/>
            <a:ext cx="3568320" cy="630720"/>
            <a:chOff x="878" y="3355"/>
            <a:chExt cx="2478" cy="438"/>
          </a:xfrm>
        </p:grpSpPr>
        <p:sp>
          <p:nvSpPr>
            <p:cNvPr id="4110" name="Rectangle 18"/>
            <p:cNvSpPr>
              <a:spLocks noChangeArrowheads="1"/>
            </p:cNvSpPr>
            <p:nvPr/>
          </p:nvSpPr>
          <p:spPr bwMode="auto">
            <a:xfrm>
              <a:off x="1140" y="3355"/>
              <a:ext cx="2216" cy="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pPr>
              <a:r>
                <a:rPr lang="zh-CN" altLang="en-US" sz="2177" b="1" dirty="0">
                  <a:solidFill>
                    <a:srgbClr val="0000FF"/>
                  </a:solidFill>
                  <a:latin typeface="Calibri" panose="020F0502020204030204" pitchFamily="34" charset="0"/>
                  <a:ea typeface="黑体" panose="02010609060101010101" pitchFamily="49" charset="-122"/>
                </a:rPr>
                <a:t>光电开关</a:t>
              </a:r>
            </a:p>
          </p:txBody>
        </p:sp>
        <p:grpSp>
          <p:nvGrpSpPr>
            <p:cNvPr id="4111" name="Group 19"/>
            <p:cNvGrpSpPr>
              <a:grpSpLocks/>
            </p:cNvGrpSpPr>
            <p:nvPr/>
          </p:nvGrpSpPr>
          <p:grpSpPr bwMode="auto">
            <a:xfrm>
              <a:off x="878" y="3475"/>
              <a:ext cx="1905" cy="318"/>
              <a:chOff x="862" y="3475"/>
              <a:chExt cx="1905" cy="318"/>
            </a:xfrm>
          </p:grpSpPr>
          <p:pic>
            <p:nvPicPr>
              <p:cNvPr id="4112" name="Picture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2" y="3566"/>
                <a:ext cx="1905" cy="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113" name="Picture 2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6" y="3475"/>
                <a:ext cx="145" cy="1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pic>
        <p:nvPicPr>
          <p:cNvPr id="52246" name="Picture 22" descr="图片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95238" y="2406110"/>
            <a:ext cx="2142720" cy="1506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8"/>
          <p:cNvSpPr>
            <a:spLocks noChangeArrowheads="1"/>
          </p:cNvSpPr>
          <p:nvPr/>
        </p:nvSpPr>
        <p:spPr bwMode="auto">
          <a:xfrm>
            <a:off x="214282" y="214290"/>
            <a:ext cx="5572164" cy="523220"/>
          </a:xfrm>
          <a:prstGeom prst="rect">
            <a:avLst/>
          </a:prstGeom>
          <a:noFill/>
          <a:ln w="9525">
            <a:noFill/>
            <a:miter lim="800000"/>
            <a:headEnd/>
            <a:tailEnd/>
          </a:ln>
        </p:spPr>
        <p:txBody>
          <a:bodyPr wrap="square">
            <a:spAutoFit/>
          </a:bodyPr>
          <a:lstStyle/>
          <a:p>
            <a:pPr eaLnBrk="1" hangingPunct="1"/>
            <a:r>
              <a:rPr lang="en-US" altLang="zh-CN" sz="2800" b="1" dirty="0">
                <a:solidFill>
                  <a:srgbClr val="0070C0"/>
                </a:solidFill>
                <a:latin typeface="+mn-ea"/>
                <a:ea typeface="+mn-ea"/>
                <a:sym typeface="黑体" pitchFamily="49" charset="-122"/>
              </a:rPr>
              <a:t>2.4 </a:t>
            </a:r>
            <a:r>
              <a:rPr lang="zh-CN" altLang="en-US" sz="2800" b="1" dirty="0">
                <a:solidFill>
                  <a:srgbClr val="0070C0"/>
                </a:solidFill>
                <a:latin typeface="+mn-ea"/>
                <a:ea typeface="+mn-ea"/>
                <a:sym typeface="黑体" pitchFamily="49" charset="-122"/>
              </a:rPr>
              <a:t>光敏电阻应用：光电开关</a:t>
            </a:r>
            <a:endParaRPr lang="zh-CN" altLang="en-US" sz="2800" b="1" dirty="0">
              <a:solidFill>
                <a:srgbClr val="0070C0"/>
              </a:solidFill>
              <a:latin typeface="+mn-ea"/>
              <a:ea typeface="+mn-ea"/>
            </a:endParaRPr>
          </a:p>
        </p:txBody>
      </p:sp>
      <p:sp>
        <p:nvSpPr>
          <p:cNvPr id="19" name="Line 3"/>
          <p:cNvSpPr>
            <a:spLocks noChangeShapeType="1"/>
          </p:cNvSpPr>
          <p:nvPr/>
        </p:nvSpPr>
        <p:spPr bwMode="auto">
          <a:xfrm>
            <a:off x="1285852" y="857232"/>
            <a:ext cx="7127875" cy="0"/>
          </a:xfrm>
          <a:prstGeom prst="line">
            <a:avLst/>
          </a:prstGeom>
          <a:noFill/>
          <a:ln w="9525">
            <a:solidFill>
              <a:srgbClr val="33CCCC"/>
            </a:solidFill>
            <a:round/>
            <a:headEnd/>
            <a:tailEnd/>
          </a:ln>
        </p:spPr>
        <p:txBody>
          <a:bodyPr/>
          <a:lstStyle/>
          <a:p>
            <a:endParaRPr lang="zh-CN" altLang="en-US"/>
          </a:p>
        </p:txBody>
      </p:sp>
    </p:spTree>
    <p:extLst>
      <p:ext uri="{BB962C8B-B14F-4D97-AF65-F5344CB8AC3E}">
        <p14:creationId xmlns:p14="http://schemas.microsoft.com/office/powerpoint/2010/main" val="15558637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312" name="Group 64"/>
          <p:cNvGrpSpPr>
            <a:grpSpLocks/>
          </p:cNvGrpSpPr>
          <p:nvPr/>
        </p:nvGrpSpPr>
        <p:grpSpPr bwMode="auto">
          <a:xfrm>
            <a:off x="3636422" y="2505318"/>
            <a:ext cx="4976640" cy="396638"/>
            <a:chOff x="2313" y="4416"/>
            <a:chExt cx="2631" cy="154"/>
          </a:xfrm>
        </p:grpSpPr>
        <p:sp>
          <p:nvSpPr>
            <p:cNvPr id="8229" name="AutoShape 65"/>
            <p:cNvSpPr>
              <a:spLocks noChangeArrowheads="1"/>
            </p:cNvSpPr>
            <p:nvPr/>
          </p:nvSpPr>
          <p:spPr bwMode="auto">
            <a:xfrm>
              <a:off x="2313" y="4422"/>
              <a:ext cx="2631" cy="148"/>
            </a:xfrm>
            <a:prstGeom prst="roundRect">
              <a:avLst>
                <a:gd name="adj" fmla="val 5972"/>
              </a:avLst>
            </a:prstGeom>
            <a:solidFill>
              <a:srgbClr val="00FFFF"/>
            </a:solidFill>
            <a:ln w="9525" algn="ctr">
              <a:solidFill>
                <a:schemeClr val="accent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30" name="AutoShape 66"/>
            <p:cNvSpPr>
              <a:spLocks noChangeArrowheads="1"/>
            </p:cNvSpPr>
            <p:nvPr/>
          </p:nvSpPr>
          <p:spPr bwMode="auto">
            <a:xfrm>
              <a:off x="2359" y="4416"/>
              <a:ext cx="2528" cy="148"/>
            </a:xfrm>
            <a:prstGeom prst="roundRect">
              <a:avLst>
                <a:gd name="adj" fmla="val 5972"/>
              </a:avLst>
            </a:prstGeom>
            <a:solidFill>
              <a:srgbClr val="F8F8F8"/>
            </a:solidFill>
            <a:ln w="9525" algn="ctr">
              <a:solidFill>
                <a:schemeClr val="accent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53311" name="Group 63"/>
          <p:cNvGrpSpPr>
            <a:grpSpLocks/>
          </p:cNvGrpSpPr>
          <p:nvPr/>
        </p:nvGrpSpPr>
        <p:grpSpPr bwMode="auto">
          <a:xfrm>
            <a:off x="3786182" y="1643050"/>
            <a:ext cx="4648320" cy="1702080"/>
            <a:chOff x="2599" y="1392"/>
            <a:chExt cx="3228" cy="1182"/>
          </a:xfrm>
        </p:grpSpPr>
        <p:sp>
          <p:nvSpPr>
            <p:cNvPr id="8215" name="Rectangle 18"/>
            <p:cNvSpPr>
              <a:spLocks noChangeArrowheads="1"/>
            </p:cNvSpPr>
            <p:nvPr/>
          </p:nvSpPr>
          <p:spPr bwMode="auto">
            <a:xfrm>
              <a:off x="2864" y="1858"/>
              <a:ext cx="688" cy="33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16" name="Rectangle 19"/>
            <p:cNvSpPr>
              <a:spLocks noChangeArrowheads="1"/>
            </p:cNvSpPr>
            <p:nvPr/>
          </p:nvSpPr>
          <p:spPr bwMode="auto">
            <a:xfrm>
              <a:off x="2599" y="2029"/>
              <a:ext cx="265" cy="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17" name="Rectangle 20"/>
            <p:cNvSpPr>
              <a:spLocks noChangeArrowheads="1"/>
            </p:cNvSpPr>
            <p:nvPr/>
          </p:nvSpPr>
          <p:spPr bwMode="auto">
            <a:xfrm>
              <a:off x="4875" y="1858"/>
              <a:ext cx="688" cy="33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18" name="Rectangle 21"/>
            <p:cNvSpPr>
              <a:spLocks noChangeArrowheads="1"/>
            </p:cNvSpPr>
            <p:nvPr/>
          </p:nvSpPr>
          <p:spPr bwMode="auto">
            <a:xfrm>
              <a:off x="5563" y="2002"/>
              <a:ext cx="264" cy="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19" name="Text Box 22"/>
            <p:cNvSpPr txBox="1">
              <a:spLocks noChangeArrowheads="1"/>
            </p:cNvSpPr>
            <p:nvPr/>
          </p:nvSpPr>
          <p:spPr bwMode="auto">
            <a:xfrm>
              <a:off x="2860" y="1906"/>
              <a:ext cx="612"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solidFill>
                    <a:srgbClr val="FF0000"/>
                  </a:solidFill>
                  <a:latin typeface="Times New Roman" panose="02020603050405020304" pitchFamily="18" charset="0"/>
                  <a:ea typeface="黑体" panose="02010609060101010101" pitchFamily="49" charset="-122"/>
                </a:rPr>
                <a:t>投光器</a:t>
              </a:r>
            </a:p>
          </p:txBody>
        </p:sp>
        <p:sp>
          <p:nvSpPr>
            <p:cNvPr id="8220" name="Text Box 23"/>
            <p:cNvSpPr txBox="1">
              <a:spLocks noChangeArrowheads="1"/>
            </p:cNvSpPr>
            <p:nvPr/>
          </p:nvSpPr>
          <p:spPr bwMode="auto">
            <a:xfrm>
              <a:off x="4888" y="1920"/>
              <a:ext cx="612"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FF0000"/>
                  </a:solidFill>
                  <a:latin typeface="Times New Roman" panose="02020603050405020304" pitchFamily="18" charset="0"/>
                  <a:ea typeface="黑体" panose="02010609060101010101" pitchFamily="49" charset="-122"/>
                </a:rPr>
                <a:t>受光器</a:t>
              </a:r>
            </a:p>
          </p:txBody>
        </p:sp>
        <p:sp>
          <p:nvSpPr>
            <p:cNvPr id="8221" name="Line 24"/>
            <p:cNvSpPr>
              <a:spLocks noChangeShapeType="1"/>
            </p:cNvSpPr>
            <p:nvPr/>
          </p:nvSpPr>
          <p:spPr bwMode="auto">
            <a:xfrm>
              <a:off x="3552" y="2002"/>
              <a:ext cx="132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222" name="Line 25"/>
            <p:cNvSpPr>
              <a:spLocks noChangeShapeType="1"/>
            </p:cNvSpPr>
            <p:nvPr/>
          </p:nvSpPr>
          <p:spPr bwMode="auto">
            <a:xfrm flipV="1">
              <a:off x="3552" y="1570"/>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223" name="Line 26"/>
            <p:cNvSpPr>
              <a:spLocks noChangeShapeType="1"/>
            </p:cNvSpPr>
            <p:nvPr/>
          </p:nvSpPr>
          <p:spPr bwMode="auto">
            <a:xfrm flipV="1">
              <a:off x="4875" y="1570"/>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224" name="Line 27"/>
            <p:cNvSpPr>
              <a:spLocks noChangeShapeType="1"/>
            </p:cNvSpPr>
            <p:nvPr/>
          </p:nvSpPr>
          <p:spPr bwMode="auto">
            <a:xfrm>
              <a:off x="3552" y="1618"/>
              <a:ext cx="1323" cy="0"/>
            </a:xfrm>
            <a:prstGeom prst="line">
              <a:avLst/>
            </a:prstGeom>
            <a:noFill/>
            <a:ln w="9525">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225" name="Text Box 28"/>
            <p:cNvSpPr txBox="1">
              <a:spLocks noChangeArrowheads="1"/>
            </p:cNvSpPr>
            <p:nvPr/>
          </p:nvSpPr>
          <p:spPr bwMode="auto">
            <a:xfrm>
              <a:off x="3857" y="1392"/>
              <a:ext cx="774"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FF0000"/>
                  </a:solidFill>
                  <a:latin typeface="Times New Roman" panose="02020603050405020304" pitchFamily="18" charset="0"/>
                  <a:ea typeface="黑体" panose="02010609060101010101" pitchFamily="49" charset="-122"/>
                </a:rPr>
                <a:t>检测距离</a:t>
              </a:r>
            </a:p>
          </p:txBody>
        </p:sp>
        <p:sp>
          <p:nvSpPr>
            <p:cNvPr id="8226" name="Rectangle 29"/>
            <p:cNvSpPr>
              <a:spLocks noChangeArrowheads="1"/>
            </p:cNvSpPr>
            <p:nvPr/>
          </p:nvSpPr>
          <p:spPr bwMode="auto">
            <a:xfrm>
              <a:off x="4187" y="2146"/>
              <a:ext cx="106" cy="33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27" name="Line 30"/>
            <p:cNvSpPr>
              <a:spLocks noChangeShapeType="1"/>
            </p:cNvSpPr>
            <p:nvPr/>
          </p:nvSpPr>
          <p:spPr bwMode="auto">
            <a:xfrm flipV="1">
              <a:off x="4081" y="2050"/>
              <a:ext cx="0" cy="38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228" name="Text Box 31"/>
            <p:cNvSpPr txBox="1">
              <a:spLocks noChangeArrowheads="1"/>
            </p:cNvSpPr>
            <p:nvPr/>
          </p:nvSpPr>
          <p:spPr bwMode="auto">
            <a:xfrm>
              <a:off x="4298" y="2318"/>
              <a:ext cx="774"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solidFill>
                    <a:srgbClr val="FF0000"/>
                  </a:solidFill>
                  <a:latin typeface="Times New Roman" panose="02020603050405020304" pitchFamily="18" charset="0"/>
                  <a:ea typeface="黑体" panose="02010609060101010101" pitchFamily="49" charset="-122"/>
                </a:rPr>
                <a:t>被测物体</a:t>
              </a:r>
            </a:p>
          </p:txBody>
        </p:sp>
      </p:grpSp>
      <p:sp>
        <p:nvSpPr>
          <p:cNvPr id="53280" name="Text Box 32"/>
          <p:cNvSpPr txBox="1">
            <a:spLocks noChangeArrowheads="1"/>
          </p:cNvSpPr>
          <p:nvPr/>
        </p:nvSpPr>
        <p:spPr bwMode="auto">
          <a:xfrm>
            <a:off x="5157062" y="4184649"/>
            <a:ext cx="2142720" cy="371512"/>
          </a:xfrm>
          <a:prstGeom prst="rect">
            <a:avLst/>
          </a:prstGeom>
          <a:solidFill>
            <a:srgbClr val="FFFF00"/>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1814" b="1" dirty="0">
                <a:solidFill>
                  <a:srgbClr val="0000FF"/>
                </a:solidFill>
                <a:latin typeface="黑体" panose="02010609060101010101" pitchFamily="49" charset="-122"/>
                <a:ea typeface="黑体" panose="02010609060101010101" pitchFamily="49" charset="-122"/>
              </a:rPr>
              <a:t>对射型</a:t>
            </a:r>
          </a:p>
        </p:txBody>
      </p:sp>
      <p:sp>
        <p:nvSpPr>
          <p:cNvPr id="53296" name="Rectangle 48"/>
          <p:cNvSpPr>
            <a:spLocks noChangeArrowheads="1"/>
          </p:cNvSpPr>
          <p:nvPr/>
        </p:nvSpPr>
        <p:spPr bwMode="auto">
          <a:xfrm>
            <a:off x="428596" y="500042"/>
            <a:ext cx="390102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a:solidFill>
                  <a:srgbClr val="0000FF"/>
                </a:solidFill>
                <a:ea typeface="黑体" panose="02010609060101010101" pitchFamily="49" charset="-122"/>
              </a:rPr>
              <a:t>光电开关检测形式分：</a:t>
            </a:r>
          </a:p>
        </p:txBody>
      </p:sp>
      <p:grpSp>
        <p:nvGrpSpPr>
          <p:cNvPr id="53302" name="Group 54"/>
          <p:cNvGrpSpPr>
            <a:grpSpLocks/>
          </p:cNvGrpSpPr>
          <p:nvPr/>
        </p:nvGrpSpPr>
        <p:grpSpPr bwMode="auto">
          <a:xfrm>
            <a:off x="595142" y="1776970"/>
            <a:ext cx="2527200" cy="540000"/>
            <a:chOff x="391" y="1536"/>
            <a:chExt cx="1755" cy="375"/>
          </a:xfrm>
        </p:grpSpPr>
        <p:pic>
          <p:nvPicPr>
            <p:cNvPr id="8213" name="Picture 37"/>
            <p:cNvPicPr>
              <a:picLocks noChangeAspect="1" noChangeArrowheads="1"/>
            </p:cNvPicPr>
            <p:nvPr/>
          </p:nvPicPr>
          <p:blipFill>
            <a:blip r:embed="rId3">
              <a:extLst>
                <a:ext uri="{28A0092B-C50C-407E-A947-70E740481C1C}">
                  <a14:useLocalDpi xmlns:a14="http://schemas.microsoft.com/office/drawing/2010/main" val="0"/>
                </a:ext>
              </a:extLst>
            </a:blip>
            <a:srcRect r="53925"/>
            <a:stretch>
              <a:fillRect/>
            </a:stretch>
          </p:blipFill>
          <p:spPr bwMode="auto">
            <a:xfrm>
              <a:off x="391" y="1536"/>
              <a:ext cx="1755" cy="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14" name="Rectangle 49"/>
            <p:cNvSpPr>
              <a:spLocks noChangeArrowheads="1"/>
            </p:cNvSpPr>
            <p:nvPr/>
          </p:nvSpPr>
          <p:spPr bwMode="auto">
            <a:xfrm>
              <a:off x="679" y="1576"/>
              <a:ext cx="1248" cy="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14" b="1">
                  <a:ea typeface="黑体" panose="02010609060101010101" pitchFamily="49" charset="-122"/>
                </a:rPr>
                <a:t>1</a:t>
              </a:r>
              <a:r>
                <a:rPr lang="zh-CN" altLang="en-US" sz="1814" b="1">
                  <a:ea typeface="黑体" panose="02010609060101010101" pitchFamily="49" charset="-122"/>
                </a:rPr>
                <a:t>、对射型</a:t>
              </a:r>
            </a:p>
          </p:txBody>
        </p:sp>
      </p:grpSp>
      <p:grpSp>
        <p:nvGrpSpPr>
          <p:cNvPr id="53303" name="Group 55"/>
          <p:cNvGrpSpPr>
            <a:grpSpLocks/>
          </p:cNvGrpSpPr>
          <p:nvPr/>
        </p:nvGrpSpPr>
        <p:grpSpPr bwMode="auto">
          <a:xfrm>
            <a:off x="625382" y="2341450"/>
            <a:ext cx="2527200" cy="540000"/>
            <a:chOff x="412" y="1928"/>
            <a:chExt cx="1755" cy="375"/>
          </a:xfrm>
        </p:grpSpPr>
        <p:pic>
          <p:nvPicPr>
            <p:cNvPr id="8211" name="Picture 50"/>
            <p:cNvPicPr>
              <a:picLocks noChangeAspect="1" noChangeArrowheads="1"/>
            </p:cNvPicPr>
            <p:nvPr/>
          </p:nvPicPr>
          <p:blipFill>
            <a:blip r:embed="rId3">
              <a:extLst>
                <a:ext uri="{28A0092B-C50C-407E-A947-70E740481C1C}">
                  <a14:useLocalDpi xmlns:a14="http://schemas.microsoft.com/office/drawing/2010/main" val="0"/>
                </a:ext>
              </a:extLst>
            </a:blip>
            <a:srcRect r="53925"/>
            <a:stretch>
              <a:fillRect/>
            </a:stretch>
          </p:blipFill>
          <p:spPr bwMode="auto">
            <a:xfrm>
              <a:off x="412" y="1928"/>
              <a:ext cx="1755" cy="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12" name="Rectangle 51"/>
            <p:cNvSpPr>
              <a:spLocks noChangeArrowheads="1"/>
            </p:cNvSpPr>
            <p:nvPr/>
          </p:nvSpPr>
          <p:spPr bwMode="auto">
            <a:xfrm>
              <a:off x="692" y="1968"/>
              <a:ext cx="1248" cy="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14" b="1" dirty="0">
                  <a:ea typeface="黑体" panose="02010609060101010101" pitchFamily="49" charset="-122"/>
                </a:rPr>
                <a:t>2</a:t>
              </a:r>
              <a:r>
                <a:rPr lang="zh-CN" altLang="en-US" sz="1814" b="1" dirty="0">
                  <a:ea typeface="黑体" panose="02010609060101010101" pitchFamily="49" charset="-122"/>
                </a:rPr>
                <a:t>、回归反射型</a:t>
              </a:r>
            </a:p>
          </p:txBody>
        </p:sp>
      </p:grpSp>
      <p:grpSp>
        <p:nvGrpSpPr>
          <p:cNvPr id="53304" name="Group 56"/>
          <p:cNvGrpSpPr>
            <a:grpSpLocks/>
          </p:cNvGrpSpPr>
          <p:nvPr/>
        </p:nvGrpSpPr>
        <p:grpSpPr bwMode="auto">
          <a:xfrm>
            <a:off x="606662" y="2952010"/>
            <a:ext cx="2527200" cy="540000"/>
            <a:chOff x="399" y="2304"/>
            <a:chExt cx="1755" cy="375"/>
          </a:xfrm>
        </p:grpSpPr>
        <p:pic>
          <p:nvPicPr>
            <p:cNvPr id="8209" name="Picture 52"/>
            <p:cNvPicPr>
              <a:picLocks noChangeAspect="1" noChangeArrowheads="1"/>
            </p:cNvPicPr>
            <p:nvPr/>
          </p:nvPicPr>
          <p:blipFill>
            <a:blip r:embed="rId3">
              <a:extLst>
                <a:ext uri="{28A0092B-C50C-407E-A947-70E740481C1C}">
                  <a14:useLocalDpi xmlns:a14="http://schemas.microsoft.com/office/drawing/2010/main" val="0"/>
                </a:ext>
              </a:extLst>
            </a:blip>
            <a:srcRect r="53925"/>
            <a:stretch>
              <a:fillRect/>
            </a:stretch>
          </p:blipFill>
          <p:spPr bwMode="auto">
            <a:xfrm>
              <a:off x="399" y="2304"/>
              <a:ext cx="1755" cy="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10" name="Rectangle 53"/>
            <p:cNvSpPr>
              <a:spLocks noChangeArrowheads="1"/>
            </p:cNvSpPr>
            <p:nvPr/>
          </p:nvSpPr>
          <p:spPr bwMode="auto">
            <a:xfrm>
              <a:off x="679" y="2344"/>
              <a:ext cx="1248" cy="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0"/>
                </a:spcBef>
              </a:pPr>
              <a:r>
                <a:rPr lang="en-US" altLang="zh-CN" sz="1814" b="1">
                  <a:ea typeface="黑体" panose="02010609060101010101" pitchFamily="49" charset="-122"/>
                </a:rPr>
                <a:t>3</a:t>
              </a:r>
              <a:r>
                <a:rPr lang="zh-CN" altLang="en-US" sz="1814" b="1">
                  <a:ea typeface="黑体" panose="02010609060101010101" pitchFamily="49" charset="-122"/>
                </a:rPr>
                <a:t>、扩散反射型    </a:t>
              </a:r>
            </a:p>
          </p:txBody>
        </p:sp>
      </p:grpSp>
      <p:grpSp>
        <p:nvGrpSpPr>
          <p:cNvPr id="53305" name="Group 57"/>
          <p:cNvGrpSpPr>
            <a:grpSpLocks/>
          </p:cNvGrpSpPr>
          <p:nvPr/>
        </p:nvGrpSpPr>
        <p:grpSpPr bwMode="auto">
          <a:xfrm>
            <a:off x="618182" y="3574090"/>
            <a:ext cx="2527200" cy="540000"/>
            <a:chOff x="399" y="2304"/>
            <a:chExt cx="1755" cy="375"/>
          </a:xfrm>
        </p:grpSpPr>
        <p:pic>
          <p:nvPicPr>
            <p:cNvPr id="8207" name="Picture 58"/>
            <p:cNvPicPr>
              <a:picLocks noChangeAspect="1" noChangeArrowheads="1"/>
            </p:cNvPicPr>
            <p:nvPr/>
          </p:nvPicPr>
          <p:blipFill>
            <a:blip r:embed="rId3">
              <a:extLst>
                <a:ext uri="{28A0092B-C50C-407E-A947-70E740481C1C}">
                  <a14:useLocalDpi xmlns:a14="http://schemas.microsoft.com/office/drawing/2010/main" val="0"/>
                </a:ext>
              </a:extLst>
            </a:blip>
            <a:srcRect r="53925"/>
            <a:stretch>
              <a:fillRect/>
            </a:stretch>
          </p:blipFill>
          <p:spPr bwMode="auto">
            <a:xfrm>
              <a:off x="399" y="2304"/>
              <a:ext cx="1755" cy="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08" name="Rectangle 59"/>
            <p:cNvSpPr>
              <a:spLocks noChangeArrowheads="1"/>
            </p:cNvSpPr>
            <p:nvPr/>
          </p:nvSpPr>
          <p:spPr bwMode="auto">
            <a:xfrm>
              <a:off x="679" y="2344"/>
              <a:ext cx="1248" cy="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0"/>
                </a:spcBef>
              </a:pPr>
              <a:r>
                <a:rPr lang="en-US" altLang="zh-CN" sz="1814" b="1">
                  <a:ea typeface="黑体" panose="02010609060101010101" pitchFamily="49" charset="-122"/>
                </a:rPr>
                <a:t>4</a:t>
              </a:r>
              <a:r>
                <a:rPr lang="zh-CN" altLang="en-US" sz="1814" b="1">
                  <a:ea typeface="黑体" panose="02010609060101010101" pitchFamily="49" charset="-122"/>
                </a:rPr>
                <a:t>、限定反射型</a:t>
              </a:r>
            </a:p>
          </p:txBody>
        </p:sp>
      </p:grpSp>
      <p:grpSp>
        <p:nvGrpSpPr>
          <p:cNvPr id="53308" name="Group 60"/>
          <p:cNvGrpSpPr>
            <a:grpSpLocks/>
          </p:cNvGrpSpPr>
          <p:nvPr/>
        </p:nvGrpSpPr>
        <p:grpSpPr bwMode="auto">
          <a:xfrm>
            <a:off x="618182" y="4128489"/>
            <a:ext cx="2527200" cy="540000"/>
            <a:chOff x="399" y="2304"/>
            <a:chExt cx="1755" cy="375"/>
          </a:xfrm>
        </p:grpSpPr>
        <p:pic>
          <p:nvPicPr>
            <p:cNvPr id="8205" name="Picture 61"/>
            <p:cNvPicPr>
              <a:picLocks noChangeAspect="1" noChangeArrowheads="1"/>
            </p:cNvPicPr>
            <p:nvPr/>
          </p:nvPicPr>
          <p:blipFill>
            <a:blip r:embed="rId3">
              <a:extLst>
                <a:ext uri="{28A0092B-C50C-407E-A947-70E740481C1C}">
                  <a14:useLocalDpi xmlns:a14="http://schemas.microsoft.com/office/drawing/2010/main" val="0"/>
                </a:ext>
              </a:extLst>
            </a:blip>
            <a:srcRect r="53925"/>
            <a:stretch>
              <a:fillRect/>
            </a:stretch>
          </p:blipFill>
          <p:spPr bwMode="auto">
            <a:xfrm>
              <a:off x="399" y="2304"/>
              <a:ext cx="1755" cy="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06" name="Rectangle 62"/>
            <p:cNvSpPr>
              <a:spLocks noChangeArrowheads="1"/>
            </p:cNvSpPr>
            <p:nvPr/>
          </p:nvSpPr>
          <p:spPr bwMode="auto">
            <a:xfrm>
              <a:off x="679" y="2344"/>
              <a:ext cx="1248" cy="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0"/>
                </a:spcBef>
              </a:pPr>
              <a:r>
                <a:rPr lang="en-US" altLang="zh-CN" sz="1814" b="1">
                  <a:ea typeface="黑体" panose="02010609060101010101" pitchFamily="49" charset="-122"/>
                </a:rPr>
                <a:t>5</a:t>
              </a:r>
              <a:r>
                <a:rPr lang="zh-CN" altLang="en-US" sz="1814" b="1">
                  <a:ea typeface="黑体" panose="02010609060101010101" pitchFamily="49" charset="-122"/>
                </a:rPr>
                <a:t>、距离设定型</a:t>
              </a:r>
            </a:p>
          </p:txBody>
        </p:sp>
      </p:grpSp>
    </p:spTree>
    <p:extLst>
      <p:ext uri="{BB962C8B-B14F-4D97-AF65-F5344CB8AC3E}">
        <p14:creationId xmlns:p14="http://schemas.microsoft.com/office/powerpoint/2010/main" val="41817284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7" name="Rectangle 3"/>
          <p:cNvSpPr>
            <a:spLocks noChangeArrowheads="1"/>
          </p:cNvSpPr>
          <p:nvPr/>
        </p:nvSpPr>
        <p:spPr bwMode="auto">
          <a:xfrm>
            <a:off x="4445000" y="3898900"/>
            <a:ext cx="552450" cy="2698750"/>
          </a:xfrm>
          <a:prstGeom prst="rect">
            <a:avLst/>
          </a:prstGeom>
          <a:noFill/>
          <a:ln w="12700">
            <a:noFill/>
            <a:miter lim="800000"/>
            <a:headEnd/>
            <a:tailEnd/>
          </a:ln>
          <a:effectLst/>
        </p:spPr>
        <p:txBody>
          <a:bodyPr wrap="none" anchor="ctr">
            <a:flatTx/>
          </a:bodyPr>
          <a:lstStyle/>
          <a:p>
            <a:endParaRPr lang="zh-CN" altLang="en-US"/>
          </a:p>
        </p:txBody>
      </p:sp>
      <p:sp>
        <p:nvSpPr>
          <p:cNvPr id="513028" name="Rectangle 4"/>
          <p:cNvSpPr>
            <a:spLocks noChangeArrowheads="1"/>
          </p:cNvSpPr>
          <p:nvPr/>
        </p:nvSpPr>
        <p:spPr bwMode="auto">
          <a:xfrm>
            <a:off x="4445000" y="3898900"/>
            <a:ext cx="552450" cy="2698750"/>
          </a:xfrm>
          <a:prstGeom prst="rect">
            <a:avLst/>
          </a:prstGeom>
          <a:noFill/>
          <a:ln w="12700">
            <a:noFill/>
            <a:miter lim="800000"/>
            <a:headEnd/>
            <a:tailEnd/>
          </a:ln>
          <a:effectLst/>
        </p:spPr>
        <p:txBody>
          <a:bodyPr wrap="none" anchor="ctr">
            <a:flatTx/>
          </a:bodyPr>
          <a:lstStyle/>
          <a:p>
            <a:endParaRPr lang="zh-CN" altLang="en-US"/>
          </a:p>
        </p:txBody>
      </p:sp>
      <p:grpSp>
        <p:nvGrpSpPr>
          <p:cNvPr id="2" name="Group 5"/>
          <p:cNvGrpSpPr>
            <a:grpSpLocks/>
          </p:cNvGrpSpPr>
          <p:nvPr/>
        </p:nvGrpSpPr>
        <p:grpSpPr bwMode="auto">
          <a:xfrm>
            <a:off x="228600" y="2419350"/>
            <a:ext cx="4475163" cy="3862388"/>
            <a:chOff x="288" y="816"/>
            <a:chExt cx="2976" cy="2614"/>
          </a:xfrm>
        </p:grpSpPr>
        <p:sp>
          <p:nvSpPr>
            <p:cNvPr id="513030" name="Rectangle 6"/>
            <p:cNvSpPr>
              <a:spLocks noChangeArrowheads="1"/>
            </p:cNvSpPr>
            <p:nvPr/>
          </p:nvSpPr>
          <p:spPr bwMode="auto">
            <a:xfrm>
              <a:off x="1684" y="2816"/>
              <a:ext cx="860" cy="361"/>
            </a:xfrm>
            <a:prstGeom prst="rect">
              <a:avLst/>
            </a:prstGeom>
            <a:noFill/>
            <a:ln w="9525">
              <a:noFill/>
              <a:miter lim="800000"/>
              <a:headEnd/>
              <a:tailEnd/>
            </a:ln>
            <a:effectLst/>
          </p:spPr>
          <p:txBody>
            <a:bodyPr wrap="none" lIns="19050" tIns="26988" rIns="19050" bIns="26988"/>
            <a:lstStyle/>
            <a:p>
              <a:pPr algn="r" defTabSz="911225" eaLnBrk="0" hangingPunct="0">
                <a:lnSpc>
                  <a:spcPts val="2800"/>
                </a:lnSpc>
                <a:spcBef>
                  <a:spcPct val="0"/>
                </a:spcBef>
                <a:spcAft>
                  <a:spcPts val="900"/>
                </a:spcAft>
                <a:tabLst>
                  <a:tab pos="455613" algn="l"/>
                  <a:tab pos="911225" algn="l"/>
                  <a:tab pos="1366838" algn="l"/>
                </a:tabLst>
              </a:pPr>
              <a:r>
                <a:rPr lang="en-US" altLang="zh-CN" sz="2600">
                  <a:latin typeface="Arial Narrow" pitchFamily="34" charset="0"/>
                  <a:ea typeface="宋体" charset="-122"/>
                </a:rPr>
                <a:t>Object</a:t>
              </a:r>
            </a:p>
          </p:txBody>
        </p:sp>
        <p:sp>
          <p:nvSpPr>
            <p:cNvPr id="513031" name="Rectangle 7"/>
            <p:cNvSpPr>
              <a:spLocks noChangeArrowheads="1"/>
            </p:cNvSpPr>
            <p:nvPr/>
          </p:nvSpPr>
          <p:spPr bwMode="auto">
            <a:xfrm>
              <a:off x="856" y="897"/>
              <a:ext cx="733" cy="554"/>
            </a:xfrm>
            <a:prstGeom prst="rect">
              <a:avLst/>
            </a:prstGeom>
            <a:noFill/>
            <a:ln w="9525">
              <a:noFill/>
              <a:miter lim="800000"/>
              <a:headEnd/>
              <a:tailEnd/>
            </a:ln>
            <a:effectLst/>
          </p:spPr>
          <p:txBody>
            <a:bodyPr wrap="none" lIns="87312" tIns="42862" rIns="87312" bIns="42862"/>
            <a:lstStyle/>
            <a:p>
              <a:pPr algn="ctr" defTabSz="858838" eaLnBrk="0" hangingPunct="0">
                <a:lnSpc>
                  <a:spcPts val="2800"/>
                </a:lnSpc>
                <a:spcBef>
                  <a:spcPct val="0"/>
                </a:spcBef>
                <a:spcAft>
                  <a:spcPts val="900"/>
                </a:spcAft>
              </a:pPr>
              <a:r>
                <a:rPr lang="en-US" altLang="zh-CN" sz="2600" b="1">
                  <a:solidFill>
                    <a:schemeClr val="bg1"/>
                  </a:solidFill>
                  <a:latin typeface="Arial Narrow" pitchFamily="34" charset="0"/>
                  <a:ea typeface="宋体" charset="-122"/>
                </a:rPr>
                <a:t>Receiver</a:t>
              </a:r>
            </a:p>
          </p:txBody>
        </p:sp>
        <p:sp>
          <p:nvSpPr>
            <p:cNvPr id="513032" name="Rectangle 8"/>
            <p:cNvSpPr>
              <a:spLocks noChangeArrowheads="1"/>
            </p:cNvSpPr>
            <p:nvPr/>
          </p:nvSpPr>
          <p:spPr bwMode="auto">
            <a:xfrm>
              <a:off x="2352" y="912"/>
              <a:ext cx="912" cy="384"/>
            </a:xfrm>
            <a:prstGeom prst="rect">
              <a:avLst/>
            </a:prstGeom>
            <a:noFill/>
            <a:ln w="9525">
              <a:noFill/>
              <a:miter lim="800000"/>
              <a:headEnd/>
              <a:tailEnd/>
            </a:ln>
            <a:effectLst/>
          </p:spPr>
          <p:txBody>
            <a:bodyPr wrap="none" lIns="19050" tIns="26988" rIns="19050" bIns="26988"/>
            <a:lstStyle/>
            <a:p>
              <a:pPr algn="ctr" defTabSz="911225" eaLnBrk="0" hangingPunct="0">
                <a:lnSpc>
                  <a:spcPts val="2800"/>
                </a:lnSpc>
                <a:spcBef>
                  <a:spcPct val="0"/>
                </a:spcBef>
                <a:spcAft>
                  <a:spcPts val="900"/>
                </a:spcAft>
                <a:tabLst>
                  <a:tab pos="455613" algn="l"/>
                  <a:tab pos="911225" algn="l"/>
                  <a:tab pos="1366838" algn="l"/>
                </a:tabLst>
              </a:pPr>
              <a:endParaRPr lang="zh-CN" altLang="zh-CN" sz="2600" b="1">
                <a:latin typeface="Arial Narrow" pitchFamily="34" charset="0"/>
                <a:ea typeface="宋体" charset="-122"/>
              </a:endParaRPr>
            </a:p>
          </p:txBody>
        </p:sp>
        <p:sp>
          <p:nvSpPr>
            <p:cNvPr id="513033" name="Rectangle 9"/>
            <p:cNvSpPr>
              <a:spLocks noChangeArrowheads="1"/>
            </p:cNvSpPr>
            <p:nvPr/>
          </p:nvSpPr>
          <p:spPr bwMode="auto">
            <a:xfrm>
              <a:off x="816" y="2208"/>
              <a:ext cx="860" cy="361"/>
            </a:xfrm>
            <a:prstGeom prst="rect">
              <a:avLst/>
            </a:prstGeom>
            <a:noFill/>
            <a:ln w="9525">
              <a:noFill/>
              <a:miter lim="800000"/>
              <a:headEnd/>
              <a:tailEnd/>
            </a:ln>
            <a:effectLst/>
          </p:spPr>
          <p:txBody>
            <a:bodyPr wrap="none" lIns="19050" tIns="26988" rIns="19050" bIns="26988"/>
            <a:lstStyle/>
            <a:p>
              <a:pPr algn="r" defTabSz="911225" eaLnBrk="0" hangingPunct="0">
                <a:lnSpc>
                  <a:spcPts val="2800"/>
                </a:lnSpc>
                <a:spcBef>
                  <a:spcPct val="0"/>
                </a:spcBef>
                <a:spcAft>
                  <a:spcPts val="900"/>
                </a:spcAft>
                <a:tabLst>
                  <a:tab pos="455613" algn="l"/>
                  <a:tab pos="911225" algn="l"/>
                  <a:tab pos="1366838" algn="l"/>
                </a:tabLst>
              </a:pPr>
              <a:endParaRPr lang="zh-CN" altLang="zh-CN" sz="2600">
                <a:latin typeface="Arial Narrow" pitchFamily="34" charset="0"/>
                <a:ea typeface="宋体" charset="-122"/>
              </a:endParaRPr>
            </a:p>
          </p:txBody>
        </p:sp>
        <p:sp>
          <p:nvSpPr>
            <p:cNvPr id="513034" name="Rectangle 10"/>
            <p:cNvSpPr>
              <a:spLocks noChangeArrowheads="1"/>
            </p:cNvSpPr>
            <p:nvPr/>
          </p:nvSpPr>
          <p:spPr bwMode="auto">
            <a:xfrm>
              <a:off x="384" y="864"/>
              <a:ext cx="776" cy="303"/>
            </a:xfrm>
            <a:prstGeom prst="rect">
              <a:avLst/>
            </a:prstGeom>
            <a:noFill/>
            <a:ln w="9525">
              <a:noFill/>
              <a:miter lim="800000"/>
              <a:headEnd/>
              <a:tailEnd/>
            </a:ln>
            <a:effectLst/>
          </p:spPr>
          <p:txBody>
            <a:bodyPr wrap="none" lIns="87312" tIns="42862" rIns="87312" bIns="42862"/>
            <a:lstStyle/>
            <a:p>
              <a:pPr algn="ctr" defTabSz="858838" eaLnBrk="0" hangingPunct="0">
                <a:lnSpc>
                  <a:spcPts val="2800"/>
                </a:lnSpc>
                <a:spcBef>
                  <a:spcPct val="0"/>
                </a:spcBef>
                <a:spcAft>
                  <a:spcPts val="900"/>
                </a:spcAft>
              </a:pPr>
              <a:endParaRPr lang="zh-CN" altLang="zh-CN" sz="2600" b="1">
                <a:latin typeface="Arial Narrow" pitchFamily="34" charset="0"/>
                <a:ea typeface="宋体" charset="-122"/>
              </a:endParaRPr>
            </a:p>
          </p:txBody>
        </p:sp>
        <p:grpSp>
          <p:nvGrpSpPr>
            <p:cNvPr id="3" name="Group 11"/>
            <p:cNvGrpSpPr>
              <a:grpSpLocks/>
            </p:cNvGrpSpPr>
            <p:nvPr/>
          </p:nvGrpSpPr>
          <p:grpSpPr bwMode="auto">
            <a:xfrm>
              <a:off x="288" y="816"/>
              <a:ext cx="816" cy="1008"/>
              <a:chOff x="915" y="2409"/>
              <a:chExt cx="672" cy="649"/>
            </a:xfrm>
          </p:grpSpPr>
          <p:grpSp>
            <p:nvGrpSpPr>
              <p:cNvPr id="4" name="Group 12"/>
              <p:cNvGrpSpPr>
                <a:grpSpLocks/>
              </p:cNvGrpSpPr>
              <p:nvPr/>
            </p:nvGrpSpPr>
            <p:grpSpPr bwMode="auto">
              <a:xfrm>
                <a:off x="915" y="2747"/>
                <a:ext cx="191" cy="134"/>
                <a:chOff x="915" y="2747"/>
                <a:chExt cx="191" cy="134"/>
              </a:xfrm>
            </p:grpSpPr>
            <p:sp>
              <p:nvSpPr>
                <p:cNvPr id="513037" name="Freeform 13"/>
                <p:cNvSpPr>
                  <a:spLocks/>
                </p:cNvSpPr>
                <p:nvPr/>
              </p:nvSpPr>
              <p:spPr bwMode="auto">
                <a:xfrm>
                  <a:off x="915" y="2747"/>
                  <a:ext cx="49" cy="81"/>
                </a:xfrm>
                <a:custGeom>
                  <a:avLst/>
                  <a:gdLst/>
                  <a:ahLst/>
                  <a:cxnLst>
                    <a:cxn ang="0">
                      <a:pos x="8" y="0"/>
                    </a:cxn>
                    <a:cxn ang="0">
                      <a:pos x="0" y="44"/>
                    </a:cxn>
                    <a:cxn ang="0">
                      <a:pos x="32" y="80"/>
                    </a:cxn>
                    <a:cxn ang="0">
                      <a:pos x="48" y="62"/>
                    </a:cxn>
                    <a:cxn ang="0">
                      <a:pos x="48" y="36"/>
                    </a:cxn>
                    <a:cxn ang="0">
                      <a:pos x="8" y="0"/>
                    </a:cxn>
                  </a:cxnLst>
                  <a:rect l="0" t="0" r="r" b="b"/>
                  <a:pathLst>
                    <a:path w="49" h="81">
                      <a:moveTo>
                        <a:pt x="8" y="0"/>
                      </a:moveTo>
                      <a:lnTo>
                        <a:pt x="0" y="44"/>
                      </a:lnTo>
                      <a:lnTo>
                        <a:pt x="32" y="80"/>
                      </a:lnTo>
                      <a:lnTo>
                        <a:pt x="48" y="62"/>
                      </a:lnTo>
                      <a:lnTo>
                        <a:pt x="48" y="36"/>
                      </a:lnTo>
                      <a:lnTo>
                        <a:pt x="8" y="0"/>
                      </a:lnTo>
                    </a:path>
                  </a:pathLst>
                </a:custGeom>
                <a:solidFill>
                  <a:srgbClr val="808080"/>
                </a:solidFill>
                <a:ln w="12700" cap="rnd" cmpd="sng">
                  <a:solidFill>
                    <a:srgbClr val="000000"/>
                  </a:solidFill>
                  <a:prstDash val="solid"/>
                  <a:round/>
                  <a:headEnd/>
                  <a:tailEnd/>
                </a:ln>
                <a:effectLst/>
              </p:spPr>
              <p:txBody>
                <a:bodyPr/>
                <a:lstStyle/>
                <a:p>
                  <a:endParaRPr lang="zh-CN" altLang="en-US"/>
                </a:p>
              </p:txBody>
            </p:sp>
            <p:sp>
              <p:nvSpPr>
                <p:cNvPr id="513038" name="Freeform 14"/>
                <p:cNvSpPr>
                  <a:spLocks/>
                </p:cNvSpPr>
                <p:nvPr/>
              </p:nvSpPr>
              <p:spPr bwMode="auto">
                <a:xfrm>
                  <a:off x="915" y="2747"/>
                  <a:ext cx="151" cy="134"/>
                </a:xfrm>
                <a:custGeom>
                  <a:avLst/>
                  <a:gdLst/>
                  <a:ahLst/>
                  <a:cxnLst>
                    <a:cxn ang="0">
                      <a:pos x="134" y="44"/>
                    </a:cxn>
                    <a:cxn ang="0">
                      <a:pos x="32" y="0"/>
                    </a:cxn>
                    <a:cxn ang="0">
                      <a:pos x="8" y="0"/>
                    </a:cxn>
                    <a:cxn ang="0">
                      <a:pos x="0" y="18"/>
                    </a:cxn>
                    <a:cxn ang="0">
                      <a:pos x="0" y="44"/>
                    </a:cxn>
                    <a:cxn ang="0">
                      <a:pos x="0" y="62"/>
                    </a:cxn>
                    <a:cxn ang="0">
                      <a:pos x="8" y="62"/>
                    </a:cxn>
                    <a:cxn ang="0">
                      <a:pos x="8" y="71"/>
                    </a:cxn>
                    <a:cxn ang="0">
                      <a:pos x="118" y="133"/>
                    </a:cxn>
                    <a:cxn ang="0">
                      <a:pos x="118" y="115"/>
                    </a:cxn>
                    <a:cxn ang="0">
                      <a:pos x="118" y="106"/>
                    </a:cxn>
                    <a:cxn ang="0">
                      <a:pos x="118" y="80"/>
                    </a:cxn>
                    <a:cxn ang="0">
                      <a:pos x="118" y="71"/>
                    </a:cxn>
                    <a:cxn ang="0">
                      <a:pos x="118" y="62"/>
                    </a:cxn>
                    <a:cxn ang="0">
                      <a:pos x="134" y="62"/>
                    </a:cxn>
                    <a:cxn ang="0">
                      <a:pos x="150" y="62"/>
                    </a:cxn>
                    <a:cxn ang="0">
                      <a:pos x="134" y="44"/>
                    </a:cxn>
                  </a:cxnLst>
                  <a:rect l="0" t="0" r="r" b="b"/>
                  <a:pathLst>
                    <a:path w="151" h="134">
                      <a:moveTo>
                        <a:pt x="134" y="44"/>
                      </a:moveTo>
                      <a:lnTo>
                        <a:pt x="32" y="0"/>
                      </a:lnTo>
                      <a:lnTo>
                        <a:pt x="8" y="0"/>
                      </a:lnTo>
                      <a:lnTo>
                        <a:pt x="0" y="18"/>
                      </a:lnTo>
                      <a:lnTo>
                        <a:pt x="0" y="44"/>
                      </a:lnTo>
                      <a:lnTo>
                        <a:pt x="0" y="62"/>
                      </a:lnTo>
                      <a:lnTo>
                        <a:pt x="8" y="62"/>
                      </a:lnTo>
                      <a:lnTo>
                        <a:pt x="8" y="71"/>
                      </a:lnTo>
                      <a:lnTo>
                        <a:pt x="118" y="133"/>
                      </a:lnTo>
                      <a:lnTo>
                        <a:pt x="118" y="115"/>
                      </a:lnTo>
                      <a:lnTo>
                        <a:pt x="118" y="106"/>
                      </a:lnTo>
                      <a:lnTo>
                        <a:pt x="118" y="80"/>
                      </a:lnTo>
                      <a:lnTo>
                        <a:pt x="118" y="71"/>
                      </a:lnTo>
                      <a:lnTo>
                        <a:pt x="118" y="62"/>
                      </a:lnTo>
                      <a:lnTo>
                        <a:pt x="134" y="62"/>
                      </a:lnTo>
                      <a:lnTo>
                        <a:pt x="150" y="62"/>
                      </a:lnTo>
                      <a:lnTo>
                        <a:pt x="134" y="44"/>
                      </a:lnTo>
                    </a:path>
                  </a:pathLst>
                </a:custGeom>
                <a:solidFill>
                  <a:srgbClr val="808080"/>
                </a:solidFill>
                <a:ln w="12700" cap="rnd" cmpd="sng">
                  <a:solidFill>
                    <a:srgbClr val="000000"/>
                  </a:solidFill>
                  <a:prstDash val="solid"/>
                  <a:round/>
                  <a:headEnd/>
                  <a:tailEnd/>
                </a:ln>
                <a:effectLst/>
              </p:spPr>
              <p:txBody>
                <a:bodyPr/>
                <a:lstStyle/>
                <a:p>
                  <a:endParaRPr lang="zh-CN" altLang="en-US"/>
                </a:p>
              </p:txBody>
            </p:sp>
            <p:sp>
              <p:nvSpPr>
                <p:cNvPr id="513039" name="Freeform 15"/>
                <p:cNvSpPr>
                  <a:spLocks/>
                </p:cNvSpPr>
                <p:nvPr/>
              </p:nvSpPr>
              <p:spPr bwMode="auto">
                <a:xfrm>
                  <a:off x="1034" y="2791"/>
                  <a:ext cx="72" cy="90"/>
                </a:xfrm>
                <a:custGeom>
                  <a:avLst/>
                  <a:gdLst/>
                  <a:ahLst/>
                  <a:cxnLst>
                    <a:cxn ang="0">
                      <a:pos x="16" y="0"/>
                    </a:cxn>
                    <a:cxn ang="0">
                      <a:pos x="0" y="18"/>
                    </a:cxn>
                    <a:cxn ang="0">
                      <a:pos x="0" y="62"/>
                    </a:cxn>
                    <a:cxn ang="0">
                      <a:pos x="32" y="89"/>
                    </a:cxn>
                    <a:cxn ang="0">
                      <a:pos x="71" y="71"/>
                    </a:cxn>
                    <a:cxn ang="0">
                      <a:pos x="47" y="62"/>
                    </a:cxn>
                    <a:cxn ang="0">
                      <a:pos x="47" y="0"/>
                    </a:cxn>
                    <a:cxn ang="0">
                      <a:pos x="16" y="0"/>
                    </a:cxn>
                  </a:cxnLst>
                  <a:rect l="0" t="0" r="r" b="b"/>
                  <a:pathLst>
                    <a:path w="72" h="90">
                      <a:moveTo>
                        <a:pt x="16" y="0"/>
                      </a:moveTo>
                      <a:lnTo>
                        <a:pt x="0" y="18"/>
                      </a:lnTo>
                      <a:lnTo>
                        <a:pt x="0" y="62"/>
                      </a:lnTo>
                      <a:lnTo>
                        <a:pt x="32" y="89"/>
                      </a:lnTo>
                      <a:lnTo>
                        <a:pt x="71" y="71"/>
                      </a:lnTo>
                      <a:lnTo>
                        <a:pt x="47" y="62"/>
                      </a:lnTo>
                      <a:lnTo>
                        <a:pt x="47" y="0"/>
                      </a:lnTo>
                      <a:lnTo>
                        <a:pt x="16" y="0"/>
                      </a:lnTo>
                    </a:path>
                  </a:pathLst>
                </a:custGeom>
                <a:solidFill>
                  <a:srgbClr val="808080"/>
                </a:solidFill>
                <a:ln w="12700" cap="rnd" cmpd="sng">
                  <a:solidFill>
                    <a:srgbClr val="000000"/>
                  </a:solidFill>
                  <a:prstDash val="solid"/>
                  <a:round/>
                  <a:headEnd/>
                  <a:tailEnd/>
                </a:ln>
                <a:effectLst/>
              </p:spPr>
              <p:txBody>
                <a:bodyPr/>
                <a:lstStyle/>
                <a:p>
                  <a:endParaRPr lang="zh-CN" altLang="en-US"/>
                </a:p>
              </p:txBody>
            </p:sp>
          </p:grpSp>
          <p:sp>
            <p:nvSpPr>
              <p:cNvPr id="513040" name="Freeform 16"/>
              <p:cNvSpPr>
                <a:spLocks/>
              </p:cNvSpPr>
              <p:nvPr/>
            </p:nvSpPr>
            <p:spPr bwMode="auto">
              <a:xfrm>
                <a:off x="971" y="2862"/>
                <a:ext cx="419" cy="179"/>
              </a:xfrm>
              <a:custGeom>
                <a:avLst/>
                <a:gdLst/>
                <a:ahLst/>
                <a:cxnLst>
                  <a:cxn ang="0">
                    <a:pos x="418" y="142"/>
                  </a:cxn>
                  <a:cxn ang="0">
                    <a:pos x="150" y="0"/>
                  </a:cxn>
                  <a:cxn ang="0">
                    <a:pos x="0" y="45"/>
                  </a:cxn>
                  <a:cxn ang="0">
                    <a:pos x="300" y="178"/>
                  </a:cxn>
                  <a:cxn ang="0">
                    <a:pos x="418" y="142"/>
                  </a:cxn>
                </a:cxnLst>
                <a:rect l="0" t="0" r="r" b="b"/>
                <a:pathLst>
                  <a:path w="419" h="179">
                    <a:moveTo>
                      <a:pt x="418" y="142"/>
                    </a:moveTo>
                    <a:lnTo>
                      <a:pt x="150" y="0"/>
                    </a:lnTo>
                    <a:lnTo>
                      <a:pt x="0" y="45"/>
                    </a:lnTo>
                    <a:lnTo>
                      <a:pt x="300" y="178"/>
                    </a:lnTo>
                    <a:lnTo>
                      <a:pt x="418" y="142"/>
                    </a:lnTo>
                  </a:path>
                </a:pathLst>
              </a:custGeom>
              <a:solidFill>
                <a:srgbClr val="FFFF00"/>
              </a:solidFill>
              <a:ln w="12700" cap="rnd" cmpd="sng">
                <a:solidFill>
                  <a:srgbClr val="000000"/>
                </a:solidFill>
                <a:prstDash val="solid"/>
                <a:round/>
                <a:headEnd/>
                <a:tailEnd/>
              </a:ln>
              <a:effectLst/>
            </p:spPr>
            <p:txBody>
              <a:bodyPr/>
              <a:lstStyle/>
              <a:p>
                <a:endParaRPr lang="zh-CN" altLang="en-US"/>
              </a:p>
            </p:txBody>
          </p:sp>
          <p:sp>
            <p:nvSpPr>
              <p:cNvPr id="513041" name="Freeform 17"/>
              <p:cNvSpPr>
                <a:spLocks/>
              </p:cNvSpPr>
              <p:nvPr/>
            </p:nvSpPr>
            <p:spPr bwMode="auto">
              <a:xfrm>
                <a:off x="963" y="2409"/>
                <a:ext cx="427" cy="179"/>
              </a:xfrm>
              <a:custGeom>
                <a:avLst/>
                <a:gdLst/>
                <a:ahLst/>
                <a:cxnLst>
                  <a:cxn ang="0">
                    <a:pos x="426" y="151"/>
                  </a:cxn>
                  <a:cxn ang="0">
                    <a:pos x="142" y="0"/>
                  </a:cxn>
                  <a:cxn ang="0">
                    <a:pos x="0" y="36"/>
                  </a:cxn>
                  <a:cxn ang="0">
                    <a:pos x="308" y="178"/>
                  </a:cxn>
                  <a:cxn ang="0">
                    <a:pos x="426" y="151"/>
                  </a:cxn>
                </a:cxnLst>
                <a:rect l="0" t="0" r="r" b="b"/>
                <a:pathLst>
                  <a:path w="427" h="179">
                    <a:moveTo>
                      <a:pt x="426" y="151"/>
                    </a:moveTo>
                    <a:lnTo>
                      <a:pt x="142" y="0"/>
                    </a:lnTo>
                    <a:lnTo>
                      <a:pt x="0" y="36"/>
                    </a:lnTo>
                    <a:lnTo>
                      <a:pt x="308" y="178"/>
                    </a:lnTo>
                    <a:lnTo>
                      <a:pt x="426" y="151"/>
                    </a:lnTo>
                  </a:path>
                </a:pathLst>
              </a:custGeom>
              <a:solidFill>
                <a:srgbClr val="FFFF00"/>
              </a:solidFill>
              <a:ln w="12700" cap="rnd" cmpd="sng">
                <a:solidFill>
                  <a:srgbClr val="000000"/>
                </a:solidFill>
                <a:prstDash val="solid"/>
                <a:round/>
                <a:headEnd/>
                <a:tailEnd/>
              </a:ln>
              <a:effectLst/>
            </p:spPr>
            <p:txBody>
              <a:bodyPr/>
              <a:lstStyle/>
              <a:p>
                <a:endParaRPr lang="zh-CN" altLang="en-US"/>
              </a:p>
            </p:txBody>
          </p:sp>
          <p:sp>
            <p:nvSpPr>
              <p:cNvPr id="513042" name="Freeform 18"/>
              <p:cNvSpPr>
                <a:spLocks/>
              </p:cNvSpPr>
              <p:nvPr/>
            </p:nvSpPr>
            <p:spPr bwMode="auto">
              <a:xfrm>
                <a:off x="1270" y="2560"/>
                <a:ext cx="120" cy="481"/>
              </a:xfrm>
              <a:custGeom>
                <a:avLst/>
                <a:gdLst/>
                <a:ahLst/>
                <a:cxnLst>
                  <a:cxn ang="0">
                    <a:pos x="119" y="0"/>
                  </a:cxn>
                  <a:cxn ang="0">
                    <a:pos x="119" y="444"/>
                  </a:cxn>
                  <a:cxn ang="0">
                    <a:pos x="0" y="480"/>
                  </a:cxn>
                  <a:cxn ang="0">
                    <a:pos x="0" y="27"/>
                  </a:cxn>
                  <a:cxn ang="0">
                    <a:pos x="119" y="0"/>
                  </a:cxn>
                </a:cxnLst>
                <a:rect l="0" t="0" r="r" b="b"/>
                <a:pathLst>
                  <a:path w="120" h="481">
                    <a:moveTo>
                      <a:pt x="119" y="0"/>
                    </a:moveTo>
                    <a:lnTo>
                      <a:pt x="119" y="444"/>
                    </a:lnTo>
                    <a:lnTo>
                      <a:pt x="0" y="480"/>
                    </a:lnTo>
                    <a:lnTo>
                      <a:pt x="0" y="27"/>
                    </a:lnTo>
                    <a:lnTo>
                      <a:pt x="119" y="0"/>
                    </a:lnTo>
                  </a:path>
                </a:pathLst>
              </a:custGeom>
              <a:solidFill>
                <a:srgbClr val="FFFF00"/>
              </a:solidFill>
              <a:ln w="12700" cap="rnd" cmpd="sng">
                <a:solidFill>
                  <a:srgbClr val="000000"/>
                </a:solidFill>
                <a:prstDash val="solid"/>
                <a:round/>
                <a:headEnd/>
                <a:tailEnd/>
              </a:ln>
              <a:effectLst/>
            </p:spPr>
            <p:txBody>
              <a:bodyPr/>
              <a:lstStyle/>
              <a:p>
                <a:endParaRPr lang="zh-CN" altLang="en-US"/>
              </a:p>
            </p:txBody>
          </p:sp>
          <p:sp>
            <p:nvSpPr>
              <p:cNvPr id="513043" name="Freeform 19"/>
              <p:cNvSpPr>
                <a:spLocks/>
              </p:cNvSpPr>
              <p:nvPr/>
            </p:nvSpPr>
            <p:spPr bwMode="auto">
              <a:xfrm>
                <a:off x="971" y="2444"/>
                <a:ext cx="300" cy="597"/>
              </a:xfrm>
              <a:custGeom>
                <a:avLst/>
                <a:gdLst/>
                <a:ahLst/>
                <a:cxnLst>
                  <a:cxn ang="0">
                    <a:pos x="0" y="0"/>
                  </a:cxn>
                  <a:cxn ang="0">
                    <a:pos x="0" y="463"/>
                  </a:cxn>
                  <a:cxn ang="0">
                    <a:pos x="299" y="596"/>
                  </a:cxn>
                  <a:cxn ang="0">
                    <a:pos x="299" y="142"/>
                  </a:cxn>
                  <a:cxn ang="0">
                    <a:pos x="0" y="0"/>
                  </a:cxn>
                </a:cxnLst>
                <a:rect l="0" t="0" r="r" b="b"/>
                <a:pathLst>
                  <a:path w="300" h="597">
                    <a:moveTo>
                      <a:pt x="0" y="0"/>
                    </a:moveTo>
                    <a:lnTo>
                      <a:pt x="0" y="463"/>
                    </a:lnTo>
                    <a:lnTo>
                      <a:pt x="299" y="596"/>
                    </a:lnTo>
                    <a:lnTo>
                      <a:pt x="299" y="142"/>
                    </a:lnTo>
                    <a:lnTo>
                      <a:pt x="0" y="0"/>
                    </a:lnTo>
                  </a:path>
                </a:pathLst>
              </a:custGeom>
              <a:solidFill>
                <a:srgbClr val="FFFF00"/>
              </a:solidFill>
              <a:ln w="12700" cap="rnd" cmpd="sng">
                <a:solidFill>
                  <a:srgbClr val="000000"/>
                </a:solidFill>
                <a:prstDash val="solid"/>
                <a:round/>
                <a:headEnd/>
                <a:tailEnd/>
              </a:ln>
              <a:effectLst/>
            </p:spPr>
            <p:txBody>
              <a:bodyPr/>
              <a:lstStyle/>
              <a:p>
                <a:endParaRPr lang="zh-CN" altLang="en-US"/>
              </a:p>
            </p:txBody>
          </p:sp>
          <p:sp>
            <p:nvSpPr>
              <p:cNvPr id="513044" name="Freeform 20"/>
              <p:cNvSpPr>
                <a:spLocks/>
              </p:cNvSpPr>
              <p:nvPr/>
            </p:nvSpPr>
            <p:spPr bwMode="auto">
              <a:xfrm>
                <a:off x="963" y="2427"/>
                <a:ext cx="17" cy="481"/>
              </a:xfrm>
              <a:custGeom>
                <a:avLst/>
                <a:gdLst/>
                <a:ahLst/>
                <a:cxnLst>
                  <a:cxn ang="0">
                    <a:pos x="0" y="0"/>
                  </a:cxn>
                  <a:cxn ang="0">
                    <a:pos x="0" y="453"/>
                  </a:cxn>
                  <a:cxn ang="0">
                    <a:pos x="16" y="480"/>
                  </a:cxn>
                  <a:cxn ang="0">
                    <a:pos x="16" y="18"/>
                  </a:cxn>
                  <a:cxn ang="0">
                    <a:pos x="0" y="0"/>
                  </a:cxn>
                </a:cxnLst>
                <a:rect l="0" t="0" r="r" b="b"/>
                <a:pathLst>
                  <a:path w="17" h="481">
                    <a:moveTo>
                      <a:pt x="0" y="0"/>
                    </a:moveTo>
                    <a:lnTo>
                      <a:pt x="0" y="453"/>
                    </a:lnTo>
                    <a:lnTo>
                      <a:pt x="16" y="480"/>
                    </a:lnTo>
                    <a:lnTo>
                      <a:pt x="16" y="18"/>
                    </a:lnTo>
                    <a:lnTo>
                      <a:pt x="0" y="0"/>
                    </a:lnTo>
                  </a:path>
                </a:pathLst>
              </a:custGeom>
              <a:solidFill>
                <a:srgbClr val="404040"/>
              </a:solidFill>
              <a:ln w="12700" cap="rnd" cmpd="sng">
                <a:solidFill>
                  <a:srgbClr val="000000"/>
                </a:solidFill>
                <a:prstDash val="solid"/>
                <a:round/>
                <a:headEnd/>
                <a:tailEnd/>
              </a:ln>
              <a:effectLst/>
            </p:spPr>
            <p:txBody>
              <a:bodyPr/>
              <a:lstStyle/>
              <a:p>
                <a:endParaRPr lang="zh-CN" altLang="en-US"/>
              </a:p>
            </p:txBody>
          </p:sp>
          <p:sp>
            <p:nvSpPr>
              <p:cNvPr id="513045" name="Oval 21"/>
              <p:cNvSpPr>
                <a:spLocks noChangeArrowheads="1"/>
              </p:cNvSpPr>
              <p:nvPr/>
            </p:nvSpPr>
            <p:spPr bwMode="auto">
              <a:xfrm>
                <a:off x="1172" y="2591"/>
                <a:ext cx="23" cy="63"/>
              </a:xfrm>
              <a:prstGeom prst="ellipse">
                <a:avLst/>
              </a:prstGeom>
              <a:solidFill>
                <a:srgbClr val="FFFF00"/>
              </a:solidFill>
              <a:ln w="12700">
                <a:solidFill>
                  <a:srgbClr val="000000"/>
                </a:solidFill>
                <a:round/>
                <a:headEnd/>
                <a:tailEnd/>
              </a:ln>
              <a:effectLst/>
            </p:spPr>
            <p:txBody>
              <a:bodyPr wrap="none" anchor="ctr"/>
              <a:lstStyle/>
              <a:p>
                <a:endParaRPr lang="zh-CN" altLang="en-US"/>
              </a:p>
            </p:txBody>
          </p:sp>
          <p:sp>
            <p:nvSpPr>
              <p:cNvPr id="513046" name="Oval 22"/>
              <p:cNvSpPr>
                <a:spLocks noChangeArrowheads="1"/>
              </p:cNvSpPr>
              <p:nvPr/>
            </p:nvSpPr>
            <p:spPr bwMode="auto">
              <a:xfrm>
                <a:off x="1172" y="2911"/>
                <a:ext cx="23" cy="45"/>
              </a:xfrm>
              <a:prstGeom prst="ellipse">
                <a:avLst/>
              </a:prstGeom>
              <a:solidFill>
                <a:srgbClr val="FFFF00"/>
              </a:solidFill>
              <a:ln w="12700">
                <a:solidFill>
                  <a:srgbClr val="000000"/>
                </a:solidFill>
                <a:round/>
                <a:headEnd/>
                <a:tailEnd/>
              </a:ln>
              <a:effectLst/>
            </p:spPr>
            <p:txBody>
              <a:bodyPr wrap="none" anchor="ctr"/>
              <a:lstStyle/>
              <a:p>
                <a:endParaRPr lang="zh-CN" altLang="en-US"/>
              </a:p>
            </p:txBody>
          </p:sp>
          <p:sp>
            <p:nvSpPr>
              <p:cNvPr id="513047" name="Line 23"/>
              <p:cNvSpPr>
                <a:spLocks noChangeShapeType="1"/>
              </p:cNvSpPr>
              <p:nvPr/>
            </p:nvSpPr>
            <p:spPr bwMode="auto">
              <a:xfrm flipH="1" flipV="1">
                <a:off x="1018" y="2587"/>
                <a:ext cx="244" cy="142"/>
              </a:xfrm>
              <a:prstGeom prst="line">
                <a:avLst/>
              </a:prstGeom>
              <a:noFill/>
              <a:ln w="12700">
                <a:solidFill>
                  <a:srgbClr val="000000"/>
                </a:solidFill>
                <a:round/>
                <a:headEnd type="none" w="sm" len="sm"/>
                <a:tailEnd type="none" w="sm" len="sm"/>
              </a:ln>
              <a:effectLst/>
            </p:spPr>
            <p:txBody>
              <a:bodyPr wrap="none" anchor="ctr"/>
              <a:lstStyle/>
              <a:p>
                <a:endParaRPr lang="zh-CN" altLang="en-US"/>
              </a:p>
            </p:txBody>
          </p:sp>
          <p:sp>
            <p:nvSpPr>
              <p:cNvPr id="513048" name="Line 24"/>
              <p:cNvSpPr>
                <a:spLocks noChangeShapeType="1"/>
              </p:cNvSpPr>
              <p:nvPr/>
            </p:nvSpPr>
            <p:spPr bwMode="auto">
              <a:xfrm>
                <a:off x="1018" y="2587"/>
                <a:ext cx="0" cy="222"/>
              </a:xfrm>
              <a:prstGeom prst="line">
                <a:avLst/>
              </a:prstGeom>
              <a:noFill/>
              <a:ln w="12700">
                <a:solidFill>
                  <a:srgbClr val="000000"/>
                </a:solidFill>
                <a:round/>
                <a:headEnd type="none" w="sm" len="sm"/>
                <a:tailEnd type="none" w="sm" len="sm"/>
              </a:ln>
              <a:effectLst/>
            </p:spPr>
            <p:txBody>
              <a:bodyPr wrap="none" anchor="ctr"/>
              <a:lstStyle/>
              <a:p>
                <a:endParaRPr lang="zh-CN" altLang="en-US"/>
              </a:p>
            </p:txBody>
          </p:sp>
          <p:sp>
            <p:nvSpPr>
              <p:cNvPr id="513049" name="Line 25"/>
              <p:cNvSpPr>
                <a:spLocks noChangeShapeType="1"/>
              </p:cNvSpPr>
              <p:nvPr/>
            </p:nvSpPr>
            <p:spPr bwMode="auto">
              <a:xfrm flipH="1" flipV="1">
                <a:off x="1018" y="2809"/>
                <a:ext cx="244" cy="115"/>
              </a:xfrm>
              <a:prstGeom prst="line">
                <a:avLst/>
              </a:prstGeom>
              <a:noFill/>
              <a:ln w="12700">
                <a:solidFill>
                  <a:srgbClr val="000000"/>
                </a:solidFill>
                <a:round/>
                <a:headEnd type="none" w="sm" len="sm"/>
                <a:tailEnd type="none" w="sm" len="sm"/>
              </a:ln>
              <a:effectLst/>
            </p:spPr>
            <p:txBody>
              <a:bodyPr wrap="none" anchor="ctr"/>
              <a:lstStyle/>
              <a:p>
                <a:endParaRPr lang="zh-CN" altLang="en-US"/>
              </a:p>
            </p:txBody>
          </p:sp>
          <p:sp>
            <p:nvSpPr>
              <p:cNvPr id="513050" name="Line 26"/>
              <p:cNvSpPr>
                <a:spLocks noChangeShapeType="1"/>
              </p:cNvSpPr>
              <p:nvPr/>
            </p:nvSpPr>
            <p:spPr bwMode="auto">
              <a:xfrm flipH="1" flipV="1">
                <a:off x="1294" y="2924"/>
                <a:ext cx="16" cy="18"/>
              </a:xfrm>
              <a:prstGeom prst="line">
                <a:avLst/>
              </a:prstGeom>
              <a:noFill/>
              <a:ln w="12700">
                <a:solidFill>
                  <a:srgbClr val="000000"/>
                </a:solidFill>
                <a:round/>
                <a:headEnd type="none" w="sm" len="sm"/>
                <a:tailEnd type="none" w="sm" len="sm"/>
              </a:ln>
              <a:effectLst/>
            </p:spPr>
            <p:txBody>
              <a:bodyPr wrap="none" anchor="ctr"/>
              <a:lstStyle/>
              <a:p>
                <a:endParaRPr lang="zh-CN" altLang="en-US"/>
              </a:p>
            </p:txBody>
          </p:sp>
          <p:sp>
            <p:nvSpPr>
              <p:cNvPr id="513051" name="Freeform 27"/>
              <p:cNvSpPr>
                <a:spLocks/>
              </p:cNvSpPr>
              <p:nvPr/>
            </p:nvSpPr>
            <p:spPr bwMode="auto">
              <a:xfrm>
                <a:off x="1270" y="2560"/>
                <a:ext cx="167" cy="45"/>
              </a:xfrm>
              <a:custGeom>
                <a:avLst/>
                <a:gdLst/>
                <a:ahLst/>
                <a:cxnLst>
                  <a:cxn ang="0">
                    <a:pos x="166" y="18"/>
                  </a:cxn>
                  <a:cxn ang="0">
                    <a:pos x="150" y="0"/>
                  </a:cxn>
                  <a:cxn ang="0">
                    <a:pos x="0" y="26"/>
                  </a:cxn>
                  <a:cxn ang="0">
                    <a:pos x="40" y="44"/>
                  </a:cxn>
                  <a:cxn ang="0">
                    <a:pos x="111" y="26"/>
                  </a:cxn>
                  <a:cxn ang="0">
                    <a:pos x="95" y="26"/>
                  </a:cxn>
                  <a:cxn ang="0">
                    <a:pos x="166" y="18"/>
                  </a:cxn>
                </a:cxnLst>
                <a:rect l="0" t="0" r="r" b="b"/>
                <a:pathLst>
                  <a:path w="167" h="45">
                    <a:moveTo>
                      <a:pt x="166" y="18"/>
                    </a:moveTo>
                    <a:lnTo>
                      <a:pt x="150" y="0"/>
                    </a:lnTo>
                    <a:lnTo>
                      <a:pt x="0" y="26"/>
                    </a:lnTo>
                    <a:lnTo>
                      <a:pt x="40" y="44"/>
                    </a:lnTo>
                    <a:lnTo>
                      <a:pt x="111" y="26"/>
                    </a:lnTo>
                    <a:lnTo>
                      <a:pt x="95" y="26"/>
                    </a:lnTo>
                    <a:lnTo>
                      <a:pt x="166" y="18"/>
                    </a:lnTo>
                  </a:path>
                </a:pathLst>
              </a:custGeom>
              <a:solidFill>
                <a:srgbClr val="FFFF00"/>
              </a:solidFill>
              <a:ln w="12700" cap="rnd" cmpd="sng">
                <a:solidFill>
                  <a:srgbClr val="000000"/>
                </a:solidFill>
                <a:prstDash val="solid"/>
                <a:round/>
                <a:headEnd/>
                <a:tailEnd/>
              </a:ln>
              <a:effectLst/>
            </p:spPr>
            <p:txBody>
              <a:bodyPr/>
              <a:lstStyle/>
              <a:p>
                <a:endParaRPr lang="zh-CN" altLang="en-US"/>
              </a:p>
            </p:txBody>
          </p:sp>
          <p:sp>
            <p:nvSpPr>
              <p:cNvPr id="513052" name="Rectangle 28"/>
              <p:cNvSpPr>
                <a:spLocks noChangeArrowheads="1"/>
              </p:cNvSpPr>
              <p:nvPr/>
            </p:nvSpPr>
            <p:spPr bwMode="auto">
              <a:xfrm>
                <a:off x="1298" y="3008"/>
                <a:ext cx="71" cy="37"/>
              </a:xfrm>
              <a:prstGeom prst="rect">
                <a:avLst/>
              </a:prstGeom>
              <a:solidFill>
                <a:srgbClr val="FFFF00"/>
              </a:solidFill>
              <a:ln w="12700">
                <a:solidFill>
                  <a:srgbClr val="FFFF00"/>
                </a:solidFill>
                <a:miter lim="800000"/>
                <a:headEnd/>
                <a:tailEnd/>
              </a:ln>
              <a:effectLst/>
            </p:spPr>
            <p:txBody>
              <a:bodyPr wrap="none" anchor="ctr"/>
              <a:lstStyle/>
              <a:p>
                <a:endParaRPr lang="zh-CN" altLang="en-US"/>
              </a:p>
            </p:txBody>
          </p:sp>
          <p:grpSp>
            <p:nvGrpSpPr>
              <p:cNvPr id="5" name="Group 29"/>
              <p:cNvGrpSpPr>
                <a:grpSpLocks/>
              </p:cNvGrpSpPr>
              <p:nvPr/>
            </p:nvGrpSpPr>
            <p:grpSpPr bwMode="auto">
              <a:xfrm>
                <a:off x="1306" y="2951"/>
                <a:ext cx="55" cy="85"/>
                <a:chOff x="1306" y="2951"/>
                <a:chExt cx="55" cy="85"/>
              </a:xfrm>
            </p:grpSpPr>
            <p:sp>
              <p:nvSpPr>
                <p:cNvPr id="513054" name="Oval 30"/>
                <p:cNvSpPr>
                  <a:spLocks noChangeArrowheads="1"/>
                </p:cNvSpPr>
                <p:nvPr/>
              </p:nvSpPr>
              <p:spPr bwMode="auto">
                <a:xfrm>
                  <a:off x="1306" y="2955"/>
                  <a:ext cx="47" cy="81"/>
                </a:xfrm>
                <a:prstGeom prst="ellipse">
                  <a:avLst/>
                </a:prstGeom>
                <a:solidFill>
                  <a:srgbClr val="AAAAAA"/>
                </a:solidFill>
                <a:ln w="12700">
                  <a:solidFill>
                    <a:srgbClr val="000000"/>
                  </a:solidFill>
                  <a:round/>
                  <a:headEnd/>
                  <a:tailEnd/>
                </a:ln>
                <a:effectLst/>
              </p:spPr>
              <p:txBody>
                <a:bodyPr wrap="none" anchor="ctr"/>
                <a:lstStyle/>
                <a:p>
                  <a:endParaRPr lang="zh-CN" altLang="en-US"/>
                </a:p>
              </p:txBody>
            </p:sp>
            <p:sp>
              <p:nvSpPr>
                <p:cNvPr id="513055" name="Oval 31"/>
                <p:cNvSpPr>
                  <a:spLocks noChangeArrowheads="1"/>
                </p:cNvSpPr>
                <p:nvPr/>
              </p:nvSpPr>
              <p:spPr bwMode="auto">
                <a:xfrm>
                  <a:off x="1314" y="2955"/>
                  <a:ext cx="47" cy="81"/>
                </a:xfrm>
                <a:prstGeom prst="ellipse">
                  <a:avLst/>
                </a:prstGeom>
                <a:solidFill>
                  <a:srgbClr val="AAAAAA"/>
                </a:solidFill>
                <a:ln w="12700">
                  <a:solidFill>
                    <a:srgbClr val="000000"/>
                  </a:solidFill>
                  <a:round/>
                  <a:headEnd/>
                  <a:tailEnd/>
                </a:ln>
                <a:effectLst/>
              </p:spPr>
              <p:txBody>
                <a:bodyPr wrap="none" anchor="ctr"/>
                <a:lstStyle/>
                <a:p>
                  <a:endParaRPr lang="zh-CN" altLang="en-US"/>
                </a:p>
              </p:txBody>
            </p:sp>
            <p:sp>
              <p:nvSpPr>
                <p:cNvPr id="513056" name="Freeform 32"/>
                <p:cNvSpPr>
                  <a:spLocks/>
                </p:cNvSpPr>
                <p:nvPr/>
              </p:nvSpPr>
              <p:spPr bwMode="auto">
                <a:xfrm>
                  <a:off x="1310" y="2951"/>
                  <a:ext cx="40" cy="81"/>
                </a:xfrm>
                <a:custGeom>
                  <a:avLst/>
                  <a:gdLst/>
                  <a:ahLst/>
                  <a:cxnLst>
                    <a:cxn ang="0">
                      <a:pos x="31" y="0"/>
                    </a:cxn>
                    <a:cxn ang="0">
                      <a:pos x="8" y="0"/>
                    </a:cxn>
                    <a:cxn ang="0">
                      <a:pos x="8" y="18"/>
                    </a:cxn>
                    <a:cxn ang="0">
                      <a:pos x="0" y="18"/>
                    </a:cxn>
                    <a:cxn ang="0">
                      <a:pos x="0" y="53"/>
                    </a:cxn>
                    <a:cxn ang="0">
                      <a:pos x="8" y="18"/>
                    </a:cxn>
                    <a:cxn ang="0">
                      <a:pos x="8" y="80"/>
                    </a:cxn>
                    <a:cxn ang="0">
                      <a:pos x="31" y="80"/>
                    </a:cxn>
                    <a:cxn ang="0">
                      <a:pos x="31" y="18"/>
                    </a:cxn>
                    <a:cxn ang="0">
                      <a:pos x="39" y="18"/>
                    </a:cxn>
                    <a:cxn ang="0">
                      <a:pos x="31" y="18"/>
                    </a:cxn>
                    <a:cxn ang="0">
                      <a:pos x="31" y="0"/>
                    </a:cxn>
                  </a:cxnLst>
                  <a:rect l="0" t="0" r="r" b="b"/>
                  <a:pathLst>
                    <a:path w="40" h="81">
                      <a:moveTo>
                        <a:pt x="31" y="0"/>
                      </a:moveTo>
                      <a:lnTo>
                        <a:pt x="8" y="0"/>
                      </a:lnTo>
                      <a:lnTo>
                        <a:pt x="8" y="18"/>
                      </a:lnTo>
                      <a:lnTo>
                        <a:pt x="0" y="18"/>
                      </a:lnTo>
                      <a:lnTo>
                        <a:pt x="0" y="53"/>
                      </a:lnTo>
                      <a:lnTo>
                        <a:pt x="8" y="18"/>
                      </a:lnTo>
                      <a:lnTo>
                        <a:pt x="8" y="80"/>
                      </a:lnTo>
                      <a:lnTo>
                        <a:pt x="31" y="80"/>
                      </a:lnTo>
                      <a:lnTo>
                        <a:pt x="31" y="18"/>
                      </a:lnTo>
                      <a:lnTo>
                        <a:pt x="39" y="18"/>
                      </a:lnTo>
                      <a:lnTo>
                        <a:pt x="31" y="18"/>
                      </a:lnTo>
                      <a:lnTo>
                        <a:pt x="31" y="0"/>
                      </a:lnTo>
                    </a:path>
                  </a:pathLst>
                </a:custGeom>
                <a:solidFill>
                  <a:srgbClr val="AAAAAA"/>
                </a:solidFill>
                <a:ln w="12700" cap="rnd" cmpd="sng">
                  <a:solidFill>
                    <a:srgbClr val="000000"/>
                  </a:solidFill>
                  <a:prstDash val="solid"/>
                  <a:round/>
                  <a:headEnd/>
                  <a:tailEnd/>
                </a:ln>
                <a:effectLst/>
              </p:spPr>
              <p:txBody>
                <a:bodyPr/>
                <a:lstStyle/>
                <a:p>
                  <a:endParaRPr lang="zh-CN" altLang="en-US"/>
                </a:p>
              </p:txBody>
            </p:sp>
          </p:grpSp>
          <p:sp>
            <p:nvSpPr>
              <p:cNvPr id="513057" name="Freeform 33"/>
              <p:cNvSpPr>
                <a:spLocks/>
              </p:cNvSpPr>
              <p:nvPr/>
            </p:nvSpPr>
            <p:spPr bwMode="auto">
              <a:xfrm>
                <a:off x="1389" y="2578"/>
                <a:ext cx="48" cy="107"/>
              </a:xfrm>
              <a:custGeom>
                <a:avLst/>
                <a:gdLst/>
                <a:ahLst/>
                <a:cxnLst>
                  <a:cxn ang="0">
                    <a:pos x="47" y="0"/>
                  </a:cxn>
                  <a:cxn ang="0">
                    <a:pos x="0" y="9"/>
                  </a:cxn>
                  <a:cxn ang="0">
                    <a:pos x="0" y="97"/>
                  </a:cxn>
                  <a:cxn ang="0">
                    <a:pos x="31" y="106"/>
                  </a:cxn>
                  <a:cxn ang="0">
                    <a:pos x="47" y="9"/>
                  </a:cxn>
                  <a:cxn ang="0">
                    <a:pos x="47" y="0"/>
                  </a:cxn>
                </a:cxnLst>
                <a:rect l="0" t="0" r="r" b="b"/>
                <a:pathLst>
                  <a:path w="48" h="107">
                    <a:moveTo>
                      <a:pt x="47" y="0"/>
                    </a:moveTo>
                    <a:lnTo>
                      <a:pt x="0" y="9"/>
                    </a:lnTo>
                    <a:lnTo>
                      <a:pt x="0" y="97"/>
                    </a:lnTo>
                    <a:lnTo>
                      <a:pt x="31" y="106"/>
                    </a:lnTo>
                    <a:lnTo>
                      <a:pt x="47" y="9"/>
                    </a:lnTo>
                    <a:lnTo>
                      <a:pt x="47" y="0"/>
                    </a:lnTo>
                  </a:path>
                </a:pathLst>
              </a:custGeom>
              <a:solidFill>
                <a:srgbClr val="FFFF00"/>
              </a:solidFill>
              <a:ln w="12700" cap="rnd" cmpd="sng">
                <a:solidFill>
                  <a:srgbClr val="FFFF00"/>
                </a:solidFill>
                <a:prstDash val="solid"/>
                <a:round/>
                <a:headEnd/>
                <a:tailEnd/>
              </a:ln>
              <a:effectLst/>
            </p:spPr>
            <p:txBody>
              <a:bodyPr/>
              <a:lstStyle/>
              <a:p>
                <a:endParaRPr lang="zh-CN" altLang="en-US"/>
              </a:p>
            </p:txBody>
          </p:sp>
          <p:sp>
            <p:nvSpPr>
              <p:cNvPr id="513058" name="Line 34"/>
              <p:cNvSpPr>
                <a:spLocks noChangeShapeType="1"/>
              </p:cNvSpPr>
              <p:nvPr/>
            </p:nvSpPr>
            <p:spPr bwMode="auto">
              <a:xfrm>
                <a:off x="1436" y="2578"/>
                <a:ext cx="0" cy="106"/>
              </a:xfrm>
              <a:prstGeom prst="line">
                <a:avLst/>
              </a:prstGeom>
              <a:noFill/>
              <a:ln w="12700">
                <a:solidFill>
                  <a:srgbClr val="000000"/>
                </a:solidFill>
                <a:round/>
                <a:headEnd type="none" w="sm" len="sm"/>
                <a:tailEnd type="none" w="sm" len="sm"/>
              </a:ln>
              <a:effectLst/>
            </p:spPr>
            <p:txBody>
              <a:bodyPr wrap="none" anchor="ctr"/>
              <a:lstStyle/>
              <a:p>
                <a:endParaRPr lang="zh-CN" altLang="en-US"/>
              </a:p>
            </p:txBody>
          </p:sp>
          <p:grpSp>
            <p:nvGrpSpPr>
              <p:cNvPr id="6" name="Group 35"/>
              <p:cNvGrpSpPr>
                <a:grpSpLocks/>
              </p:cNvGrpSpPr>
              <p:nvPr/>
            </p:nvGrpSpPr>
            <p:grpSpPr bwMode="auto">
              <a:xfrm>
                <a:off x="1385" y="2591"/>
                <a:ext cx="55" cy="89"/>
                <a:chOff x="1385" y="2591"/>
                <a:chExt cx="55" cy="89"/>
              </a:xfrm>
            </p:grpSpPr>
            <p:sp>
              <p:nvSpPr>
                <p:cNvPr id="513060" name="Oval 36"/>
                <p:cNvSpPr>
                  <a:spLocks noChangeArrowheads="1"/>
                </p:cNvSpPr>
                <p:nvPr/>
              </p:nvSpPr>
              <p:spPr bwMode="auto">
                <a:xfrm>
                  <a:off x="1385" y="2591"/>
                  <a:ext cx="55" cy="89"/>
                </a:xfrm>
                <a:prstGeom prst="ellipse">
                  <a:avLst/>
                </a:prstGeom>
                <a:solidFill>
                  <a:srgbClr val="AAAAAA"/>
                </a:solidFill>
                <a:ln w="12700">
                  <a:solidFill>
                    <a:srgbClr val="000000"/>
                  </a:solidFill>
                  <a:round/>
                  <a:headEnd/>
                  <a:tailEnd/>
                </a:ln>
                <a:effectLst/>
              </p:spPr>
              <p:txBody>
                <a:bodyPr wrap="none" anchor="ctr"/>
                <a:lstStyle/>
                <a:p>
                  <a:endParaRPr lang="zh-CN" altLang="en-US"/>
                </a:p>
              </p:txBody>
            </p:sp>
            <p:sp>
              <p:nvSpPr>
                <p:cNvPr id="513061" name="Oval 37"/>
                <p:cNvSpPr>
                  <a:spLocks noChangeArrowheads="1"/>
                </p:cNvSpPr>
                <p:nvPr/>
              </p:nvSpPr>
              <p:spPr bwMode="auto">
                <a:xfrm>
                  <a:off x="1385" y="2591"/>
                  <a:ext cx="55" cy="89"/>
                </a:xfrm>
                <a:prstGeom prst="ellipse">
                  <a:avLst/>
                </a:prstGeom>
                <a:solidFill>
                  <a:srgbClr val="AAAAAA"/>
                </a:solidFill>
                <a:ln w="12700">
                  <a:solidFill>
                    <a:srgbClr val="000000"/>
                  </a:solidFill>
                  <a:round/>
                  <a:headEnd/>
                  <a:tailEnd/>
                </a:ln>
                <a:effectLst/>
              </p:spPr>
              <p:txBody>
                <a:bodyPr wrap="none" anchor="ctr"/>
                <a:lstStyle/>
                <a:p>
                  <a:endParaRPr lang="zh-CN" altLang="en-US"/>
                </a:p>
              </p:txBody>
            </p:sp>
            <p:sp>
              <p:nvSpPr>
                <p:cNvPr id="513062" name="Freeform 38"/>
                <p:cNvSpPr>
                  <a:spLocks/>
                </p:cNvSpPr>
                <p:nvPr/>
              </p:nvSpPr>
              <p:spPr bwMode="auto">
                <a:xfrm>
                  <a:off x="1389" y="2604"/>
                  <a:ext cx="48" cy="73"/>
                </a:xfrm>
                <a:custGeom>
                  <a:avLst/>
                  <a:gdLst/>
                  <a:ahLst/>
                  <a:cxnLst>
                    <a:cxn ang="0">
                      <a:pos x="31" y="0"/>
                    </a:cxn>
                    <a:cxn ang="0">
                      <a:pos x="0" y="0"/>
                    </a:cxn>
                    <a:cxn ang="0">
                      <a:pos x="0" y="36"/>
                    </a:cxn>
                    <a:cxn ang="0">
                      <a:pos x="0" y="72"/>
                    </a:cxn>
                    <a:cxn ang="0">
                      <a:pos x="31" y="72"/>
                    </a:cxn>
                    <a:cxn ang="0">
                      <a:pos x="31" y="36"/>
                    </a:cxn>
                    <a:cxn ang="0">
                      <a:pos x="47" y="36"/>
                    </a:cxn>
                    <a:cxn ang="0">
                      <a:pos x="31" y="36"/>
                    </a:cxn>
                    <a:cxn ang="0">
                      <a:pos x="31" y="0"/>
                    </a:cxn>
                  </a:cxnLst>
                  <a:rect l="0" t="0" r="r" b="b"/>
                  <a:pathLst>
                    <a:path w="48" h="73">
                      <a:moveTo>
                        <a:pt x="31" y="0"/>
                      </a:moveTo>
                      <a:lnTo>
                        <a:pt x="0" y="0"/>
                      </a:lnTo>
                      <a:lnTo>
                        <a:pt x="0" y="36"/>
                      </a:lnTo>
                      <a:lnTo>
                        <a:pt x="0" y="72"/>
                      </a:lnTo>
                      <a:lnTo>
                        <a:pt x="31" y="72"/>
                      </a:lnTo>
                      <a:lnTo>
                        <a:pt x="31" y="36"/>
                      </a:lnTo>
                      <a:lnTo>
                        <a:pt x="47" y="36"/>
                      </a:lnTo>
                      <a:lnTo>
                        <a:pt x="31" y="36"/>
                      </a:lnTo>
                      <a:lnTo>
                        <a:pt x="31" y="0"/>
                      </a:lnTo>
                    </a:path>
                  </a:pathLst>
                </a:custGeom>
                <a:solidFill>
                  <a:srgbClr val="AAAAAA"/>
                </a:solidFill>
                <a:ln w="12700" cap="rnd" cmpd="sng">
                  <a:solidFill>
                    <a:srgbClr val="000000"/>
                  </a:solidFill>
                  <a:prstDash val="solid"/>
                  <a:round/>
                  <a:headEnd/>
                  <a:tailEnd/>
                </a:ln>
                <a:effectLst/>
              </p:spPr>
              <p:txBody>
                <a:bodyPr/>
                <a:lstStyle/>
                <a:p>
                  <a:endParaRPr lang="zh-CN" altLang="en-US"/>
                </a:p>
              </p:txBody>
            </p:sp>
          </p:grpSp>
          <p:sp>
            <p:nvSpPr>
              <p:cNvPr id="513063" name="Freeform 39"/>
              <p:cNvSpPr>
                <a:spLocks/>
              </p:cNvSpPr>
              <p:nvPr/>
            </p:nvSpPr>
            <p:spPr bwMode="auto">
              <a:xfrm>
                <a:off x="1310" y="2587"/>
                <a:ext cx="135" cy="454"/>
              </a:xfrm>
              <a:custGeom>
                <a:avLst/>
                <a:gdLst/>
                <a:ahLst/>
                <a:cxnLst>
                  <a:cxn ang="0">
                    <a:pos x="126" y="107"/>
                  </a:cxn>
                  <a:cxn ang="0">
                    <a:pos x="134" y="107"/>
                  </a:cxn>
                  <a:cxn ang="0">
                    <a:pos x="134" y="444"/>
                  </a:cxn>
                  <a:cxn ang="0">
                    <a:pos x="55" y="453"/>
                  </a:cxn>
                  <a:cxn ang="0">
                    <a:pos x="55" y="382"/>
                  </a:cxn>
                  <a:cxn ang="0">
                    <a:pos x="55" y="364"/>
                  </a:cxn>
                  <a:cxn ang="0">
                    <a:pos x="47" y="364"/>
                  </a:cxn>
                  <a:cxn ang="0">
                    <a:pos x="39" y="355"/>
                  </a:cxn>
                  <a:cxn ang="0">
                    <a:pos x="8" y="355"/>
                  </a:cxn>
                  <a:cxn ang="0">
                    <a:pos x="0" y="355"/>
                  </a:cxn>
                  <a:cxn ang="0">
                    <a:pos x="0" y="18"/>
                  </a:cxn>
                  <a:cxn ang="0">
                    <a:pos x="71" y="0"/>
                  </a:cxn>
                  <a:cxn ang="0">
                    <a:pos x="71" y="53"/>
                  </a:cxn>
                  <a:cxn ang="0">
                    <a:pos x="71" y="62"/>
                  </a:cxn>
                  <a:cxn ang="0">
                    <a:pos x="79" y="89"/>
                  </a:cxn>
                  <a:cxn ang="0">
                    <a:pos x="79" y="98"/>
                  </a:cxn>
                  <a:cxn ang="0">
                    <a:pos x="110" y="107"/>
                  </a:cxn>
                  <a:cxn ang="0">
                    <a:pos x="126" y="107"/>
                  </a:cxn>
                </a:cxnLst>
                <a:rect l="0" t="0" r="r" b="b"/>
                <a:pathLst>
                  <a:path w="135" h="454">
                    <a:moveTo>
                      <a:pt x="126" y="107"/>
                    </a:moveTo>
                    <a:lnTo>
                      <a:pt x="134" y="107"/>
                    </a:lnTo>
                    <a:lnTo>
                      <a:pt x="134" y="444"/>
                    </a:lnTo>
                    <a:lnTo>
                      <a:pt x="55" y="453"/>
                    </a:lnTo>
                    <a:lnTo>
                      <a:pt x="55" y="382"/>
                    </a:lnTo>
                    <a:lnTo>
                      <a:pt x="55" y="364"/>
                    </a:lnTo>
                    <a:lnTo>
                      <a:pt x="47" y="364"/>
                    </a:lnTo>
                    <a:lnTo>
                      <a:pt x="39" y="355"/>
                    </a:lnTo>
                    <a:lnTo>
                      <a:pt x="8" y="355"/>
                    </a:lnTo>
                    <a:lnTo>
                      <a:pt x="0" y="355"/>
                    </a:lnTo>
                    <a:lnTo>
                      <a:pt x="0" y="18"/>
                    </a:lnTo>
                    <a:lnTo>
                      <a:pt x="71" y="0"/>
                    </a:lnTo>
                    <a:lnTo>
                      <a:pt x="71" y="53"/>
                    </a:lnTo>
                    <a:lnTo>
                      <a:pt x="71" y="62"/>
                    </a:lnTo>
                    <a:lnTo>
                      <a:pt x="79" y="89"/>
                    </a:lnTo>
                    <a:lnTo>
                      <a:pt x="79" y="98"/>
                    </a:lnTo>
                    <a:lnTo>
                      <a:pt x="110" y="107"/>
                    </a:lnTo>
                    <a:lnTo>
                      <a:pt x="126" y="107"/>
                    </a:lnTo>
                  </a:path>
                </a:pathLst>
              </a:custGeom>
              <a:solidFill>
                <a:srgbClr val="FFFF00"/>
              </a:solidFill>
              <a:ln w="12700" cap="rnd" cmpd="sng">
                <a:solidFill>
                  <a:srgbClr val="000000"/>
                </a:solidFill>
                <a:prstDash val="solid"/>
                <a:round/>
                <a:headEnd/>
                <a:tailEnd/>
              </a:ln>
              <a:effectLst/>
            </p:spPr>
            <p:txBody>
              <a:bodyPr/>
              <a:lstStyle/>
              <a:p>
                <a:endParaRPr lang="zh-CN" altLang="en-US"/>
              </a:p>
            </p:txBody>
          </p:sp>
          <p:sp>
            <p:nvSpPr>
              <p:cNvPr id="513064" name="Line 40"/>
              <p:cNvSpPr>
                <a:spLocks noChangeShapeType="1"/>
              </p:cNvSpPr>
              <p:nvPr/>
            </p:nvSpPr>
            <p:spPr bwMode="auto">
              <a:xfrm>
                <a:off x="1436" y="2684"/>
                <a:ext cx="8" cy="9"/>
              </a:xfrm>
              <a:prstGeom prst="line">
                <a:avLst/>
              </a:prstGeom>
              <a:noFill/>
              <a:ln w="12700">
                <a:solidFill>
                  <a:srgbClr val="000000"/>
                </a:solidFill>
                <a:round/>
                <a:headEnd type="none" w="sm" len="sm"/>
                <a:tailEnd type="none" w="sm" len="sm"/>
              </a:ln>
              <a:effectLst/>
            </p:spPr>
            <p:txBody>
              <a:bodyPr wrap="none" anchor="ctr"/>
              <a:lstStyle/>
              <a:p>
                <a:endParaRPr lang="zh-CN" altLang="en-US"/>
              </a:p>
            </p:txBody>
          </p:sp>
          <p:sp>
            <p:nvSpPr>
              <p:cNvPr id="513065" name="Line 41"/>
              <p:cNvSpPr>
                <a:spLocks noChangeShapeType="1"/>
              </p:cNvSpPr>
              <p:nvPr/>
            </p:nvSpPr>
            <p:spPr bwMode="auto">
              <a:xfrm>
                <a:off x="1294" y="2924"/>
                <a:ext cx="0" cy="134"/>
              </a:xfrm>
              <a:prstGeom prst="line">
                <a:avLst/>
              </a:prstGeom>
              <a:noFill/>
              <a:ln w="12700">
                <a:solidFill>
                  <a:srgbClr val="000000"/>
                </a:solidFill>
                <a:round/>
                <a:headEnd type="none" w="sm" len="sm"/>
                <a:tailEnd type="none" w="sm" len="sm"/>
              </a:ln>
              <a:effectLst/>
            </p:spPr>
            <p:txBody>
              <a:bodyPr wrap="none" anchor="ctr"/>
              <a:lstStyle/>
              <a:p>
                <a:endParaRPr lang="zh-CN" altLang="en-US"/>
              </a:p>
            </p:txBody>
          </p:sp>
          <p:sp>
            <p:nvSpPr>
              <p:cNvPr id="513066" name="Line 42"/>
              <p:cNvSpPr>
                <a:spLocks noChangeShapeType="1"/>
              </p:cNvSpPr>
              <p:nvPr/>
            </p:nvSpPr>
            <p:spPr bwMode="auto">
              <a:xfrm>
                <a:off x="1270" y="3040"/>
                <a:ext cx="32" cy="18"/>
              </a:xfrm>
              <a:prstGeom prst="line">
                <a:avLst/>
              </a:prstGeom>
              <a:noFill/>
              <a:ln w="12700">
                <a:solidFill>
                  <a:srgbClr val="000000"/>
                </a:solidFill>
                <a:round/>
                <a:headEnd type="none" w="sm" len="sm"/>
                <a:tailEnd type="none" w="sm" len="sm"/>
              </a:ln>
              <a:effectLst/>
            </p:spPr>
            <p:txBody>
              <a:bodyPr wrap="none" anchor="ctr"/>
              <a:lstStyle/>
              <a:p>
                <a:endParaRPr lang="zh-CN" altLang="en-US"/>
              </a:p>
            </p:txBody>
          </p:sp>
          <p:sp>
            <p:nvSpPr>
              <p:cNvPr id="513067" name="Line 43"/>
              <p:cNvSpPr>
                <a:spLocks noChangeShapeType="1"/>
              </p:cNvSpPr>
              <p:nvPr/>
            </p:nvSpPr>
            <p:spPr bwMode="auto">
              <a:xfrm flipV="1">
                <a:off x="1302" y="3031"/>
                <a:ext cx="47" cy="27"/>
              </a:xfrm>
              <a:prstGeom prst="line">
                <a:avLst/>
              </a:prstGeom>
              <a:noFill/>
              <a:ln w="12700">
                <a:solidFill>
                  <a:srgbClr val="000000"/>
                </a:solidFill>
                <a:round/>
                <a:headEnd type="none" w="sm" len="sm"/>
                <a:tailEnd type="none" w="sm" len="sm"/>
              </a:ln>
              <a:effectLst/>
            </p:spPr>
            <p:txBody>
              <a:bodyPr wrap="none" anchor="ctr"/>
              <a:lstStyle/>
              <a:p>
                <a:endParaRPr lang="zh-CN" altLang="en-US"/>
              </a:p>
            </p:txBody>
          </p:sp>
          <p:sp>
            <p:nvSpPr>
              <p:cNvPr id="513068" name="Line 44"/>
              <p:cNvSpPr>
                <a:spLocks noChangeShapeType="1"/>
              </p:cNvSpPr>
              <p:nvPr/>
            </p:nvSpPr>
            <p:spPr bwMode="auto">
              <a:xfrm>
                <a:off x="1357" y="3031"/>
                <a:ext cx="8" cy="0"/>
              </a:xfrm>
              <a:prstGeom prst="line">
                <a:avLst/>
              </a:prstGeom>
              <a:noFill/>
              <a:ln w="12700">
                <a:solidFill>
                  <a:srgbClr val="000000"/>
                </a:solidFill>
                <a:round/>
                <a:headEnd type="none" w="sm" len="sm"/>
                <a:tailEnd type="none" w="sm" len="sm"/>
              </a:ln>
              <a:effectLst/>
            </p:spPr>
            <p:txBody>
              <a:bodyPr wrap="none" anchor="ctr"/>
              <a:lstStyle/>
              <a:p>
                <a:endParaRPr lang="zh-CN" altLang="en-US"/>
              </a:p>
            </p:txBody>
          </p:sp>
          <p:sp>
            <p:nvSpPr>
              <p:cNvPr id="513069" name="Freeform 45"/>
              <p:cNvSpPr>
                <a:spLocks/>
              </p:cNvSpPr>
              <p:nvPr/>
            </p:nvSpPr>
            <p:spPr bwMode="auto">
              <a:xfrm>
                <a:off x="1436" y="2729"/>
                <a:ext cx="151" cy="223"/>
              </a:xfrm>
              <a:custGeom>
                <a:avLst/>
                <a:gdLst/>
                <a:ahLst/>
                <a:cxnLst>
                  <a:cxn ang="0">
                    <a:pos x="0" y="0"/>
                  </a:cxn>
                  <a:cxn ang="0">
                    <a:pos x="0" y="133"/>
                  </a:cxn>
                  <a:cxn ang="0">
                    <a:pos x="150" y="222"/>
                  </a:cxn>
                  <a:cxn ang="0">
                    <a:pos x="150" y="80"/>
                  </a:cxn>
                  <a:cxn ang="0">
                    <a:pos x="0" y="0"/>
                  </a:cxn>
                </a:cxnLst>
                <a:rect l="0" t="0" r="r" b="b"/>
                <a:pathLst>
                  <a:path w="151" h="223">
                    <a:moveTo>
                      <a:pt x="0" y="0"/>
                    </a:moveTo>
                    <a:lnTo>
                      <a:pt x="0" y="133"/>
                    </a:lnTo>
                    <a:lnTo>
                      <a:pt x="150" y="222"/>
                    </a:lnTo>
                    <a:lnTo>
                      <a:pt x="150" y="80"/>
                    </a:lnTo>
                    <a:lnTo>
                      <a:pt x="0" y="0"/>
                    </a:lnTo>
                  </a:path>
                </a:pathLst>
              </a:custGeom>
              <a:solidFill>
                <a:srgbClr val="FFFF00"/>
              </a:solidFill>
              <a:ln w="12700" cap="rnd" cmpd="sng">
                <a:solidFill>
                  <a:srgbClr val="000000"/>
                </a:solidFill>
                <a:prstDash val="solid"/>
                <a:round/>
                <a:headEnd/>
                <a:tailEnd/>
              </a:ln>
              <a:effectLst/>
            </p:spPr>
            <p:txBody>
              <a:bodyPr/>
              <a:lstStyle/>
              <a:p>
                <a:endParaRPr lang="zh-CN" altLang="en-US"/>
              </a:p>
            </p:txBody>
          </p:sp>
          <p:grpSp>
            <p:nvGrpSpPr>
              <p:cNvPr id="7" name="Group 46"/>
              <p:cNvGrpSpPr>
                <a:grpSpLocks/>
              </p:cNvGrpSpPr>
              <p:nvPr/>
            </p:nvGrpSpPr>
            <p:grpSpPr bwMode="auto">
              <a:xfrm>
                <a:off x="1323" y="2712"/>
                <a:ext cx="256" cy="169"/>
                <a:chOff x="1323" y="2712"/>
                <a:chExt cx="256" cy="169"/>
              </a:xfrm>
            </p:grpSpPr>
            <p:sp>
              <p:nvSpPr>
                <p:cNvPr id="513071" name="Arc 47"/>
                <p:cNvSpPr>
                  <a:spLocks/>
                </p:cNvSpPr>
                <p:nvPr/>
              </p:nvSpPr>
              <p:spPr bwMode="auto">
                <a:xfrm>
                  <a:off x="1323" y="2712"/>
                  <a:ext cx="128" cy="111"/>
                </a:xfrm>
                <a:custGeom>
                  <a:avLst/>
                  <a:gdLst>
                    <a:gd name="G0" fmla="+- 16835 0 0"/>
                    <a:gd name="G1" fmla="+- 21600 0 0"/>
                    <a:gd name="G2" fmla="+- 21600 0 0"/>
                    <a:gd name="T0" fmla="*/ 0 w 30460"/>
                    <a:gd name="T1" fmla="*/ 8067 h 21600"/>
                    <a:gd name="T2" fmla="*/ 30460 w 30460"/>
                    <a:gd name="T3" fmla="*/ 4839 h 21600"/>
                    <a:gd name="T4" fmla="*/ 16835 w 30460"/>
                    <a:gd name="T5" fmla="*/ 21600 h 21600"/>
                  </a:gdLst>
                  <a:ahLst/>
                  <a:cxnLst>
                    <a:cxn ang="0">
                      <a:pos x="T0" y="T1"/>
                    </a:cxn>
                    <a:cxn ang="0">
                      <a:pos x="T2" y="T3"/>
                    </a:cxn>
                    <a:cxn ang="0">
                      <a:pos x="T4" y="T5"/>
                    </a:cxn>
                  </a:cxnLst>
                  <a:rect l="0" t="0" r="r" b="b"/>
                  <a:pathLst>
                    <a:path w="30460" h="21600" fill="none" extrusionOk="0">
                      <a:moveTo>
                        <a:pt x="-1" y="8066"/>
                      </a:moveTo>
                      <a:cubicBezTo>
                        <a:pt x="4099" y="2966"/>
                        <a:pt x="10291" y="-1"/>
                        <a:pt x="16835" y="0"/>
                      </a:cubicBezTo>
                      <a:cubicBezTo>
                        <a:pt x="21797" y="0"/>
                        <a:pt x="26608" y="1708"/>
                        <a:pt x="30459" y="4839"/>
                      </a:cubicBezTo>
                    </a:path>
                    <a:path w="30460" h="21600" stroke="0" extrusionOk="0">
                      <a:moveTo>
                        <a:pt x="-1" y="8066"/>
                      </a:moveTo>
                      <a:cubicBezTo>
                        <a:pt x="4099" y="2966"/>
                        <a:pt x="10291" y="-1"/>
                        <a:pt x="16835" y="0"/>
                      </a:cubicBezTo>
                      <a:cubicBezTo>
                        <a:pt x="21797" y="0"/>
                        <a:pt x="26608" y="1708"/>
                        <a:pt x="30459" y="4839"/>
                      </a:cubicBezTo>
                      <a:lnTo>
                        <a:pt x="16835" y="21600"/>
                      </a:lnTo>
                      <a:close/>
                    </a:path>
                  </a:pathLst>
                </a:custGeom>
                <a:solidFill>
                  <a:srgbClr val="FFFF00"/>
                </a:solidFill>
                <a:ln w="12700" cap="rnd">
                  <a:solidFill>
                    <a:srgbClr val="000000"/>
                  </a:solidFill>
                  <a:round/>
                  <a:headEnd/>
                  <a:tailEnd/>
                </a:ln>
                <a:effectLst/>
              </p:spPr>
              <p:txBody>
                <a:bodyPr wrap="none" anchor="ctr"/>
                <a:lstStyle/>
                <a:p>
                  <a:endParaRPr lang="zh-CN" altLang="en-US"/>
                </a:p>
              </p:txBody>
            </p:sp>
            <p:sp>
              <p:nvSpPr>
                <p:cNvPr id="513072" name="Arc 48"/>
                <p:cNvSpPr>
                  <a:spLocks/>
                </p:cNvSpPr>
                <p:nvPr/>
              </p:nvSpPr>
              <p:spPr bwMode="auto">
                <a:xfrm>
                  <a:off x="1341" y="2712"/>
                  <a:ext cx="145" cy="111"/>
                </a:xfrm>
                <a:custGeom>
                  <a:avLst/>
                  <a:gdLst>
                    <a:gd name="G0" fmla="+- 16883 0 0"/>
                    <a:gd name="G1" fmla="+- 21600 0 0"/>
                    <a:gd name="G2" fmla="+- 21600 0 0"/>
                    <a:gd name="T0" fmla="*/ 0 w 30564"/>
                    <a:gd name="T1" fmla="*/ 8127 h 21600"/>
                    <a:gd name="T2" fmla="*/ 30564 w 30564"/>
                    <a:gd name="T3" fmla="*/ 4885 h 21600"/>
                    <a:gd name="T4" fmla="*/ 16883 w 30564"/>
                    <a:gd name="T5" fmla="*/ 21600 h 21600"/>
                  </a:gdLst>
                  <a:ahLst/>
                  <a:cxnLst>
                    <a:cxn ang="0">
                      <a:pos x="T0" y="T1"/>
                    </a:cxn>
                    <a:cxn ang="0">
                      <a:pos x="T2" y="T3"/>
                    </a:cxn>
                    <a:cxn ang="0">
                      <a:pos x="T4" y="T5"/>
                    </a:cxn>
                  </a:cxnLst>
                  <a:rect l="0" t="0" r="r" b="b"/>
                  <a:pathLst>
                    <a:path w="30564" h="21600" fill="none" extrusionOk="0">
                      <a:moveTo>
                        <a:pt x="-1" y="8126"/>
                      </a:moveTo>
                      <a:cubicBezTo>
                        <a:pt x="4098" y="2991"/>
                        <a:pt x="10312" y="-1"/>
                        <a:pt x="16883" y="0"/>
                      </a:cubicBezTo>
                      <a:cubicBezTo>
                        <a:pt x="21870" y="0"/>
                        <a:pt x="26704" y="1726"/>
                        <a:pt x="30563" y="4885"/>
                      </a:cubicBezTo>
                    </a:path>
                    <a:path w="30564" h="21600" stroke="0" extrusionOk="0">
                      <a:moveTo>
                        <a:pt x="-1" y="8126"/>
                      </a:moveTo>
                      <a:cubicBezTo>
                        <a:pt x="4098" y="2991"/>
                        <a:pt x="10312" y="-1"/>
                        <a:pt x="16883" y="0"/>
                      </a:cubicBezTo>
                      <a:cubicBezTo>
                        <a:pt x="21870" y="0"/>
                        <a:pt x="26704" y="1726"/>
                        <a:pt x="30563" y="4885"/>
                      </a:cubicBezTo>
                      <a:lnTo>
                        <a:pt x="16883" y="21600"/>
                      </a:lnTo>
                      <a:close/>
                    </a:path>
                  </a:pathLst>
                </a:custGeom>
                <a:solidFill>
                  <a:srgbClr val="FFFF00"/>
                </a:solidFill>
                <a:ln w="12700" cap="rnd">
                  <a:solidFill>
                    <a:srgbClr val="000000"/>
                  </a:solidFill>
                  <a:round/>
                  <a:headEnd/>
                  <a:tailEnd/>
                </a:ln>
                <a:effectLst/>
              </p:spPr>
              <p:txBody>
                <a:bodyPr wrap="none" anchor="ctr"/>
                <a:lstStyle/>
                <a:p>
                  <a:endParaRPr lang="zh-CN" altLang="en-US"/>
                </a:p>
              </p:txBody>
            </p:sp>
            <p:sp>
              <p:nvSpPr>
                <p:cNvPr id="513073" name="Arc 49"/>
                <p:cNvSpPr>
                  <a:spLocks/>
                </p:cNvSpPr>
                <p:nvPr/>
              </p:nvSpPr>
              <p:spPr bwMode="auto">
                <a:xfrm>
                  <a:off x="1363" y="2730"/>
                  <a:ext cx="134" cy="111"/>
                </a:xfrm>
                <a:custGeom>
                  <a:avLst/>
                  <a:gdLst>
                    <a:gd name="G0" fmla="+- 16788 0 0"/>
                    <a:gd name="G1" fmla="+- 21600 0 0"/>
                    <a:gd name="G2" fmla="+- 21600 0 0"/>
                    <a:gd name="T0" fmla="*/ 0 w 30571"/>
                    <a:gd name="T1" fmla="*/ 8009 h 21600"/>
                    <a:gd name="T2" fmla="*/ 30571 w 30571"/>
                    <a:gd name="T3" fmla="*/ 4969 h 21600"/>
                    <a:gd name="T4" fmla="*/ 16788 w 30571"/>
                    <a:gd name="T5" fmla="*/ 21600 h 21600"/>
                  </a:gdLst>
                  <a:ahLst/>
                  <a:cxnLst>
                    <a:cxn ang="0">
                      <a:pos x="T0" y="T1"/>
                    </a:cxn>
                    <a:cxn ang="0">
                      <a:pos x="T2" y="T3"/>
                    </a:cxn>
                    <a:cxn ang="0">
                      <a:pos x="T4" y="T5"/>
                    </a:cxn>
                  </a:cxnLst>
                  <a:rect l="0" t="0" r="r" b="b"/>
                  <a:pathLst>
                    <a:path w="30571" h="21600" fill="none" extrusionOk="0">
                      <a:moveTo>
                        <a:pt x="-1" y="8008"/>
                      </a:moveTo>
                      <a:cubicBezTo>
                        <a:pt x="4100" y="2943"/>
                        <a:pt x="10270" y="-1"/>
                        <a:pt x="16788" y="0"/>
                      </a:cubicBezTo>
                      <a:cubicBezTo>
                        <a:pt x="21820" y="0"/>
                        <a:pt x="26695" y="1757"/>
                        <a:pt x="30570" y="4969"/>
                      </a:cubicBezTo>
                    </a:path>
                    <a:path w="30571" h="21600" stroke="0" extrusionOk="0">
                      <a:moveTo>
                        <a:pt x="-1" y="8008"/>
                      </a:moveTo>
                      <a:cubicBezTo>
                        <a:pt x="4100" y="2943"/>
                        <a:pt x="10270" y="-1"/>
                        <a:pt x="16788" y="0"/>
                      </a:cubicBezTo>
                      <a:cubicBezTo>
                        <a:pt x="21820" y="0"/>
                        <a:pt x="26695" y="1757"/>
                        <a:pt x="30570" y="4969"/>
                      </a:cubicBezTo>
                      <a:lnTo>
                        <a:pt x="16788" y="21600"/>
                      </a:lnTo>
                      <a:close/>
                    </a:path>
                  </a:pathLst>
                </a:custGeom>
                <a:solidFill>
                  <a:srgbClr val="FFFF00"/>
                </a:solidFill>
                <a:ln w="12700" cap="rnd">
                  <a:solidFill>
                    <a:srgbClr val="000000"/>
                  </a:solidFill>
                  <a:round/>
                  <a:headEnd/>
                  <a:tailEnd/>
                </a:ln>
                <a:effectLst/>
              </p:spPr>
              <p:txBody>
                <a:bodyPr wrap="none" anchor="ctr"/>
                <a:lstStyle/>
                <a:p>
                  <a:endParaRPr lang="zh-CN" altLang="en-US"/>
                </a:p>
              </p:txBody>
            </p:sp>
            <p:sp>
              <p:nvSpPr>
                <p:cNvPr id="513074" name="Arc 50"/>
                <p:cNvSpPr>
                  <a:spLocks/>
                </p:cNvSpPr>
                <p:nvPr/>
              </p:nvSpPr>
              <p:spPr bwMode="auto">
                <a:xfrm>
                  <a:off x="1371" y="2730"/>
                  <a:ext cx="134" cy="111"/>
                </a:xfrm>
                <a:custGeom>
                  <a:avLst/>
                  <a:gdLst>
                    <a:gd name="G0" fmla="+- 16788 0 0"/>
                    <a:gd name="G1" fmla="+- 21600 0 0"/>
                    <a:gd name="G2" fmla="+- 21600 0 0"/>
                    <a:gd name="T0" fmla="*/ 0 w 30571"/>
                    <a:gd name="T1" fmla="*/ 8009 h 21600"/>
                    <a:gd name="T2" fmla="*/ 30571 w 30571"/>
                    <a:gd name="T3" fmla="*/ 4969 h 21600"/>
                    <a:gd name="T4" fmla="*/ 16788 w 30571"/>
                    <a:gd name="T5" fmla="*/ 21600 h 21600"/>
                  </a:gdLst>
                  <a:ahLst/>
                  <a:cxnLst>
                    <a:cxn ang="0">
                      <a:pos x="T0" y="T1"/>
                    </a:cxn>
                    <a:cxn ang="0">
                      <a:pos x="T2" y="T3"/>
                    </a:cxn>
                    <a:cxn ang="0">
                      <a:pos x="T4" y="T5"/>
                    </a:cxn>
                  </a:cxnLst>
                  <a:rect l="0" t="0" r="r" b="b"/>
                  <a:pathLst>
                    <a:path w="30571" h="21600" fill="none" extrusionOk="0">
                      <a:moveTo>
                        <a:pt x="-1" y="8008"/>
                      </a:moveTo>
                      <a:cubicBezTo>
                        <a:pt x="4100" y="2943"/>
                        <a:pt x="10270" y="-1"/>
                        <a:pt x="16788" y="0"/>
                      </a:cubicBezTo>
                      <a:cubicBezTo>
                        <a:pt x="21820" y="0"/>
                        <a:pt x="26695" y="1757"/>
                        <a:pt x="30570" y="4969"/>
                      </a:cubicBezTo>
                    </a:path>
                    <a:path w="30571" h="21600" stroke="0" extrusionOk="0">
                      <a:moveTo>
                        <a:pt x="-1" y="8008"/>
                      </a:moveTo>
                      <a:cubicBezTo>
                        <a:pt x="4100" y="2943"/>
                        <a:pt x="10270" y="-1"/>
                        <a:pt x="16788" y="0"/>
                      </a:cubicBezTo>
                      <a:cubicBezTo>
                        <a:pt x="21820" y="0"/>
                        <a:pt x="26695" y="1757"/>
                        <a:pt x="30570" y="4969"/>
                      </a:cubicBezTo>
                      <a:lnTo>
                        <a:pt x="16788" y="21600"/>
                      </a:lnTo>
                      <a:close/>
                    </a:path>
                  </a:pathLst>
                </a:custGeom>
                <a:solidFill>
                  <a:srgbClr val="FFFF00"/>
                </a:solidFill>
                <a:ln w="12700" cap="rnd">
                  <a:solidFill>
                    <a:srgbClr val="000000"/>
                  </a:solidFill>
                  <a:round/>
                  <a:headEnd/>
                  <a:tailEnd/>
                </a:ln>
                <a:effectLst/>
              </p:spPr>
              <p:txBody>
                <a:bodyPr wrap="none" anchor="ctr"/>
                <a:lstStyle/>
                <a:p>
                  <a:endParaRPr lang="zh-CN" altLang="en-US"/>
                </a:p>
              </p:txBody>
            </p:sp>
            <p:sp>
              <p:nvSpPr>
                <p:cNvPr id="513075" name="Arc 51"/>
                <p:cNvSpPr>
                  <a:spLocks/>
                </p:cNvSpPr>
                <p:nvPr/>
              </p:nvSpPr>
              <p:spPr bwMode="auto">
                <a:xfrm>
                  <a:off x="1380" y="2748"/>
                  <a:ext cx="134" cy="107"/>
                </a:xfrm>
                <a:custGeom>
                  <a:avLst/>
                  <a:gdLst>
                    <a:gd name="G0" fmla="+- 16705 0 0"/>
                    <a:gd name="G1" fmla="+- 21600 0 0"/>
                    <a:gd name="G2" fmla="+- 21600 0 0"/>
                    <a:gd name="T0" fmla="*/ 0 w 30440"/>
                    <a:gd name="T1" fmla="*/ 7907 h 21600"/>
                    <a:gd name="T2" fmla="*/ 30440 w 30440"/>
                    <a:gd name="T3" fmla="*/ 4929 h 21600"/>
                    <a:gd name="T4" fmla="*/ 16705 w 30440"/>
                    <a:gd name="T5" fmla="*/ 21600 h 21600"/>
                  </a:gdLst>
                  <a:ahLst/>
                  <a:cxnLst>
                    <a:cxn ang="0">
                      <a:pos x="T0" y="T1"/>
                    </a:cxn>
                    <a:cxn ang="0">
                      <a:pos x="T2" y="T3"/>
                    </a:cxn>
                    <a:cxn ang="0">
                      <a:pos x="T4" y="T5"/>
                    </a:cxn>
                  </a:cxnLst>
                  <a:rect l="0" t="0" r="r" b="b"/>
                  <a:pathLst>
                    <a:path w="30440" h="21600" fill="none" extrusionOk="0">
                      <a:moveTo>
                        <a:pt x="-1" y="7906"/>
                      </a:moveTo>
                      <a:cubicBezTo>
                        <a:pt x="4102" y="2901"/>
                        <a:pt x="10233" y="-1"/>
                        <a:pt x="16705" y="0"/>
                      </a:cubicBezTo>
                      <a:cubicBezTo>
                        <a:pt x="21716" y="0"/>
                        <a:pt x="26571" y="1742"/>
                        <a:pt x="30439" y="4929"/>
                      </a:cubicBezTo>
                    </a:path>
                    <a:path w="30440" h="21600" stroke="0" extrusionOk="0">
                      <a:moveTo>
                        <a:pt x="-1" y="7906"/>
                      </a:moveTo>
                      <a:cubicBezTo>
                        <a:pt x="4102" y="2901"/>
                        <a:pt x="10233" y="-1"/>
                        <a:pt x="16705" y="0"/>
                      </a:cubicBezTo>
                      <a:cubicBezTo>
                        <a:pt x="21716" y="0"/>
                        <a:pt x="26571" y="1742"/>
                        <a:pt x="30439" y="4929"/>
                      </a:cubicBezTo>
                      <a:lnTo>
                        <a:pt x="16705" y="21600"/>
                      </a:lnTo>
                      <a:close/>
                    </a:path>
                  </a:pathLst>
                </a:custGeom>
                <a:solidFill>
                  <a:srgbClr val="FFFF00"/>
                </a:solidFill>
                <a:ln w="12700" cap="rnd">
                  <a:solidFill>
                    <a:srgbClr val="000000"/>
                  </a:solidFill>
                  <a:round/>
                  <a:headEnd/>
                  <a:tailEnd/>
                </a:ln>
                <a:effectLst/>
              </p:spPr>
              <p:txBody>
                <a:bodyPr wrap="none" anchor="ctr"/>
                <a:lstStyle/>
                <a:p>
                  <a:endParaRPr lang="zh-CN" altLang="en-US"/>
                </a:p>
              </p:txBody>
            </p:sp>
            <p:sp>
              <p:nvSpPr>
                <p:cNvPr id="513076" name="Arc 52"/>
                <p:cNvSpPr>
                  <a:spLocks/>
                </p:cNvSpPr>
                <p:nvPr/>
              </p:nvSpPr>
              <p:spPr bwMode="auto">
                <a:xfrm>
                  <a:off x="1387" y="2748"/>
                  <a:ext cx="133" cy="107"/>
                </a:xfrm>
                <a:custGeom>
                  <a:avLst/>
                  <a:gdLst>
                    <a:gd name="G0" fmla="+- 16740 0 0"/>
                    <a:gd name="G1" fmla="+- 21600 0 0"/>
                    <a:gd name="G2" fmla="+- 21600 0 0"/>
                    <a:gd name="T0" fmla="*/ 0 w 30383"/>
                    <a:gd name="T1" fmla="*/ 7950 h 21600"/>
                    <a:gd name="T2" fmla="*/ 30383 w 30383"/>
                    <a:gd name="T3" fmla="*/ 4854 h 21600"/>
                    <a:gd name="T4" fmla="*/ 16740 w 30383"/>
                    <a:gd name="T5" fmla="*/ 21600 h 21600"/>
                  </a:gdLst>
                  <a:ahLst/>
                  <a:cxnLst>
                    <a:cxn ang="0">
                      <a:pos x="T0" y="T1"/>
                    </a:cxn>
                    <a:cxn ang="0">
                      <a:pos x="T2" y="T3"/>
                    </a:cxn>
                    <a:cxn ang="0">
                      <a:pos x="T4" y="T5"/>
                    </a:cxn>
                  </a:cxnLst>
                  <a:rect l="0" t="0" r="r" b="b"/>
                  <a:pathLst>
                    <a:path w="30383" h="21600" fill="none" extrusionOk="0">
                      <a:moveTo>
                        <a:pt x="-1" y="7949"/>
                      </a:moveTo>
                      <a:cubicBezTo>
                        <a:pt x="4101" y="2919"/>
                        <a:pt x="10248" y="-1"/>
                        <a:pt x="16740" y="0"/>
                      </a:cubicBezTo>
                      <a:cubicBezTo>
                        <a:pt x="21710" y="0"/>
                        <a:pt x="26529" y="1714"/>
                        <a:pt x="30383" y="4853"/>
                      </a:cubicBezTo>
                    </a:path>
                    <a:path w="30383" h="21600" stroke="0" extrusionOk="0">
                      <a:moveTo>
                        <a:pt x="-1" y="7949"/>
                      </a:moveTo>
                      <a:cubicBezTo>
                        <a:pt x="4101" y="2919"/>
                        <a:pt x="10248" y="-1"/>
                        <a:pt x="16740" y="0"/>
                      </a:cubicBezTo>
                      <a:cubicBezTo>
                        <a:pt x="21710" y="0"/>
                        <a:pt x="26529" y="1714"/>
                        <a:pt x="30383" y="4853"/>
                      </a:cubicBezTo>
                      <a:lnTo>
                        <a:pt x="16740" y="21600"/>
                      </a:lnTo>
                      <a:close/>
                    </a:path>
                  </a:pathLst>
                </a:custGeom>
                <a:solidFill>
                  <a:srgbClr val="FFFF00"/>
                </a:solidFill>
                <a:ln w="12700" cap="rnd">
                  <a:solidFill>
                    <a:srgbClr val="000000"/>
                  </a:solidFill>
                  <a:round/>
                  <a:headEnd/>
                  <a:tailEnd/>
                </a:ln>
                <a:effectLst/>
              </p:spPr>
              <p:txBody>
                <a:bodyPr wrap="none" anchor="ctr"/>
                <a:lstStyle/>
                <a:p>
                  <a:endParaRPr lang="zh-CN" altLang="en-US"/>
                </a:p>
              </p:txBody>
            </p:sp>
            <p:sp>
              <p:nvSpPr>
                <p:cNvPr id="513077" name="Arc 53"/>
                <p:cNvSpPr>
                  <a:spLocks/>
                </p:cNvSpPr>
                <p:nvPr/>
              </p:nvSpPr>
              <p:spPr bwMode="auto">
                <a:xfrm>
                  <a:off x="1403" y="2748"/>
                  <a:ext cx="133" cy="107"/>
                </a:xfrm>
                <a:custGeom>
                  <a:avLst/>
                  <a:gdLst>
                    <a:gd name="G0" fmla="+- 16740 0 0"/>
                    <a:gd name="G1" fmla="+- 21600 0 0"/>
                    <a:gd name="G2" fmla="+- 21600 0 0"/>
                    <a:gd name="T0" fmla="*/ 0 w 30383"/>
                    <a:gd name="T1" fmla="*/ 7950 h 21600"/>
                    <a:gd name="T2" fmla="*/ 30383 w 30383"/>
                    <a:gd name="T3" fmla="*/ 4854 h 21600"/>
                    <a:gd name="T4" fmla="*/ 16740 w 30383"/>
                    <a:gd name="T5" fmla="*/ 21600 h 21600"/>
                  </a:gdLst>
                  <a:ahLst/>
                  <a:cxnLst>
                    <a:cxn ang="0">
                      <a:pos x="T0" y="T1"/>
                    </a:cxn>
                    <a:cxn ang="0">
                      <a:pos x="T2" y="T3"/>
                    </a:cxn>
                    <a:cxn ang="0">
                      <a:pos x="T4" y="T5"/>
                    </a:cxn>
                  </a:cxnLst>
                  <a:rect l="0" t="0" r="r" b="b"/>
                  <a:pathLst>
                    <a:path w="30383" h="21600" fill="none" extrusionOk="0">
                      <a:moveTo>
                        <a:pt x="-1" y="7949"/>
                      </a:moveTo>
                      <a:cubicBezTo>
                        <a:pt x="4101" y="2919"/>
                        <a:pt x="10248" y="-1"/>
                        <a:pt x="16740" y="0"/>
                      </a:cubicBezTo>
                      <a:cubicBezTo>
                        <a:pt x="21710" y="0"/>
                        <a:pt x="26529" y="1714"/>
                        <a:pt x="30383" y="4853"/>
                      </a:cubicBezTo>
                    </a:path>
                    <a:path w="30383" h="21600" stroke="0" extrusionOk="0">
                      <a:moveTo>
                        <a:pt x="-1" y="7949"/>
                      </a:moveTo>
                      <a:cubicBezTo>
                        <a:pt x="4101" y="2919"/>
                        <a:pt x="10248" y="-1"/>
                        <a:pt x="16740" y="0"/>
                      </a:cubicBezTo>
                      <a:cubicBezTo>
                        <a:pt x="21710" y="0"/>
                        <a:pt x="26529" y="1714"/>
                        <a:pt x="30383" y="4853"/>
                      </a:cubicBezTo>
                      <a:lnTo>
                        <a:pt x="16740" y="21600"/>
                      </a:lnTo>
                      <a:close/>
                    </a:path>
                  </a:pathLst>
                </a:custGeom>
                <a:solidFill>
                  <a:srgbClr val="FFFF00"/>
                </a:solidFill>
                <a:ln w="12700" cap="rnd">
                  <a:solidFill>
                    <a:srgbClr val="000000"/>
                  </a:solidFill>
                  <a:round/>
                  <a:headEnd/>
                  <a:tailEnd/>
                </a:ln>
                <a:effectLst/>
              </p:spPr>
              <p:txBody>
                <a:bodyPr wrap="none" anchor="ctr"/>
                <a:lstStyle/>
                <a:p>
                  <a:endParaRPr lang="zh-CN" altLang="en-US"/>
                </a:p>
              </p:txBody>
            </p:sp>
            <p:sp>
              <p:nvSpPr>
                <p:cNvPr id="513078" name="Arc 54"/>
                <p:cNvSpPr>
                  <a:spLocks/>
                </p:cNvSpPr>
                <p:nvPr/>
              </p:nvSpPr>
              <p:spPr bwMode="auto">
                <a:xfrm>
                  <a:off x="1412" y="2748"/>
                  <a:ext cx="144" cy="107"/>
                </a:xfrm>
                <a:custGeom>
                  <a:avLst/>
                  <a:gdLst>
                    <a:gd name="G0" fmla="+- 16801 0 0"/>
                    <a:gd name="G1" fmla="+- 21600 0 0"/>
                    <a:gd name="G2" fmla="+- 21600 0 0"/>
                    <a:gd name="T0" fmla="*/ 0 w 30434"/>
                    <a:gd name="T1" fmla="*/ 8025 h 21600"/>
                    <a:gd name="T2" fmla="*/ 30434 w 30434"/>
                    <a:gd name="T3" fmla="*/ 4846 h 21600"/>
                    <a:gd name="T4" fmla="*/ 16801 w 30434"/>
                    <a:gd name="T5" fmla="*/ 21600 h 21600"/>
                  </a:gdLst>
                  <a:ahLst/>
                  <a:cxnLst>
                    <a:cxn ang="0">
                      <a:pos x="T0" y="T1"/>
                    </a:cxn>
                    <a:cxn ang="0">
                      <a:pos x="T2" y="T3"/>
                    </a:cxn>
                    <a:cxn ang="0">
                      <a:pos x="T4" y="T5"/>
                    </a:cxn>
                  </a:cxnLst>
                  <a:rect l="0" t="0" r="r" b="b"/>
                  <a:pathLst>
                    <a:path w="30434" h="21600" fill="none" extrusionOk="0">
                      <a:moveTo>
                        <a:pt x="-1" y="8024"/>
                      </a:moveTo>
                      <a:cubicBezTo>
                        <a:pt x="4100" y="2949"/>
                        <a:pt x="10276" y="-1"/>
                        <a:pt x="16801" y="0"/>
                      </a:cubicBezTo>
                      <a:cubicBezTo>
                        <a:pt x="21767" y="0"/>
                        <a:pt x="26581" y="1711"/>
                        <a:pt x="30434" y="4845"/>
                      </a:cubicBezTo>
                    </a:path>
                    <a:path w="30434" h="21600" stroke="0" extrusionOk="0">
                      <a:moveTo>
                        <a:pt x="-1" y="8024"/>
                      </a:moveTo>
                      <a:cubicBezTo>
                        <a:pt x="4100" y="2949"/>
                        <a:pt x="10276" y="-1"/>
                        <a:pt x="16801" y="0"/>
                      </a:cubicBezTo>
                      <a:cubicBezTo>
                        <a:pt x="21767" y="0"/>
                        <a:pt x="26581" y="1711"/>
                        <a:pt x="30434" y="4845"/>
                      </a:cubicBezTo>
                      <a:lnTo>
                        <a:pt x="16801" y="21600"/>
                      </a:lnTo>
                      <a:close/>
                    </a:path>
                  </a:pathLst>
                </a:custGeom>
                <a:solidFill>
                  <a:srgbClr val="FFFF00"/>
                </a:solidFill>
                <a:ln w="12700" cap="rnd">
                  <a:solidFill>
                    <a:srgbClr val="000000"/>
                  </a:solidFill>
                  <a:round/>
                  <a:headEnd/>
                  <a:tailEnd/>
                </a:ln>
                <a:effectLst/>
              </p:spPr>
              <p:txBody>
                <a:bodyPr wrap="none" anchor="ctr"/>
                <a:lstStyle/>
                <a:p>
                  <a:endParaRPr lang="zh-CN" altLang="en-US"/>
                </a:p>
              </p:txBody>
            </p:sp>
            <p:sp>
              <p:nvSpPr>
                <p:cNvPr id="513079" name="Arc 55"/>
                <p:cNvSpPr>
                  <a:spLocks/>
                </p:cNvSpPr>
                <p:nvPr/>
              </p:nvSpPr>
              <p:spPr bwMode="auto">
                <a:xfrm>
                  <a:off x="1413" y="2765"/>
                  <a:ext cx="145" cy="107"/>
                </a:xfrm>
                <a:custGeom>
                  <a:avLst/>
                  <a:gdLst>
                    <a:gd name="G0" fmla="+- 16832 0 0"/>
                    <a:gd name="G1" fmla="+- 21600 0 0"/>
                    <a:gd name="G2" fmla="+- 21600 0 0"/>
                    <a:gd name="T0" fmla="*/ 0 w 30602"/>
                    <a:gd name="T1" fmla="*/ 8064 h 21600"/>
                    <a:gd name="T2" fmla="*/ 30602 w 30602"/>
                    <a:gd name="T3" fmla="*/ 4959 h 21600"/>
                    <a:gd name="T4" fmla="*/ 16832 w 30602"/>
                    <a:gd name="T5" fmla="*/ 21600 h 21600"/>
                  </a:gdLst>
                  <a:ahLst/>
                  <a:cxnLst>
                    <a:cxn ang="0">
                      <a:pos x="T0" y="T1"/>
                    </a:cxn>
                    <a:cxn ang="0">
                      <a:pos x="T2" y="T3"/>
                    </a:cxn>
                    <a:cxn ang="0">
                      <a:pos x="T4" y="T5"/>
                    </a:cxn>
                  </a:cxnLst>
                  <a:rect l="0" t="0" r="r" b="b"/>
                  <a:pathLst>
                    <a:path w="30602" h="21600" fill="none" extrusionOk="0">
                      <a:moveTo>
                        <a:pt x="-1" y="8063"/>
                      </a:moveTo>
                      <a:cubicBezTo>
                        <a:pt x="4099" y="2965"/>
                        <a:pt x="10289" y="-1"/>
                        <a:pt x="16832" y="0"/>
                      </a:cubicBezTo>
                      <a:cubicBezTo>
                        <a:pt x="21859" y="0"/>
                        <a:pt x="26729" y="1753"/>
                        <a:pt x="30602" y="4958"/>
                      </a:cubicBezTo>
                    </a:path>
                    <a:path w="30602" h="21600" stroke="0" extrusionOk="0">
                      <a:moveTo>
                        <a:pt x="-1" y="8063"/>
                      </a:moveTo>
                      <a:cubicBezTo>
                        <a:pt x="4099" y="2965"/>
                        <a:pt x="10289" y="-1"/>
                        <a:pt x="16832" y="0"/>
                      </a:cubicBezTo>
                      <a:cubicBezTo>
                        <a:pt x="21859" y="0"/>
                        <a:pt x="26729" y="1753"/>
                        <a:pt x="30602" y="4958"/>
                      </a:cubicBezTo>
                      <a:lnTo>
                        <a:pt x="16832" y="21600"/>
                      </a:lnTo>
                      <a:close/>
                    </a:path>
                  </a:pathLst>
                </a:custGeom>
                <a:solidFill>
                  <a:srgbClr val="FFFF00"/>
                </a:solidFill>
                <a:ln w="12700" cap="rnd">
                  <a:solidFill>
                    <a:srgbClr val="000000"/>
                  </a:solidFill>
                  <a:round/>
                  <a:headEnd/>
                  <a:tailEnd/>
                </a:ln>
                <a:effectLst/>
              </p:spPr>
              <p:txBody>
                <a:bodyPr wrap="none" anchor="ctr"/>
                <a:lstStyle/>
                <a:p>
                  <a:endParaRPr lang="zh-CN" altLang="en-US"/>
                </a:p>
              </p:txBody>
            </p:sp>
            <p:sp>
              <p:nvSpPr>
                <p:cNvPr id="513080" name="Arc 56"/>
                <p:cNvSpPr>
                  <a:spLocks/>
                </p:cNvSpPr>
                <p:nvPr/>
              </p:nvSpPr>
              <p:spPr bwMode="auto">
                <a:xfrm>
                  <a:off x="1453" y="2783"/>
                  <a:ext cx="111" cy="98"/>
                </a:xfrm>
                <a:custGeom>
                  <a:avLst/>
                  <a:gdLst>
                    <a:gd name="G0" fmla="+- 16816 0 0"/>
                    <a:gd name="G1" fmla="+- 21600 0 0"/>
                    <a:gd name="G2" fmla="+- 21600 0 0"/>
                    <a:gd name="T0" fmla="*/ 0 w 30473"/>
                    <a:gd name="T1" fmla="*/ 8044 h 21600"/>
                    <a:gd name="T2" fmla="*/ 30473 w 30473"/>
                    <a:gd name="T3" fmla="*/ 4866 h 21600"/>
                    <a:gd name="T4" fmla="*/ 16816 w 30473"/>
                    <a:gd name="T5" fmla="*/ 21600 h 21600"/>
                  </a:gdLst>
                  <a:ahLst/>
                  <a:cxnLst>
                    <a:cxn ang="0">
                      <a:pos x="T0" y="T1"/>
                    </a:cxn>
                    <a:cxn ang="0">
                      <a:pos x="T2" y="T3"/>
                    </a:cxn>
                    <a:cxn ang="0">
                      <a:pos x="T4" y="T5"/>
                    </a:cxn>
                  </a:cxnLst>
                  <a:rect l="0" t="0" r="r" b="b"/>
                  <a:pathLst>
                    <a:path w="30473" h="21600" fill="none" extrusionOk="0">
                      <a:moveTo>
                        <a:pt x="-1" y="8043"/>
                      </a:moveTo>
                      <a:cubicBezTo>
                        <a:pt x="4100" y="2957"/>
                        <a:pt x="10282" y="-1"/>
                        <a:pt x="16816" y="0"/>
                      </a:cubicBezTo>
                      <a:cubicBezTo>
                        <a:pt x="21793" y="0"/>
                        <a:pt x="26617" y="1718"/>
                        <a:pt x="30473" y="4865"/>
                      </a:cubicBezTo>
                    </a:path>
                    <a:path w="30473" h="21600" stroke="0" extrusionOk="0">
                      <a:moveTo>
                        <a:pt x="-1" y="8043"/>
                      </a:moveTo>
                      <a:cubicBezTo>
                        <a:pt x="4100" y="2957"/>
                        <a:pt x="10282" y="-1"/>
                        <a:pt x="16816" y="0"/>
                      </a:cubicBezTo>
                      <a:cubicBezTo>
                        <a:pt x="21793" y="0"/>
                        <a:pt x="26617" y="1718"/>
                        <a:pt x="30473" y="4865"/>
                      </a:cubicBezTo>
                      <a:lnTo>
                        <a:pt x="16816" y="21600"/>
                      </a:lnTo>
                      <a:close/>
                    </a:path>
                  </a:pathLst>
                </a:custGeom>
                <a:solidFill>
                  <a:srgbClr val="FFFF00"/>
                </a:solidFill>
                <a:ln w="12700" cap="rnd">
                  <a:solidFill>
                    <a:srgbClr val="000000"/>
                  </a:solidFill>
                  <a:round/>
                  <a:headEnd/>
                  <a:tailEnd/>
                </a:ln>
                <a:effectLst/>
              </p:spPr>
              <p:txBody>
                <a:bodyPr wrap="none" anchor="ctr"/>
                <a:lstStyle/>
                <a:p>
                  <a:endParaRPr lang="zh-CN" altLang="en-US"/>
                </a:p>
              </p:txBody>
            </p:sp>
            <p:sp>
              <p:nvSpPr>
                <p:cNvPr id="513081" name="Arc 57"/>
                <p:cNvSpPr>
                  <a:spLocks/>
                </p:cNvSpPr>
                <p:nvPr/>
              </p:nvSpPr>
              <p:spPr bwMode="auto">
                <a:xfrm>
                  <a:off x="1462" y="2783"/>
                  <a:ext cx="117" cy="98"/>
                </a:xfrm>
                <a:custGeom>
                  <a:avLst/>
                  <a:gdLst>
                    <a:gd name="G0" fmla="+- 16802 0 0"/>
                    <a:gd name="G1" fmla="+- 21600 0 0"/>
                    <a:gd name="G2" fmla="+- 21600 0 0"/>
                    <a:gd name="T0" fmla="*/ 0 w 30532"/>
                    <a:gd name="T1" fmla="*/ 8026 h 21600"/>
                    <a:gd name="T2" fmla="*/ 30532 w 30532"/>
                    <a:gd name="T3" fmla="*/ 4925 h 21600"/>
                    <a:gd name="T4" fmla="*/ 16802 w 30532"/>
                    <a:gd name="T5" fmla="*/ 21600 h 21600"/>
                  </a:gdLst>
                  <a:ahLst/>
                  <a:cxnLst>
                    <a:cxn ang="0">
                      <a:pos x="T0" y="T1"/>
                    </a:cxn>
                    <a:cxn ang="0">
                      <a:pos x="T2" y="T3"/>
                    </a:cxn>
                    <a:cxn ang="0">
                      <a:pos x="T4" y="T5"/>
                    </a:cxn>
                  </a:cxnLst>
                  <a:rect l="0" t="0" r="r" b="b"/>
                  <a:pathLst>
                    <a:path w="30532" h="21600" fill="none" extrusionOk="0">
                      <a:moveTo>
                        <a:pt x="0" y="8026"/>
                      </a:moveTo>
                      <a:cubicBezTo>
                        <a:pt x="4100" y="2950"/>
                        <a:pt x="10276" y="-1"/>
                        <a:pt x="16802" y="0"/>
                      </a:cubicBezTo>
                      <a:cubicBezTo>
                        <a:pt x="21811" y="0"/>
                        <a:pt x="26664" y="1741"/>
                        <a:pt x="30531" y="4925"/>
                      </a:cubicBezTo>
                    </a:path>
                    <a:path w="30532" h="21600" stroke="0" extrusionOk="0">
                      <a:moveTo>
                        <a:pt x="0" y="8026"/>
                      </a:moveTo>
                      <a:cubicBezTo>
                        <a:pt x="4100" y="2950"/>
                        <a:pt x="10276" y="-1"/>
                        <a:pt x="16802" y="0"/>
                      </a:cubicBezTo>
                      <a:cubicBezTo>
                        <a:pt x="21811" y="0"/>
                        <a:pt x="26664" y="1741"/>
                        <a:pt x="30531" y="4925"/>
                      </a:cubicBezTo>
                      <a:lnTo>
                        <a:pt x="16802" y="21600"/>
                      </a:lnTo>
                      <a:close/>
                    </a:path>
                  </a:pathLst>
                </a:custGeom>
                <a:solidFill>
                  <a:srgbClr val="FFFF00"/>
                </a:solidFill>
                <a:ln w="12700" cap="rnd">
                  <a:solidFill>
                    <a:srgbClr val="000000"/>
                  </a:solidFill>
                  <a:round/>
                  <a:headEnd/>
                  <a:tailEnd/>
                </a:ln>
                <a:effectLst/>
              </p:spPr>
              <p:txBody>
                <a:bodyPr wrap="none" anchor="ctr"/>
                <a:lstStyle/>
                <a:p>
                  <a:endParaRPr lang="zh-CN" altLang="en-US"/>
                </a:p>
              </p:txBody>
            </p:sp>
          </p:grpSp>
          <p:grpSp>
            <p:nvGrpSpPr>
              <p:cNvPr id="8" name="Group 58"/>
              <p:cNvGrpSpPr>
                <a:grpSpLocks/>
              </p:cNvGrpSpPr>
              <p:nvPr/>
            </p:nvGrpSpPr>
            <p:grpSpPr bwMode="auto">
              <a:xfrm>
                <a:off x="1283" y="2822"/>
                <a:ext cx="288" cy="191"/>
                <a:chOff x="1283" y="2822"/>
                <a:chExt cx="288" cy="191"/>
              </a:xfrm>
            </p:grpSpPr>
            <p:sp>
              <p:nvSpPr>
                <p:cNvPr id="513083" name="Arc 59"/>
                <p:cNvSpPr>
                  <a:spLocks/>
                </p:cNvSpPr>
                <p:nvPr/>
              </p:nvSpPr>
              <p:spPr bwMode="auto">
                <a:xfrm>
                  <a:off x="1425" y="2902"/>
                  <a:ext cx="146" cy="111"/>
                </a:xfrm>
                <a:custGeom>
                  <a:avLst/>
                  <a:gdLst>
                    <a:gd name="G0" fmla="+- 14024 0 0"/>
                    <a:gd name="G1" fmla="+- 0 0 0"/>
                    <a:gd name="G2" fmla="+- 21600 0 0"/>
                    <a:gd name="T0" fmla="*/ 30837 w 30837"/>
                    <a:gd name="T1" fmla="*/ 13560 h 21600"/>
                    <a:gd name="T2" fmla="*/ 0 w 30837"/>
                    <a:gd name="T3" fmla="*/ 16429 h 21600"/>
                    <a:gd name="T4" fmla="*/ 14024 w 30837"/>
                    <a:gd name="T5" fmla="*/ 0 h 21600"/>
                  </a:gdLst>
                  <a:ahLst/>
                  <a:cxnLst>
                    <a:cxn ang="0">
                      <a:pos x="T0" y="T1"/>
                    </a:cxn>
                    <a:cxn ang="0">
                      <a:pos x="T2" y="T3"/>
                    </a:cxn>
                    <a:cxn ang="0">
                      <a:pos x="T4" y="T5"/>
                    </a:cxn>
                  </a:cxnLst>
                  <a:rect l="0" t="0" r="r" b="b"/>
                  <a:pathLst>
                    <a:path w="30837" h="21600" fill="none" extrusionOk="0">
                      <a:moveTo>
                        <a:pt x="30837" y="13560"/>
                      </a:moveTo>
                      <a:cubicBezTo>
                        <a:pt x="26736" y="18644"/>
                        <a:pt x="20555" y="21599"/>
                        <a:pt x="14024" y="21600"/>
                      </a:cubicBezTo>
                      <a:cubicBezTo>
                        <a:pt x="8882" y="21600"/>
                        <a:pt x="3910" y="19766"/>
                        <a:pt x="0" y="16428"/>
                      </a:cubicBezTo>
                    </a:path>
                    <a:path w="30837" h="21600" stroke="0" extrusionOk="0">
                      <a:moveTo>
                        <a:pt x="30837" y="13560"/>
                      </a:moveTo>
                      <a:cubicBezTo>
                        <a:pt x="26736" y="18644"/>
                        <a:pt x="20555" y="21599"/>
                        <a:pt x="14024" y="21600"/>
                      </a:cubicBezTo>
                      <a:cubicBezTo>
                        <a:pt x="8882" y="21600"/>
                        <a:pt x="3910" y="19766"/>
                        <a:pt x="0" y="16428"/>
                      </a:cubicBezTo>
                      <a:lnTo>
                        <a:pt x="14024" y="0"/>
                      </a:lnTo>
                      <a:close/>
                    </a:path>
                  </a:pathLst>
                </a:custGeom>
                <a:solidFill>
                  <a:srgbClr val="FFFF00"/>
                </a:solidFill>
                <a:ln w="12700" cap="rnd">
                  <a:solidFill>
                    <a:srgbClr val="000000"/>
                  </a:solidFill>
                  <a:round/>
                  <a:headEnd/>
                  <a:tailEnd/>
                </a:ln>
                <a:effectLst/>
              </p:spPr>
              <p:txBody>
                <a:bodyPr wrap="none" anchor="ctr"/>
                <a:lstStyle/>
                <a:p>
                  <a:endParaRPr lang="zh-CN" altLang="en-US"/>
                </a:p>
              </p:txBody>
            </p:sp>
            <p:sp>
              <p:nvSpPr>
                <p:cNvPr id="513084" name="Arc 60"/>
                <p:cNvSpPr>
                  <a:spLocks/>
                </p:cNvSpPr>
                <p:nvPr/>
              </p:nvSpPr>
              <p:spPr bwMode="auto">
                <a:xfrm>
                  <a:off x="1415" y="2880"/>
                  <a:ext cx="135" cy="98"/>
                </a:xfrm>
                <a:custGeom>
                  <a:avLst/>
                  <a:gdLst>
                    <a:gd name="G0" fmla="+- 14058 0 0"/>
                    <a:gd name="G1" fmla="+- 0 0 0"/>
                    <a:gd name="G2" fmla="+- 21600 0 0"/>
                    <a:gd name="T0" fmla="*/ 30785 w 30785"/>
                    <a:gd name="T1" fmla="*/ 13666 h 21600"/>
                    <a:gd name="T2" fmla="*/ 0 w 30785"/>
                    <a:gd name="T3" fmla="*/ 16399 h 21600"/>
                    <a:gd name="T4" fmla="*/ 14058 w 30785"/>
                    <a:gd name="T5" fmla="*/ 0 h 21600"/>
                  </a:gdLst>
                  <a:ahLst/>
                  <a:cxnLst>
                    <a:cxn ang="0">
                      <a:pos x="T0" y="T1"/>
                    </a:cxn>
                    <a:cxn ang="0">
                      <a:pos x="T2" y="T3"/>
                    </a:cxn>
                    <a:cxn ang="0">
                      <a:pos x="T4" y="T5"/>
                    </a:cxn>
                  </a:cxnLst>
                  <a:rect l="0" t="0" r="r" b="b"/>
                  <a:pathLst>
                    <a:path w="30785" h="21600" fill="none" extrusionOk="0">
                      <a:moveTo>
                        <a:pt x="30785" y="13666"/>
                      </a:moveTo>
                      <a:cubicBezTo>
                        <a:pt x="26682" y="18687"/>
                        <a:pt x="20541" y="21599"/>
                        <a:pt x="14058" y="21600"/>
                      </a:cubicBezTo>
                      <a:cubicBezTo>
                        <a:pt x="8901" y="21600"/>
                        <a:pt x="3914" y="19755"/>
                        <a:pt x="-1" y="16399"/>
                      </a:cubicBezTo>
                    </a:path>
                    <a:path w="30785" h="21600" stroke="0" extrusionOk="0">
                      <a:moveTo>
                        <a:pt x="30785" y="13666"/>
                      </a:moveTo>
                      <a:cubicBezTo>
                        <a:pt x="26682" y="18687"/>
                        <a:pt x="20541" y="21599"/>
                        <a:pt x="14058" y="21600"/>
                      </a:cubicBezTo>
                      <a:cubicBezTo>
                        <a:pt x="8901" y="21600"/>
                        <a:pt x="3914" y="19755"/>
                        <a:pt x="-1" y="16399"/>
                      </a:cubicBezTo>
                      <a:lnTo>
                        <a:pt x="14058" y="0"/>
                      </a:lnTo>
                      <a:close/>
                    </a:path>
                  </a:pathLst>
                </a:custGeom>
                <a:solidFill>
                  <a:srgbClr val="FFFF00"/>
                </a:solidFill>
                <a:ln w="12700" cap="rnd">
                  <a:solidFill>
                    <a:srgbClr val="000000"/>
                  </a:solidFill>
                  <a:round/>
                  <a:headEnd/>
                  <a:tailEnd/>
                </a:ln>
                <a:effectLst/>
              </p:spPr>
              <p:txBody>
                <a:bodyPr wrap="none" anchor="ctr"/>
                <a:lstStyle/>
                <a:p>
                  <a:endParaRPr lang="zh-CN" altLang="en-US"/>
                </a:p>
              </p:txBody>
            </p:sp>
            <p:sp>
              <p:nvSpPr>
                <p:cNvPr id="513085" name="Arc 61"/>
                <p:cNvSpPr>
                  <a:spLocks/>
                </p:cNvSpPr>
                <p:nvPr/>
              </p:nvSpPr>
              <p:spPr bwMode="auto">
                <a:xfrm>
                  <a:off x="1390" y="2880"/>
                  <a:ext cx="135" cy="98"/>
                </a:xfrm>
                <a:custGeom>
                  <a:avLst/>
                  <a:gdLst>
                    <a:gd name="G0" fmla="+- 14016 0 0"/>
                    <a:gd name="G1" fmla="+- 0 0 0"/>
                    <a:gd name="G2" fmla="+- 21600 0 0"/>
                    <a:gd name="T0" fmla="*/ 30800 w 30800"/>
                    <a:gd name="T1" fmla="*/ 13596 h 21600"/>
                    <a:gd name="T2" fmla="*/ 0 w 30800"/>
                    <a:gd name="T3" fmla="*/ 16435 h 21600"/>
                    <a:gd name="T4" fmla="*/ 14016 w 30800"/>
                    <a:gd name="T5" fmla="*/ 0 h 21600"/>
                  </a:gdLst>
                  <a:ahLst/>
                  <a:cxnLst>
                    <a:cxn ang="0">
                      <a:pos x="T0" y="T1"/>
                    </a:cxn>
                    <a:cxn ang="0">
                      <a:pos x="T2" y="T3"/>
                    </a:cxn>
                    <a:cxn ang="0">
                      <a:pos x="T4" y="T5"/>
                    </a:cxn>
                  </a:cxnLst>
                  <a:rect l="0" t="0" r="r" b="b"/>
                  <a:pathLst>
                    <a:path w="30800" h="21600" fill="none" extrusionOk="0">
                      <a:moveTo>
                        <a:pt x="30800" y="13596"/>
                      </a:moveTo>
                      <a:cubicBezTo>
                        <a:pt x="26698" y="18658"/>
                        <a:pt x="20531" y="21599"/>
                        <a:pt x="14016" y="21600"/>
                      </a:cubicBezTo>
                      <a:cubicBezTo>
                        <a:pt x="8878" y="21600"/>
                        <a:pt x="3909" y="19768"/>
                        <a:pt x="-1" y="16435"/>
                      </a:cubicBezTo>
                    </a:path>
                    <a:path w="30800" h="21600" stroke="0" extrusionOk="0">
                      <a:moveTo>
                        <a:pt x="30800" y="13596"/>
                      </a:moveTo>
                      <a:cubicBezTo>
                        <a:pt x="26698" y="18658"/>
                        <a:pt x="20531" y="21599"/>
                        <a:pt x="14016" y="21600"/>
                      </a:cubicBezTo>
                      <a:cubicBezTo>
                        <a:pt x="8878" y="21600"/>
                        <a:pt x="3909" y="19768"/>
                        <a:pt x="-1" y="16435"/>
                      </a:cubicBezTo>
                      <a:lnTo>
                        <a:pt x="14016" y="0"/>
                      </a:lnTo>
                      <a:close/>
                    </a:path>
                  </a:pathLst>
                </a:custGeom>
                <a:solidFill>
                  <a:srgbClr val="FFFF00"/>
                </a:solidFill>
                <a:ln w="12700" cap="rnd">
                  <a:solidFill>
                    <a:srgbClr val="000000"/>
                  </a:solidFill>
                  <a:round/>
                  <a:headEnd/>
                  <a:tailEnd/>
                </a:ln>
                <a:effectLst/>
              </p:spPr>
              <p:txBody>
                <a:bodyPr wrap="none" anchor="ctr"/>
                <a:lstStyle/>
                <a:p>
                  <a:endParaRPr lang="zh-CN" altLang="en-US"/>
                </a:p>
              </p:txBody>
            </p:sp>
            <p:sp>
              <p:nvSpPr>
                <p:cNvPr id="513086" name="Arc 62"/>
                <p:cNvSpPr>
                  <a:spLocks/>
                </p:cNvSpPr>
                <p:nvPr/>
              </p:nvSpPr>
              <p:spPr bwMode="auto">
                <a:xfrm>
                  <a:off x="1382" y="2871"/>
                  <a:ext cx="136" cy="107"/>
                </a:xfrm>
                <a:custGeom>
                  <a:avLst/>
                  <a:gdLst>
                    <a:gd name="G0" fmla="+- 14104 0 0"/>
                    <a:gd name="G1" fmla="+- 0 0 0"/>
                    <a:gd name="G2" fmla="+- 21600 0 0"/>
                    <a:gd name="T0" fmla="*/ 30849 w 30849"/>
                    <a:gd name="T1" fmla="*/ 13645 h 21600"/>
                    <a:gd name="T2" fmla="*/ 0 w 30849"/>
                    <a:gd name="T3" fmla="*/ 16360 h 21600"/>
                    <a:gd name="T4" fmla="*/ 14104 w 30849"/>
                    <a:gd name="T5" fmla="*/ 0 h 21600"/>
                  </a:gdLst>
                  <a:ahLst/>
                  <a:cxnLst>
                    <a:cxn ang="0">
                      <a:pos x="T0" y="T1"/>
                    </a:cxn>
                    <a:cxn ang="0">
                      <a:pos x="T2" y="T3"/>
                    </a:cxn>
                    <a:cxn ang="0">
                      <a:pos x="T4" y="T5"/>
                    </a:cxn>
                  </a:cxnLst>
                  <a:rect l="0" t="0" r="r" b="b"/>
                  <a:pathLst>
                    <a:path w="30849" h="21600" fill="none" extrusionOk="0">
                      <a:moveTo>
                        <a:pt x="30848" y="13644"/>
                      </a:moveTo>
                      <a:cubicBezTo>
                        <a:pt x="26746" y="18678"/>
                        <a:pt x="20597" y="21599"/>
                        <a:pt x="14104" y="21600"/>
                      </a:cubicBezTo>
                      <a:cubicBezTo>
                        <a:pt x="8926" y="21600"/>
                        <a:pt x="3921" y="19740"/>
                        <a:pt x="0" y="16359"/>
                      </a:cubicBezTo>
                    </a:path>
                    <a:path w="30849" h="21600" stroke="0" extrusionOk="0">
                      <a:moveTo>
                        <a:pt x="30848" y="13644"/>
                      </a:moveTo>
                      <a:cubicBezTo>
                        <a:pt x="26746" y="18678"/>
                        <a:pt x="20597" y="21599"/>
                        <a:pt x="14104" y="21600"/>
                      </a:cubicBezTo>
                      <a:cubicBezTo>
                        <a:pt x="8926" y="21600"/>
                        <a:pt x="3921" y="19740"/>
                        <a:pt x="0" y="16359"/>
                      </a:cubicBezTo>
                      <a:lnTo>
                        <a:pt x="14104" y="0"/>
                      </a:lnTo>
                      <a:close/>
                    </a:path>
                  </a:pathLst>
                </a:custGeom>
                <a:solidFill>
                  <a:srgbClr val="FFFF00"/>
                </a:solidFill>
                <a:ln w="12700" cap="rnd">
                  <a:solidFill>
                    <a:srgbClr val="000000"/>
                  </a:solidFill>
                  <a:round/>
                  <a:headEnd/>
                  <a:tailEnd/>
                </a:ln>
                <a:effectLst/>
              </p:spPr>
              <p:txBody>
                <a:bodyPr wrap="none" anchor="ctr"/>
                <a:lstStyle/>
                <a:p>
                  <a:endParaRPr lang="zh-CN" altLang="en-US"/>
                </a:p>
              </p:txBody>
            </p:sp>
            <p:sp>
              <p:nvSpPr>
                <p:cNvPr id="513087" name="Arc 63"/>
                <p:cNvSpPr>
                  <a:spLocks/>
                </p:cNvSpPr>
                <p:nvPr/>
              </p:nvSpPr>
              <p:spPr bwMode="auto">
                <a:xfrm>
                  <a:off x="1382" y="2871"/>
                  <a:ext cx="136" cy="107"/>
                </a:xfrm>
                <a:custGeom>
                  <a:avLst/>
                  <a:gdLst>
                    <a:gd name="G0" fmla="+- 14104 0 0"/>
                    <a:gd name="G1" fmla="+- 0 0 0"/>
                    <a:gd name="G2" fmla="+- 21600 0 0"/>
                    <a:gd name="T0" fmla="*/ 30849 w 30849"/>
                    <a:gd name="T1" fmla="*/ 13645 h 21600"/>
                    <a:gd name="T2" fmla="*/ 0 w 30849"/>
                    <a:gd name="T3" fmla="*/ 16360 h 21600"/>
                    <a:gd name="T4" fmla="*/ 14104 w 30849"/>
                    <a:gd name="T5" fmla="*/ 0 h 21600"/>
                  </a:gdLst>
                  <a:ahLst/>
                  <a:cxnLst>
                    <a:cxn ang="0">
                      <a:pos x="T0" y="T1"/>
                    </a:cxn>
                    <a:cxn ang="0">
                      <a:pos x="T2" y="T3"/>
                    </a:cxn>
                    <a:cxn ang="0">
                      <a:pos x="T4" y="T5"/>
                    </a:cxn>
                  </a:cxnLst>
                  <a:rect l="0" t="0" r="r" b="b"/>
                  <a:pathLst>
                    <a:path w="30849" h="21600" fill="none" extrusionOk="0">
                      <a:moveTo>
                        <a:pt x="30848" y="13644"/>
                      </a:moveTo>
                      <a:cubicBezTo>
                        <a:pt x="26746" y="18678"/>
                        <a:pt x="20597" y="21599"/>
                        <a:pt x="14104" y="21600"/>
                      </a:cubicBezTo>
                      <a:cubicBezTo>
                        <a:pt x="8926" y="21600"/>
                        <a:pt x="3921" y="19740"/>
                        <a:pt x="0" y="16359"/>
                      </a:cubicBezTo>
                    </a:path>
                    <a:path w="30849" h="21600" stroke="0" extrusionOk="0">
                      <a:moveTo>
                        <a:pt x="30848" y="13644"/>
                      </a:moveTo>
                      <a:cubicBezTo>
                        <a:pt x="26746" y="18678"/>
                        <a:pt x="20597" y="21599"/>
                        <a:pt x="14104" y="21600"/>
                      </a:cubicBezTo>
                      <a:cubicBezTo>
                        <a:pt x="8926" y="21600"/>
                        <a:pt x="3921" y="19740"/>
                        <a:pt x="0" y="16359"/>
                      </a:cubicBezTo>
                      <a:lnTo>
                        <a:pt x="14104" y="0"/>
                      </a:lnTo>
                      <a:close/>
                    </a:path>
                  </a:pathLst>
                </a:custGeom>
                <a:solidFill>
                  <a:srgbClr val="FFFF00"/>
                </a:solidFill>
                <a:ln w="12700" cap="rnd">
                  <a:solidFill>
                    <a:srgbClr val="000000"/>
                  </a:solidFill>
                  <a:round/>
                  <a:headEnd/>
                  <a:tailEnd/>
                </a:ln>
                <a:effectLst/>
              </p:spPr>
              <p:txBody>
                <a:bodyPr wrap="none" anchor="ctr"/>
                <a:lstStyle/>
                <a:p>
                  <a:endParaRPr lang="zh-CN" altLang="en-US"/>
                </a:p>
              </p:txBody>
            </p:sp>
            <p:sp>
              <p:nvSpPr>
                <p:cNvPr id="513088" name="Arc 64"/>
                <p:cNvSpPr>
                  <a:spLocks/>
                </p:cNvSpPr>
                <p:nvPr/>
              </p:nvSpPr>
              <p:spPr bwMode="auto">
                <a:xfrm>
                  <a:off x="1355" y="2854"/>
                  <a:ext cx="147" cy="107"/>
                </a:xfrm>
                <a:custGeom>
                  <a:avLst/>
                  <a:gdLst>
                    <a:gd name="G0" fmla="+- 14079 0 0"/>
                    <a:gd name="G1" fmla="+- 0 0 0"/>
                    <a:gd name="G2" fmla="+- 21600 0 0"/>
                    <a:gd name="T0" fmla="*/ 30912 w 30912"/>
                    <a:gd name="T1" fmla="*/ 13535 h 21600"/>
                    <a:gd name="T2" fmla="*/ 0 w 30912"/>
                    <a:gd name="T3" fmla="*/ 16381 h 21600"/>
                    <a:gd name="T4" fmla="*/ 14079 w 30912"/>
                    <a:gd name="T5" fmla="*/ 0 h 21600"/>
                  </a:gdLst>
                  <a:ahLst/>
                  <a:cxnLst>
                    <a:cxn ang="0">
                      <a:pos x="T0" y="T1"/>
                    </a:cxn>
                    <a:cxn ang="0">
                      <a:pos x="T2" y="T3"/>
                    </a:cxn>
                    <a:cxn ang="0">
                      <a:pos x="T4" y="T5"/>
                    </a:cxn>
                  </a:cxnLst>
                  <a:rect l="0" t="0" r="r" b="b"/>
                  <a:pathLst>
                    <a:path w="30912" h="21600" fill="none" extrusionOk="0">
                      <a:moveTo>
                        <a:pt x="30912" y="13535"/>
                      </a:moveTo>
                      <a:cubicBezTo>
                        <a:pt x="26812" y="18634"/>
                        <a:pt x="20621" y="21599"/>
                        <a:pt x="14079" y="21600"/>
                      </a:cubicBezTo>
                      <a:cubicBezTo>
                        <a:pt x="8912" y="21600"/>
                        <a:pt x="3917" y="19748"/>
                        <a:pt x="-1" y="16381"/>
                      </a:cubicBezTo>
                    </a:path>
                    <a:path w="30912" h="21600" stroke="0" extrusionOk="0">
                      <a:moveTo>
                        <a:pt x="30912" y="13535"/>
                      </a:moveTo>
                      <a:cubicBezTo>
                        <a:pt x="26812" y="18634"/>
                        <a:pt x="20621" y="21599"/>
                        <a:pt x="14079" y="21600"/>
                      </a:cubicBezTo>
                      <a:cubicBezTo>
                        <a:pt x="8912" y="21600"/>
                        <a:pt x="3917" y="19748"/>
                        <a:pt x="-1" y="16381"/>
                      </a:cubicBezTo>
                      <a:lnTo>
                        <a:pt x="14079" y="0"/>
                      </a:lnTo>
                      <a:close/>
                    </a:path>
                  </a:pathLst>
                </a:custGeom>
                <a:solidFill>
                  <a:srgbClr val="FFFF00"/>
                </a:solidFill>
                <a:ln w="12700" cap="rnd">
                  <a:solidFill>
                    <a:srgbClr val="000000"/>
                  </a:solidFill>
                  <a:round/>
                  <a:headEnd/>
                  <a:tailEnd/>
                </a:ln>
                <a:effectLst/>
              </p:spPr>
              <p:txBody>
                <a:bodyPr wrap="none" anchor="ctr"/>
                <a:lstStyle/>
                <a:p>
                  <a:endParaRPr lang="zh-CN" altLang="en-US"/>
                </a:p>
              </p:txBody>
            </p:sp>
            <p:sp>
              <p:nvSpPr>
                <p:cNvPr id="513089" name="Arc 65"/>
                <p:cNvSpPr>
                  <a:spLocks/>
                </p:cNvSpPr>
                <p:nvPr/>
              </p:nvSpPr>
              <p:spPr bwMode="auto">
                <a:xfrm>
                  <a:off x="1345" y="2854"/>
                  <a:ext cx="141" cy="107"/>
                </a:xfrm>
                <a:custGeom>
                  <a:avLst/>
                  <a:gdLst>
                    <a:gd name="G0" fmla="+- 14030 0 0"/>
                    <a:gd name="G1" fmla="+- 0 0 0"/>
                    <a:gd name="G2" fmla="+- 21600 0 0"/>
                    <a:gd name="T0" fmla="*/ 30871 w 30871"/>
                    <a:gd name="T1" fmla="*/ 13526 h 21600"/>
                    <a:gd name="T2" fmla="*/ 0 w 30871"/>
                    <a:gd name="T3" fmla="*/ 16423 h 21600"/>
                    <a:gd name="T4" fmla="*/ 14030 w 30871"/>
                    <a:gd name="T5" fmla="*/ 0 h 21600"/>
                  </a:gdLst>
                  <a:ahLst/>
                  <a:cxnLst>
                    <a:cxn ang="0">
                      <a:pos x="T0" y="T1"/>
                    </a:cxn>
                    <a:cxn ang="0">
                      <a:pos x="T2" y="T3"/>
                    </a:cxn>
                    <a:cxn ang="0">
                      <a:pos x="T4" y="T5"/>
                    </a:cxn>
                  </a:cxnLst>
                  <a:rect l="0" t="0" r="r" b="b"/>
                  <a:pathLst>
                    <a:path w="30871" h="21600" fill="none" extrusionOk="0">
                      <a:moveTo>
                        <a:pt x="30870" y="13525"/>
                      </a:moveTo>
                      <a:cubicBezTo>
                        <a:pt x="26770" y="18630"/>
                        <a:pt x="20577" y="21599"/>
                        <a:pt x="14030" y="21600"/>
                      </a:cubicBezTo>
                      <a:cubicBezTo>
                        <a:pt x="8886" y="21600"/>
                        <a:pt x="3911" y="19764"/>
                        <a:pt x="-1" y="16423"/>
                      </a:cubicBezTo>
                    </a:path>
                    <a:path w="30871" h="21600" stroke="0" extrusionOk="0">
                      <a:moveTo>
                        <a:pt x="30870" y="13525"/>
                      </a:moveTo>
                      <a:cubicBezTo>
                        <a:pt x="26770" y="18630"/>
                        <a:pt x="20577" y="21599"/>
                        <a:pt x="14030" y="21600"/>
                      </a:cubicBezTo>
                      <a:cubicBezTo>
                        <a:pt x="8886" y="21600"/>
                        <a:pt x="3911" y="19764"/>
                        <a:pt x="-1" y="16423"/>
                      </a:cubicBezTo>
                      <a:lnTo>
                        <a:pt x="14030" y="0"/>
                      </a:lnTo>
                      <a:close/>
                    </a:path>
                  </a:pathLst>
                </a:custGeom>
                <a:solidFill>
                  <a:srgbClr val="FFFF00"/>
                </a:solidFill>
                <a:ln w="12700" cap="rnd">
                  <a:solidFill>
                    <a:srgbClr val="000000"/>
                  </a:solidFill>
                  <a:round/>
                  <a:headEnd/>
                  <a:tailEnd/>
                </a:ln>
                <a:effectLst/>
              </p:spPr>
              <p:txBody>
                <a:bodyPr wrap="none" anchor="ctr"/>
                <a:lstStyle/>
                <a:p>
                  <a:endParaRPr lang="zh-CN" altLang="en-US"/>
                </a:p>
              </p:txBody>
            </p:sp>
            <p:sp>
              <p:nvSpPr>
                <p:cNvPr id="513090" name="Arc 66"/>
                <p:cNvSpPr>
                  <a:spLocks/>
                </p:cNvSpPr>
                <p:nvPr/>
              </p:nvSpPr>
              <p:spPr bwMode="auto">
                <a:xfrm>
                  <a:off x="1335" y="2854"/>
                  <a:ext cx="129" cy="107"/>
                </a:xfrm>
                <a:custGeom>
                  <a:avLst/>
                  <a:gdLst>
                    <a:gd name="G0" fmla="+- 14057 0 0"/>
                    <a:gd name="G1" fmla="+- 0 0 0"/>
                    <a:gd name="G2" fmla="+- 21600 0 0"/>
                    <a:gd name="T0" fmla="*/ 30818 w 30818"/>
                    <a:gd name="T1" fmla="*/ 13624 h 21600"/>
                    <a:gd name="T2" fmla="*/ 0 w 30818"/>
                    <a:gd name="T3" fmla="*/ 16400 h 21600"/>
                    <a:gd name="T4" fmla="*/ 14057 w 30818"/>
                    <a:gd name="T5" fmla="*/ 0 h 21600"/>
                  </a:gdLst>
                  <a:ahLst/>
                  <a:cxnLst>
                    <a:cxn ang="0">
                      <a:pos x="T0" y="T1"/>
                    </a:cxn>
                    <a:cxn ang="0">
                      <a:pos x="T2" y="T3"/>
                    </a:cxn>
                    <a:cxn ang="0">
                      <a:pos x="T4" y="T5"/>
                    </a:cxn>
                  </a:cxnLst>
                  <a:rect l="0" t="0" r="r" b="b"/>
                  <a:pathLst>
                    <a:path w="30818" h="21600" fill="none" extrusionOk="0">
                      <a:moveTo>
                        <a:pt x="30818" y="13624"/>
                      </a:moveTo>
                      <a:cubicBezTo>
                        <a:pt x="26716" y="18670"/>
                        <a:pt x="20559" y="21599"/>
                        <a:pt x="14057" y="21600"/>
                      </a:cubicBezTo>
                      <a:cubicBezTo>
                        <a:pt x="8900" y="21600"/>
                        <a:pt x="3914" y="19755"/>
                        <a:pt x="-1" y="16400"/>
                      </a:cubicBezTo>
                    </a:path>
                    <a:path w="30818" h="21600" stroke="0" extrusionOk="0">
                      <a:moveTo>
                        <a:pt x="30818" y="13624"/>
                      </a:moveTo>
                      <a:cubicBezTo>
                        <a:pt x="26716" y="18670"/>
                        <a:pt x="20559" y="21599"/>
                        <a:pt x="14057" y="21600"/>
                      </a:cubicBezTo>
                      <a:cubicBezTo>
                        <a:pt x="8900" y="21600"/>
                        <a:pt x="3914" y="19755"/>
                        <a:pt x="-1" y="16400"/>
                      </a:cubicBezTo>
                      <a:lnTo>
                        <a:pt x="14057" y="0"/>
                      </a:lnTo>
                      <a:close/>
                    </a:path>
                  </a:pathLst>
                </a:custGeom>
                <a:solidFill>
                  <a:srgbClr val="FFFF00"/>
                </a:solidFill>
                <a:ln w="12700" cap="rnd">
                  <a:solidFill>
                    <a:srgbClr val="000000"/>
                  </a:solidFill>
                  <a:round/>
                  <a:headEnd/>
                  <a:tailEnd/>
                </a:ln>
                <a:effectLst/>
              </p:spPr>
              <p:txBody>
                <a:bodyPr wrap="none" anchor="ctr"/>
                <a:lstStyle/>
                <a:p>
                  <a:endParaRPr lang="zh-CN" altLang="en-US"/>
                </a:p>
              </p:txBody>
            </p:sp>
            <p:sp>
              <p:nvSpPr>
                <p:cNvPr id="513091" name="Arc 67"/>
                <p:cNvSpPr>
                  <a:spLocks/>
                </p:cNvSpPr>
                <p:nvPr/>
              </p:nvSpPr>
              <p:spPr bwMode="auto">
                <a:xfrm>
                  <a:off x="1329" y="2840"/>
                  <a:ext cx="135" cy="111"/>
                </a:xfrm>
                <a:custGeom>
                  <a:avLst/>
                  <a:gdLst>
                    <a:gd name="G0" fmla="+- 14054 0 0"/>
                    <a:gd name="G1" fmla="+- 0 0 0"/>
                    <a:gd name="G2" fmla="+- 21600 0 0"/>
                    <a:gd name="T0" fmla="*/ 30790 w 30790"/>
                    <a:gd name="T1" fmla="*/ 13655 h 21600"/>
                    <a:gd name="T2" fmla="*/ 0 w 30790"/>
                    <a:gd name="T3" fmla="*/ 16403 h 21600"/>
                    <a:gd name="T4" fmla="*/ 14054 w 30790"/>
                    <a:gd name="T5" fmla="*/ 0 h 21600"/>
                  </a:gdLst>
                  <a:ahLst/>
                  <a:cxnLst>
                    <a:cxn ang="0">
                      <a:pos x="T0" y="T1"/>
                    </a:cxn>
                    <a:cxn ang="0">
                      <a:pos x="T2" y="T3"/>
                    </a:cxn>
                    <a:cxn ang="0">
                      <a:pos x="T4" y="T5"/>
                    </a:cxn>
                  </a:cxnLst>
                  <a:rect l="0" t="0" r="r" b="b"/>
                  <a:pathLst>
                    <a:path w="30790" h="21600" fill="none" extrusionOk="0">
                      <a:moveTo>
                        <a:pt x="30790" y="13655"/>
                      </a:moveTo>
                      <a:cubicBezTo>
                        <a:pt x="26687" y="18682"/>
                        <a:pt x="20542" y="21599"/>
                        <a:pt x="14054" y="21600"/>
                      </a:cubicBezTo>
                      <a:cubicBezTo>
                        <a:pt x="8899" y="21600"/>
                        <a:pt x="3914" y="19756"/>
                        <a:pt x="0" y="16402"/>
                      </a:cubicBezTo>
                    </a:path>
                    <a:path w="30790" h="21600" stroke="0" extrusionOk="0">
                      <a:moveTo>
                        <a:pt x="30790" y="13655"/>
                      </a:moveTo>
                      <a:cubicBezTo>
                        <a:pt x="26687" y="18682"/>
                        <a:pt x="20542" y="21599"/>
                        <a:pt x="14054" y="21600"/>
                      </a:cubicBezTo>
                      <a:cubicBezTo>
                        <a:pt x="8899" y="21600"/>
                        <a:pt x="3914" y="19756"/>
                        <a:pt x="0" y="16402"/>
                      </a:cubicBezTo>
                      <a:lnTo>
                        <a:pt x="14054" y="0"/>
                      </a:lnTo>
                      <a:close/>
                    </a:path>
                  </a:pathLst>
                </a:custGeom>
                <a:solidFill>
                  <a:srgbClr val="FFFF00"/>
                </a:solidFill>
                <a:ln w="12700" cap="rnd">
                  <a:solidFill>
                    <a:srgbClr val="000000"/>
                  </a:solidFill>
                  <a:round/>
                  <a:headEnd/>
                  <a:tailEnd/>
                </a:ln>
                <a:effectLst/>
              </p:spPr>
              <p:txBody>
                <a:bodyPr wrap="none" anchor="ctr"/>
                <a:lstStyle/>
                <a:p>
                  <a:endParaRPr lang="zh-CN" altLang="en-US"/>
                </a:p>
              </p:txBody>
            </p:sp>
            <p:sp>
              <p:nvSpPr>
                <p:cNvPr id="513092" name="Arc 68"/>
                <p:cNvSpPr>
                  <a:spLocks/>
                </p:cNvSpPr>
                <p:nvPr/>
              </p:nvSpPr>
              <p:spPr bwMode="auto">
                <a:xfrm>
                  <a:off x="1307" y="2840"/>
                  <a:ext cx="147" cy="111"/>
                </a:xfrm>
                <a:custGeom>
                  <a:avLst/>
                  <a:gdLst>
                    <a:gd name="G0" fmla="+- 13984 0 0"/>
                    <a:gd name="G1" fmla="+- 0 0 0"/>
                    <a:gd name="G2" fmla="+- 21600 0 0"/>
                    <a:gd name="T0" fmla="*/ 30848 w 30848"/>
                    <a:gd name="T1" fmla="*/ 13497 h 21600"/>
                    <a:gd name="T2" fmla="*/ 0 w 30848"/>
                    <a:gd name="T3" fmla="*/ 16462 h 21600"/>
                    <a:gd name="T4" fmla="*/ 13984 w 30848"/>
                    <a:gd name="T5" fmla="*/ 0 h 21600"/>
                  </a:gdLst>
                  <a:ahLst/>
                  <a:cxnLst>
                    <a:cxn ang="0">
                      <a:pos x="T0" y="T1"/>
                    </a:cxn>
                    <a:cxn ang="0">
                      <a:pos x="T2" y="T3"/>
                    </a:cxn>
                    <a:cxn ang="0">
                      <a:pos x="T4" y="T5"/>
                    </a:cxn>
                  </a:cxnLst>
                  <a:rect l="0" t="0" r="r" b="b"/>
                  <a:pathLst>
                    <a:path w="30848" h="21600" fill="none" extrusionOk="0">
                      <a:moveTo>
                        <a:pt x="30847" y="13496"/>
                      </a:moveTo>
                      <a:cubicBezTo>
                        <a:pt x="26748" y="18618"/>
                        <a:pt x="20544" y="21599"/>
                        <a:pt x="13984" y="21600"/>
                      </a:cubicBezTo>
                      <a:cubicBezTo>
                        <a:pt x="8860" y="21600"/>
                        <a:pt x="3904" y="19779"/>
                        <a:pt x="-1" y="16462"/>
                      </a:cubicBezTo>
                    </a:path>
                    <a:path w="30848" h="21600" stroke="0" extrusionOk="0">
                      <a:moveTo>
                        <a:pt x="30847" y="13496"/>
                      </a:moveTo>
                      <a:cubicBezTo>
                        <a:pt x="26748" y="18618"/>
                        <a:pt x="20544" y="21599"/>
                        <a:pt x="13984" y="21600"/>
                      </a:cubicBezTo>
                      <a:cubicBezTo>
                        <a:pt x="8860" y="21600"/>
                        <a:pt x="3904" y="19779"/>
                        <a:pt x="-1" y="16462"/>
                      </a:cubicBezTo>
                      <a:lnTo>
                        <a:pt x="13984" y="0"/>
                      </a:lnTo>
                      <a:close/>
                    </a:path>
                  </a:pathLst>
                </a:custGeom>
                <a:solidFill>
                  <a:srgbClr val="FFFF00"/>
                </a:solidFill>
                <a:ln w="12700" cap="rnd">
                  <a:solidFill>
                    <a:srgbClr val="000000"/>
                  </a:solidFill>
                  <a:round/>
                  <a:headEnd/>
                  <a:tailEnd/>
                </a:ln>
                <a:effectLst/>
              </p:spPr>
              <p:txBody>
                <a:bodyPr wrap="none" anchor="ctr"/>
                <a:lstStyle/>
                <a:p>
                  <a:endParaRPr lang="zh-CN" altLang="en-US"/>
                </a:p>
              </p:txBody>
            </p:sp>
            <p:sp>
              <p:nvSpPr>
                <p:cNvPr id="513093" name="Arc 69"/>
                <p:cNvSpPr>
                  <a:spLocks/>
                </p:cNvSpPr>
                <p:nvPr/>
              </p:nvSpPr>
              <p:spPr bwMode="auto">
                <a:xfrm>
                  <a:off x="1283" y="2822"/>
                  <a:ext cx="146" cy="111"/>
                </a:xfrm>
                <a:custGeom>
                  <a:avLst/>
                  <a:gdLst>
                    <a:gd name="G0" fmla="+- 14024 0 0"/>
                    <a:gd name="G1" fmla="+- 0 0 0"/>
                    <a:gd name="G2" fmla="+- 21600 0 0"/>
                    <a:gd name="T0" fmla="*/ 30837 w 30837"/>
                    <a:gd name="T1" fmla="*/ 13560 h 21600"/>
                    <a:gd name="T2" fmla="*/ 0 w 30837"/>
                    <a:gd name="T3" fmla="*/ 16429 h 21600"/>
                    <a:gd name="T4" fmla="*/ 14024 w 30837"/>
                    <a:gd name="T5" fmla="*/ 0 h 21600"/>
                  </a:gdLst>
                  <a:ahLst/>
                  <a:cxnLst>
                    <a:cxn ang="0">
                      <a:pos x="T0" y="T1"/>
                    </a:cxn>
                    <a:cxn ang="0">
                      <a:pos x="T2" y="T3"/>
                    </a:cxn>
                    <a:cxn ang="0">
                      <a:pos x="T4" y="T5"/>
                    </a:cxn>
                  </a:cxnLst>
                  <a:rect l="0" t="0" r="r" b="b"/>
                  <a:pathLst>
                    <a:path w="30837" h="21600" fill="none" extrusionOk="0">
                      <a:moveTo>
                        <a:pt x="30837" y="13560"/>
                      </a:moveTo>
                      <a:cubicBezTo>
                        <a:pt x="26736" y="18644"/>
                        <a:pt x="20555" y="21599"/>
                        <a:pt x="14024" y="21600"/>
                      </a:cubicBezTo>
                      <a:cubicBezTo>
                        <a:pt x="8882" y="21600"/>
                        <a:pt x="3910" y="19766"/>
                        <a:pt x="0" y="16428"/>
                      </a:cubicBezTo>
                    </a:path>
                    <a:path w="30837" h="21600" stroke="0" extrusionOk="0">
                      <a:moveTo>
                        <a:pt x="30837" y="13560"/>
                      </a:moveTo>
                      <a:cubicBezTo>
                        <a:pt x="26736" y="18644"/>
                        <a:pt x="20555" y="21599"/>
                        <a:pt x="14024" y="21600"/>
                      </a:cubicBezTo>
                      <a:cubicBezTo>
                        <a:pt x="8882" y="21600"/>
                        <a:pt x="3910" y="19766"/>
                        <a:pt x="0" y="16428"/>
                      </a:cubicBezTo>
                      <a:lnTo>
                        <a:pt x="14024" y="0"/>
                      </a:lnTo>
                      <a:close/>
                    </a:path>
                  </a:pathLst>
                </a:custGeom>
                <a:solidFill>
                  <a:srgbClr val="FFFF00"/>
                </a:solidFill>
                <a:ln w="12700" cap="rnd">
                  <a:solidFill>
                    <a:srgbClr val="000000"/>
                  </a:solidFill>
                  <a:round/>
                  <a:headEnd/>
                  <a:tailEnd/>
                </a:ln>
                <a:effectLst/>
              </p:spPr>
              <p:txBody>
                <a:bodyPr wrap="none" anchor="ctr"/>
                <a:lstStyle/>
                <a:p>
                  <a:endParaRPr lang="zh-CN" altLang="en-US"/>
                </a:p>
              </p:txBody>
            </p:sp>
          </p:grpSp>
          <p:sp>
            <p:nvSpPr>
              <p:cNvPr id="513094" name="Freeform 70"/>
              <p:cNvSpPr>
                <a:spLocks/>
              </p:cNvSpPr>
              <p:nvPr/>
            </p:nvSpPr>
            <p:spPr bwMode="auto">
              <a:xfrm>
                <a:off x="1310" y="2782"/>
                <a:ext cx="135" cy="223"/>
              </a:xfrm>
              <a:custGeom>
                <a:avLst/>
                <a:gdLst/>
                <a:ahLst/>
                <a:cxnLst>
                  <a:cxn ang="0">
                    <a:pos x="0" y="0"/>
                  </a:cxn>
                  <a:cxn ang="0">
                    <a:pos x="0" y="142"/>
                  </a:cxn>
                  <a:cxn ang="0">
                    <a:pos x="134" y="222"/>
                  </a:cxn>
                  <a:cxn ang="0">
                    <a:pos x="134" y="80"/>
                  </a:cxn>
                  <a:cxn ang="0">
                    <a:pos x="0" y="0"/>
                  </a:cxn>
                </a:cxnLst>
                <a:rect l="0" t="0" r="r" b="b"/>
                <a:pathLst>
                  <a:path w="135" h="223">
                    <a:moveTo>
                      <a:pt x="0" y="0"/>
                    </a:moveTo>
                    <a:lnTo>
                      <a:pt x="0" y="142"/>
                    </a:lnTo>
                    <a:lnTo>
                      <a:pt x="134" y="222"/>
                    </a:lnTo>
                    <a:lnTo>
                      <a:pt x="134" y="80"/>
                    </a:lnTo>
                    <a:lnTo>
                      <a:pt x="0" y="0"/>
                    </a:lnTo>
                  </a:path>
                </a:pathLst>
              </a:custGeom>
              <a:solidFill>
                <a:srgbClr val="FFFF00"/>
              </a:solidFill>
              <a:ln w="12700" cap="rnd" cmpd="sng">
                <a:solidFill>
                  <a:srgbClr val="000000"/>
                </a:solidFill>
                <a:prstDash val="solid"/>
                <a:round/>
                <a:headEnd/>
                <a:tailEnd/>
              </a:ln>
              <a:effectLst/>
            </p:spPr>
            <p:txBody>
              <a:bodyPr/>
              <a:lstStyle/>
              <a:p>
                <a:endParaRPr lang="zh-CN" altLang="en-US"/>
              </a:p>
            </p:txBody>
          </p:sp>
          <p:sp>
            <p:nvSpPr>
              <p:cNvPr id="513095" name="Arc 71"/>
              <p:cNvSpPr>
                <a:spLocks/>
              </p:cNvSpPr>
              <p:nvPr/>
            </p:nvSpPr>
            <p:spPr bwMode="auto">
              <a:xfrm>
                <a:off x="1467" y="2792"/>
                <a:ext cx="114" cy="111"/>
              </a:xfrm>
              <a:custGeom>
                <a:avLst/>
                <a:gdLst>
                  <a:gd name="G0" fmla="+- 15804 0 0"/>
                  <a:gd name="G1" fmla="+- 21600 0 0"/>
                  <a:gd name="G2" fmla="+- 21600 0 0"/>
                  <a:gd name="T0" fmla="*/ 0 w 29542"/>
                  <a:gd name="T1" fmla="*/ 6876 h 21600"/>
                  <a:gd name="T2" fmla="*/ 29542 w 29542"/>
                  <a:gd name="T3" fmla="*/ 4932 h 21600"/>
                  <a:gd name="T4" fmla="*/ 15804 w 29542"/>
                  <a:gd name="T5" fmla="*/ 21600 h 21600"/>
                </a:gdLst>
                <a:ahLst/>
                <a:cxnLst>
                  <a:cxn ang="0">
                    <a:pos x="T0" y="T1"/>
                  </a:cxn>
                  <a:cxn ang="0">
                    <a:pos x="T2" y="T3"/>
                  </a:cxn>
                  <a:cxn ang="0">
                    <a:pos x="T4" y="T5"/>
                  </a:cxn>
                </a:cxnLst>
                <a:rect l="0" t="0" r="r" b="b"/>
                <a:pathLst>
                  <a:path w="29542" h="21600" fill="none" extrusionOk="0">
                    <a:moveTo>
                      <a:pt x="0" y="6876"/>
                    </a:moveTo>
                    <a:cubicBezTo>
                      <a:pt x="4085" y="2490"/>
                      <a:pt x="9810" y="-1"/>
                      <a:pt x="15804" y="0"/>
                    </a:cubicBezTo>
                    <a:cubicBezTo>
                      <a:pt x="20816" y="0"/>
                      <a:pt x="25673" y="1743"/>
                      <a:pt x="29542" y="4931"/>
                    </a:cubicBezTo>
                  </a:path>
                  <a:path w="29542" h="21600" stroke="0" extrusionOk="0">
                    <a:moveTo>
                      <a:pt x="0" y="6876"/>
                    </a:moveTo>
                    <a:cubicBezTo>
                      <a:pt x="4085" y="2490"/>
                      <a:pt x="9810" y="-1"/>
                      <a:pt x="15804" y="0"/>
                    </a:cubicBezTo>
                    <a:cubicBezTo>
                      <a:pt x="20816" y="0"/>
                      <a:pt x="25673" y="1743"/>
                      <a:pt x="29542" y="4931"/>
                    </a:cubicBezTo>
                    <a:lnTo>
                      <a:pt x="15804" y="21600"/>
                    </a:lnTo>
                    <a:close/>
                  </a:path>
                </a:pathLst>
              </a:custGeom>
              <a:solidFill>
                <a:srgbClr val="FFFF00"/>
              </a:solidFill>
              <a:ln w="12700" cap="rnd">
                <a:solidFill>
                  <a:srgbClr val="000000"/>
                </a:solidFill>
                <a:round/>
                <a:headEnd/>
                <a:tailEnd/>
              </a:ln>
              <a:effectLst/>
            </p:spPr>
            <p:txBody>
              <a:bodyPr wrap="none" anchor="ctr"/>
              <a:lstStyle/>
              <a:p>
                <a:endParaRPr lang="zh-CN" altLang="en-US"/>
              </a:p>
            </p:txBody>
          </p:sp>
          <p:sp>
            <p:nvSpPr>
              <p:cNvPr id="513096" name="Arc 72"/>
              <p:cNvSpPr>
                <a:spLocks/>
              </p:cNvSpPr>
              <p:nvPr/>
            </p:nvSpPr>
            <p:spPr bwMode="auto">
              <a:xfrm>
                <a:off x="1426" y="2902"/>
                <a:ext cx="136" cy="111"/>
              </a:xfrm>
              <a:custGeom>
                <a:avLst/>
                <a:gdLst>
                  <a:gd name="G0" fmla="+- 14024 0 0"/>
                  <a:gd name="G1" fmla="+- 0 0 0"/>
                  <a:gd name="G2" fmla="+- 21600 0 0"/>
                  <a:gd name="T0" fmla="*/ 28670 w 28670"/>
                  <a:gd name="T1" fmla="*/ 15876 h 21600"/>
                  <a:gd name="T2" fmla="*/ 0 w 28670"/>
                  <a:gd name="T3" fmla="*/ 16429 h 21600"/>
                  <a:gd name="T4" fmla="*/ 14024 w 28670"/>
                  <a:gd name="T5" fmla="*/ 0 h 21600"/>
                </a:gdLst>
                <a:ahLst/>
                <a:cxnLst>
                  <a:cxn ang="0">
                    <a:pos x="T0" y="T1"/>
                  </a:cxn>
                  <a:cxn ang="0">
                    <a:pos x="T2" y="T3"/>
                  </a:cxn>
                  <a:cxn ang="0">
                    <a:pos x="T4" y="T5"/>
                  </a:cxn>
                </a:cxnLst>
                <a:rect l="0" t="0" r="r" b="b"/>
                <a:pathLst>
                  <a:path w="28670" h="21600" fill="none" extrusionOk="0">
                    <a:moveTo>
                      <a:pt x="28670" y="15876"/>
                    </a:moveTo>
                    <a:cubicBezTo>
                      <a:pt x="24680" y="19556"/>
                      <a:pt x="19451" y="21599"/>
                      <a:pt x="14024" y="21600"/>
                    </a:cubicBezTo>
                    <a:cubicBezTo>
                      <a:pt x="8882" y="21600"/>
                      <a:pt x="3910" y="19766"/>
                      <a:pt x="0" y="16428"/>
                    </a:cubicBezTo>
                  </a:path>
                  <a:path w="28670" h="21600" stroke="0" extrusionOk="0">
                    <a:moveTo>
                      <a:pt x="28670" y="15876"/>
                    </a:moveTo>
                    <a:cubicBezTo>
                      <a:pt x="24680" y="19556"/>
                      <a:pt x="19451" y="21599"/>
                      <a:pt x="14024" y="21600"/>
                    </a:cubicBezTo>
                    <a:cubicBezTo>
                      <a:pt x="8882" y="21600"/>
                      <a:pt x="3910" y="19766"/>
                      <a:pt x="0" y="16428"/>
                    </a:cubicBezTo>
                    <a:lnTo>
                      <a:pt x="14024" y="0"/>
                    </a:lnTo>
                    <a:close/>
                  </a:path>
                </a:pathLst>
              </a:custGeom>
              <a:solidFill>
                <a:srgbClr val="FFFF00"/>
              </a:solidFill>
              <a:ln w="12700" cap="rnd">
                <a:solidFill>
                  <a:srgbClr val="000000"/>
                </a:solidFill>
                <a:round/>
                <a:headEnd/>
                <a:tailEnd/>
              </a:ln>
              <a:effectLst/>
            </p:spPr>
            <p:txBody>
              <a:bodyPr wrap="none" anchor="ctr"/>
              <a:lstStyle/>
              <a:p>
                <a:endParaRPr lang="zh-CN" altLang="en-US"/>
              </a:p>
            </p:txBody>
          </p:sp>
          <p:sp>
            <p:nvSpPr>
              <p:cNvPr id="513097" name="Freeform 73"/>
              <p:cNvSpPr>
                <a:spLocks/>
              </p:cNvSpPr>
              <p:nvPr/>
            </p:nvSpPr>
            <p:spPr bwMode="auto">
              <a:xfrm>
                <a:off x="963" y="2409"/>
                <a:ext cx="158" cy="36"/>
              </a:xfrm>
              <a:custGeom>
                <a:avLst/>
                <a:gdLst/>
                <a:ahLst/>
                <a:cxnLst>
                  <a:cxn ang="0">
                    <a:pos x="157" y="9"/>
                  </a:cxn>
                  <a:cxn ang="0">
                    <a:pos x="141" y="0"/>
                  </a:cxn>
                  <a:cxn ang="0">
                    <a:pos x="0" y="18"/>
                  </a:cxn>
                  <a:cxn ang="0">
                    <a:pos x="8" y="35"/>
                  </a:cxn>
                  <a:cxn ang="0">
                    <a:pos x="157" y="9"/>
                  </a:cxn>
                </a:cxnLst>
                <a:rect l="0" t="0" r="r" b="b"/>
                <a:pathLst>
                  <a:path w="158" h="36">
                    <a:moveTo>
                      <a:pt x="157" y="9"/>
                    </a:moveTo>
                    <a:lnTo>
                      <a:pt x="141" y="0"/>
                    </a:lnTo>
                    <a:lnTo>
                      <a:pt x="0" y="18"/>
                    </a:lnTo>
                    <a:lnTo>
                      <a:pt x="8" y="35"/>
                    </a:lnTo>
                    <a:lnTo>
                      <a:pt x="157" y="9"/>
                    </a:lnTo>
                  </a:path>
                </a:pathLst>
              </a:custGeom>
              <a:solidFill>
                <a:srgbClr val="404040"/>
              </a:solidFill>
              <a:ln w="12700" cap="rnd" cmpd="sng">
                <a:solidFill>
                  <a:srgbClr val="000000"/>
                </a:solidFill>
                <a:prstDash val="solid"/>
                <a:round/>
                <a:headEnd/>
                <a:tailEnd/>
              </a:ln>
              <a:effectLst/>
            </p:spPr>
            <p:txBody>
              <a:bodyPr/>
              <a:lstStyle/>
              <a:p>
                <a:endParaRPr lang="zh-CN" altLang="en-US"/>
              </a:p>
            </p:txBody>
          </p:sp>
          <p:sp>
            <p:nvSpPr>
              <p:cNvPr id="513098" name="Freeform 74"/>
              <p:cNvSpPr>
                <a:spLocks/>
              </p:cNvSpPr>
              <p:nvPr/>
            </p:nvSpPr>
            <p:spPr bwMode="auto">
              <a:xfrm>
                <a:off x="1460" y="2791"/>
                <a:ext cx="127" cy="214"/>
              </a:xfrm>
              <a:custGeom>
                <a:avLst/>
                <a:gdLst/>
                <a:ahLst/>
                <a:cxnLst>
                  <a:cxn ang="0">
                    <a:pos x="126" y="160"/>
                  </a:cxn>
                  <a:cxn ang="0">
                    <a:pos x="79" y="178"/>
                  </a:cxn>
                  <a:cxn ang="0">
                    <a:pos x="63" y="204"/>
                  </a:cxn>
                  <a:cxn ang="0">
                    <a:pos x="55" y="213"/>
                  </a:cxn>
                  <a:cxn ang="0">
                    <a:pos x="16" y="213"/>
                  </a:cxn>
                  <a:cxn ang="0">
                    <a:pos x="0" y="204"/>
                  </a:cxn>
                  <a:cxn ang="0">
                    <a:pos x="0" y="62"/>
                  </a:cxn>
                  <a:cxn ang="0">
                    <a:pos x="16" y="27"/>
                  </a:cxn>
                  <a:cxn ang="0">
                    <a:pos x="39" y="18"/>
                  </a:cxn>
                  <a:cxn ang="0">
                    <a:pos x="63" y="0"/>
                  </a:cxn>
                  <a:cxn ang="0">
                    <a:pos x="79" y="0"/>
                  </a:cxn>
                  <a:cxn ang="0">
                    <a:pos x="87" y="0"/>
                  </a:cxn>
                  <a:cxn ang="0">
                    <a:pos x="102" y="18"/>
                  </a:cxn>
                  <a:cxn ang="0">
                    <a:pos x="102" y="160"/>
                  </a:cxn>
                </a:cxnLst>
                <a:rect l="0" t="0" r="r" b="b"/>
                <a:pathLst>
                  <a:path w="127" h="214">
                    <a:moveTo>
                      <a:pt x="126" y="160"/>
                    </a:moveTo>
                    <a:lnTo>
                      <a:pt x="79" y="178"/>
                    </a:lnTo>
                    <a:lnTo>
                      <a:pt x="63" y="204"/>
                    </a:lnTo>
                    <a:lnTo>
                      <a:pt x="55" y="213"/>
                    </a:lnTo>
                    <a:lnTo>
                      <a:pt x="16" y="213"/>
                    </a:lnTo>
                    <a:lnTo>
                      <a:pt x="0" y="204"/>
                    </a:lnTo>
                    <a:lnTo>
                      <a:pt x="0" y="62"/>
                    </a:lnTo>
                    <a:lnTo>
                      <a:pt x="16" y="27"/>
                    </a:lnTo>
                    <a:lnTo>
                      <a:pt x="39" y="18"/>
                    </a:lnTo>
                    <a:lnTo>
                      <a:pt x="63" y="0"/>
                    </a:lnTo>
                    <a:lnTo>
                      <a:pt x="79" y="0"/>
                    </a:lnTo>
                    <a:lnTo>
                      <a:pt x="87" y="0"/>
                    </a:lnTo>
                    <a:lnTo>
                      <a:pt x="102" y="18"/>
                    </a:lnTo>
                    <a:lnTo>
                      <a:pt x="102" y="160"/>
                    </a:lnTo>
                  </a:path>
                </a:pathLst>
              </a:custGeom>
              <a:solidFill>
                <a:srgbClr val="800000"/>
              </a:solidFill>
              <a:ln w="12700" cap="rnd" cmpd="sng">
                <a:solidFill>
                  <a:srgbClr val="000000"/>
                </a:solidFill>
                <a:prstDash val="solid"/>
                <a:round/>
                <a:headEnd type="none" w="sm" len="sm"/>
                <a:tailEnd type="none" w="sm" len="sm"/>
              </a:ln>
              <a:effectLst/>
            </p:spPr>
            <p:txBody>
              <a:bodyPr/>
              <a:lstStyle/>
              <a:p>
                <a:endParaRPr lang="zh-CN" altLang="en-US"/>
              </a:p>
            </p:txBody>
          </p:sp>
        </p:grpSp>
        <p:grpSp>
          <p:nvGrpSpPr>
            <p:cNvPr id="9" name="Group 75"/>
            <p:cNvGrpSpPr>
              <a:grpSpLocks/>
            </p:cNvGrpSpPr>
            <p:nvPr/>
          </p:nvGrpSpPr>
          <p:grpSpPr bwMode="auto">
            <a:xfrm>
              <a:off x="2290" y="2069"/>
              <a:ext cx="912" cy="1104"/>
              <a:chOff x="2629" y="3387"/>
              <a:chExt cx="705" cy="672"/>
            </a:xfrm>
          </p:grpSpPr>
          <p:sp>
            <p:nvSpPr>
              <p:cNvPr id="513100" name="Freeform 76"/>
              <p:cNvSpPr>
                <a:spLocks/>
              </p:cNvSpPr>
              <p:nvPr/>
            </p:nvSpPr>
            <p:spPr bwMode="auto">
              <a:xfrm>
                <a:off x="2731" y="3467"/>
                <a:ext cx="197" cy="190"/>
              </a:xfrm>
              <a:custGeom>
                <a:avLst/>
                <a:gdLst/>
                <a:ahLst/>
                <a:cxnLst>
                  <a:cxn ang="0">
                    <a:pos x="0" y="0"/>
                  </a:cxn>
                  <a:cxn ang="0">
                    <a:pos x="51" y="153"/>
                  </a:cxn>
                  <a:cxn ang="0">
                    <a:pos x="196" y="189"/>
                  </a:cxn>
                  <a:cxn ang="0">
                    <a:pos x="149" y="44"/>
                  </a:cxn>
                  <a:cxn ang="0">
                    <a:pos x="0" y="0"/>
                  </a:cxn>
                </a:cxnLst>
                <a:rect l="0" t="0" r="r" b="b"/>
                <a:pathLst>
                  <a:path w="197" h="190">
                    <a:moveTo>
                      <a:pt x="0" y="0"/>
                    </a:moveTo>
                    <a:lnTo>
                      <a:pt x="51" y="153"/>
                    </a:lnTo>
                    <a:lnTo>
                      <a:pt x="196" y="189"/>
                    </a:lnTo>
                    <a:lnTo>
                      <a:pt x="149" y="44"/>
                    </a:lnTo>
                    <a:lnTo>
                      <a:pt x="0" y="0"/>
                    </a:lnTo>
                  </a:path>
                </a:pathLst>
              </a:custGeom>
              <a:solidFill>
                <a:srgbClr val="FFFF00"/>
              </a:solidFill>
              <a:ln w="12700" cap="rnd" cmpd="sng">
                <a:solidFill>
                  <a:srgbClr val="000000"/>
                </a:solidFill>
                <a:prstDash val="solid"/>
                <a:round/>
                <a:headEnd/>
                <a:tailEnd/>
              </a:ln>
              <a:effectLst/>
            </p:spPr>
            <p:txBody>
              <a:bodyPr/>
              <a:lstStyle/>
              <a:p>
                <a:endParaRPr lang="zh-CN" altLang="en-US"/>
              </a:p>
            </p:txBody>
          </p:sp>
          <p:grpSp>
            <p:nvGrpSpPr>
              <p:cNvPr id="10" name="Group 77"/>
              <p:cNvGrpSpPr>
                <a:grpSpLocks/>
              </p:cNvGrpSpPr>
              <p:nvPr/>
            </p:nvGrpSpPr>
            <p:grpSpPr bwMode="auto">
              <a:xfrm>
                <a:off x="2629" y="3471"/>
                <a:ext cx="286" cy="143"/>
                <a:chOff x="2629" y="3471"/>
                <a:chExt cx="286" cy="143"/>
              </a:xfrm>
            </p:grpSpPr>
            <p:sp>
              <p:nvSpPr>
                <p:cNvPr id="513102" name="Arc 78"/>
                <p:cNvSpPr>
                  <a:spLocks/>
                </p:cNvSpPr>
                <p:nvPr/>
              </p:nvSpPr>
              <p:spPr bwMode="auto">
                <a:xfrm rot="20520000">
                  <a:off x="2629" y="3471"/>
                  <a:ext cx="146" cy="116"/>
                </a:xfrm>
                <a:custGeom>
                  <a:avLst/>
                  <a:gdLst>
                    <a:gd name="G0" fmla="+- 16746 0 0"/>
                    <a:gd name="G1" fmla="+- 21600 0 0"/>
                    <a:gd name="G2" fmla="+- 21600 0 0"/>
                    <a:gd name="T0" fmla="*/ 0 w 30557"/>
                    <a:gd name="T1" fmla="*/ 7957 h 21600"/>
                    <a:gd name="T2" fmla="*/ 30557 w 30557"/>
                    <a:gd name="T3" fmla="*/ 4992 h 21600"/>
                    <a:gd name="T4" fmla="*/ 16746 w 30557"/>
                    <a:gd name="T5" fmla="*/ 21600 h 21600"/>
                  </a:gdLst>
                  <a:ahLst/>
                  <a:cxnLst>
                    <a:cxn ang="0">
                      <a:pos x="T0" y="T1"/>
                    </a:cxn>
                    <a:cxn ang="0">
                      <a:pos x="T2" y="T3"/>
                    </a:cxn>
                    <a:cxn ang="0">
                      <a:pos x="T4" y="T5"/>
                    </a:cxn>
                  </a:cxnLst>
                  <a:rect l="0" t="0" r="r" b="b"/>
                  <a:pathLst>
                    <a:path w="30557" h="21600" fill="none" extrusionOk="0">
                      <a:moveTo>
                        <a:pt x="-1" y="7956"/>
                      </a:moveTo>
                      <a:cubicBezTo>
                        <a:pt x="4101" y="2922"/>
                        <a:pt x="10251" y="-1"/>
                        <a:pt x="16746" y="0"/>
                      </a:cubicBezTo>
                      <a:cubicBezTo>
                        <a:pt x="21791" y="0"/>
                        <a:pt x="26677" y="1766"/>
                        <a:pt x="30556" y="4992"/>
                      </a:cubicBezTo>
                    </a:path>
                    <a:path w="30557" h="21600" stroke="0" extrusionOk="0">
                      <a:moveTo>
                        <a:pt x="-1" y="7956"/>
                      </a:moveTo>
                      <a:cubicBezTo>
                        <a:pt x="4101" y="2922"/>
                        <a:pt x="10251" y="-1"/>
                        <a:pt x="16746" y="0"/>
                      </a:cubicBezTo>
                      <a:cubicBezTo>
                        <a:pt x="21791" y="0"/>
                        <a:pt x="26677" y="1766"/>
                        <a:pt x="30556" y="4992"/>
                      </a:cubicBezTo>
                      <a:lnTo>
                        <a:pt x="16746" y="21600"/>
                      </a:lnTo>
                      <a:close/>
                    </a:path>
                  </a:pathLst>
                </a:custGeom>
                <a:solidFill>
                  <a:srgbClr val="FFFF00"/>
                </a:solidFill>
                <a:ln w="12700" cap="rnd">
                  <a:solidFill>
                    <a:srgbClr val="000000"/>
                  </a:solidFill>
                  <a:round/>
                  <a:headEnd/>
                  <a:tailEnd/>
                </a:ln>
                <a:effectLst/>
              </p:spPr>
              <p:txBody>
                <a:bodyPr wrap="none" anchor="ctr"/>
                <a:lstStyle/>
                <a:p>
                  <a:endParaRPr lang="zh-CN" altLang="en-US"/>
                </a:p>
              </p:txBody>
            </p:sp>
            <p:sp>
              <p:nvSpPr>
                <p:cNvPr id="513103" name="Arc 79"/>
                <p:cNvSpPr>
                  <a:spLocks/>
                </p:cNvSpPr>
                <p:nvPr/>
              </p:nvSpPr>
              <p:spPr bwMode="auto">
                <a:xfrm rot="20520000">
                  <a:off x="2650" y="3474"/>
                  <a:ext cx="150" cy="116"/>
                </a:xfrm>
                <a:custGeom>
                  <a:avLst/>
                  <a:gdLst>
                    <a:gd name="G0" fmla="+- 16766 0 0"/>
                    <a:gd name="G1" fmla="+- 21600 0 0"/>
                    <a:gd name="G2" fmla="+- 21600 0 0"/>
                    <a:gd name="T0" fmla="*/ 0 w 30426"/>
                    <a:gd name="T1" fmla="*/ 7981 h 21600"/>
                    <a:gd name="T2" fmla="*/ 30426 w 30426"/>
                    <a:gd name="T3" fmla="*/ 4868 h 21600"/>
                    <a:gd name="T4" fmla="*/ 16766 w 30426"/>
                    <a:gd name="T5" fmla="*/ 21600 h 21600"/>
                  </a:gdLst>
                  <a:ahLst/>
                  <a:cxnLst>
                    <a:cxn ang="0">
                      <a:pos x="T0" y="T1"/>
                    </a:cxn>
                    <a:cxn ang="0">
                      <a:pos x="T2" y="T3"/>
                    </a:cxn>
                    <a:cxn ang="0">
                      <a:pos x="T4" y="T5"/>
                    </a:cxn>
                  </a:cxnLst>
                  <a:rect l="0" t="0" r="r" b="b"/>
                  <a:pathLst>
                    <a:path w="30426" h="21600" fill="none" extrusionOk="0">
                      <a:moveTo>
                        <a:pt x="0" y="7981"/>
                      </a:moveTo>
                      <a:cubicBezTo>
                        <a:pt x="4101" y="2931"/>
                        <a:pt x="10260" y="-1"/>
                        <a:pt x="16766" y="0"/>
                      </a:cubicBezTo>
                      <a:cubicBezTo>
                        <a:pt x="21744" y="0"/>
                        <a:pt x="26569" y="1719"/>
                        <a:pt x="30426" y="4867"/>
                      </a:cubicBezTo>
                    </a:path>
                    <a:path w="30426" h="21600" stroke="0" extrusionOk="0">
                      <a:moveTo>
                        <a:pt x="0" y="7981"/>
                      </a:moveTo>
                      <a:cubicBezTo>
                        <a:pt x="4101" y="2931"/>
                        <a:pt x="10260" y="-1"/>
                        <a:pt x="16766" y="0"/>
                      </a:cubicBezTo>
                      <a:cubicBezTo>
                        <a:pt x="21744" y="0"/>
                        <a:pt x="26569" y="1719"/>
                        <a:pt x="30426" y="4867"/>
                      </a:cubicBezTo>
                      <a:lnTo>
                        <a:pt x="16766" y="21600"/>
                      </a:lnTo>
                      <a:close/>
                    </a:path>
                  </a:pathLst>
                </a:custGeom>
                <a:solidFill>
                  <a:srgbClr val="FFFF00"/>
                </a:solidFill>
                <a:ln w="12700" cap="rnd">
                  <a:solidFill>
                    <a:srgbClr val="000000"/>
                  </a:solidFill>
                  <a:round/>
                  <a:headEnd/>
                  <a:tailEnd/>
                </a:ln>
                <a:effectLst/>
              </p:spPr>
              <p:txBody>
                <a:bodyPr wrap="none" anchor="ctr"/>
                <a:lstStyle/>
                <a:p>
                  <a:endParaRPr lang="zh-CN" altLang="en-US"/>
                </a:p>
              </p:txBody>
            </p:sp>
            <p:sp>
              <p:nvSpPr>
                <p:cNvPr id="513104" name="Arc 80"/>
                <p:cNvSpPr>
                  <a:spLocks/>
                </p:cNvSpPr>
                <p:nvPr/>
              </p:nvSpPr>
              <p:spPr bwMode="auto">
                <a:xfrm rot="20520000">
                  <a:off x="2658" y="3472"/>
                  <a:ext cx="150" cy="116"/>
                </a:xfrm>
                <a:custGeom>
                  <a:avLst/>
                  <a:gdLst>
                    <a:gd name="G0" fmla="+- 16766 0 0"/>
                    <a:gd name="G1" fmla="+- 21600 0 0"/>
                    <a:gd name="G2" fmla="+- 21600 0 0"/>
                    <a:gd name="T0" fmla="*/ 0 w 30426"/>
                    <a:gd name="T1" fmla="*/ 7981 h 21600"/>
                    <a:gd name="T2" fmla="*/ 30426 w 30426"/>
                    <a:gd name="T3" fmla="*/ 4868 h 21600"/>
                    <a:gd name="T4" fmla="*/ 16766 w 30426"/>
                    <a:gd name="T5" fmla="*/ 21600 h 21600"/>
                  </a:gdLst>
                  <a:ahLst/>
                  <a:cxnLst>
                    <a:cxn ang="0">
                      <a:pos x="T0" y="T1"/>
                    </a:cxn>
                    <a:cxn ang="0">
                      <a:pos x="T2" y="T3"/>
                    </a:cxn>
                    <a:cxn ang="0">
                      <a:pos x="T4" y="T5"/>
                    </a:cxn>
                  </a:cxnLst>
                  <a:rect l="0" t="0" r="r" b="b"/>
                  <a:pathLst>
                    <a:path w="30426" h="21600" fill="none" extrusionOk="0">
                      <a:moveTo>
                        <a:pt x="0" y="7981"/>
                      </a:moveTo>
                      <a:cubicBezTo>
                        <a:pt x="4101" y="2931"/>
                        <a:pt x="10260" y="-1"/>
                        <a:pt x="16766" y="0"/>
                      </a:cubicBezTo>
                      <a:cubicBezTo>
                        <a:pt x="21744" y="0"/>
                        <a:pt x="26569" y="1719"/>
                        <a:pt x="30426" y="4867"/>
                      </a:cubicBezTo>
                    </a:path>
                    <a:path w="30426" h="21600" stroke="0" extrusionOk="0">
                      <a:moveTo>
                        <a:pt x="0" y="7981"/>
                      </a:moveTo>
                      <a:cubicBezTo>
                        <a:pt x="4101" y="2931"/>
                        <a:pt x="10260" y="-1"/>
                        <a:pt x="16766" y="0"/>
                      </a:cubicBezTo>
                      <a:cubicBezTo>
                        <a:pt x="21744" y="0"/>
                        <a:pt x="26569" y="1719"/>
                        <a:pt x="30426" y="4867"/>
                      </a:cubicBezTo>
                      <a:lnTo>
                        <a:pt x="16766" y="21600"/>
                      </a:lnTo>
                      <a:close/>
                    </a:path>
                  </a:pathLst>
                </a:custGeom>
                <a:solidFill>
                  <a:srgbClr val="FFFF00"/>
                </a:solidFill>
                <a:ln w="12700" cap="rnd">
                  <a:solidFill>
                    <a:srgbClr val="000000"/>
                  </a:solidFill>
                  <a:round/>
                  <a:headEnd/>
                  <a:tailEnd/>
                </a:ln>
                <a:effectLst/>
              </p:spPr>
              <p:txBody>
                <a:bodyPr wrap="none" anchor="ctr"/>
                <a:lstStyle/>
                <a:p>
                  <a:endParaRPr lang="zh-CN" altLang="en-US"/>
                </a:p>
              </p:txBody>
            </p:sp>
            <p:sp>
              <p:nvSpPr>
                <p:cNvPr id="513105" name="Arc 81"/>
                <p:cNvSpPr>
                  <a:spLocks/>
                </p:cNvSpPr>
                <p:nvPr/>
              </p:nvSpPr>
              <p:spPr bwMode="auto">
                <a:xfrm rot="20520000">
                  <a:off x="2679" y="3491"/>
                  <a:ext cx="145" cy="112"/>
                </a:xfrm>
                <a:custGeom>
                  <a:avLst/>
                  <a:gdLst>
                    <a:gd name="G0" fmla="+- 16819 0 0"/>
                    <a:gd name="G1" fmla="+- 21600 0 0"/>
                    <a:gd name="G2" fmla="+- 21600 0 0"/>
                    <a:gd name="T0" fmla="*/ 0 w 30537"/>
                    <a:gd name="T1" fmla="*/ 8047 h 21600"/>
                    <a:gd name="T2" fmla="*/ 30537 w 30537"/>
                    <a:gd name="T3" fmla="*/ 4915 h 21600"/>
                    <a:gd name="T4" fmla="*/ 16819 w 30537"/>
                    <a:gd name="T5" fmla="*/ 21600 h 21600"/>
                  </a:gdLst>
                  <a:ahLst/>
                  <a:cxnLst>
                    <a:cxn ang="0">
                      <a:pos x="T0" y="T1"/>
                    </a:cxn>
                    <a:cxn ang="0">
                      <a:pos x="T2" y="T3"/>
                    </a:cxn>
                    <a:cxn ang="0">
                      <a:pos x="T4" y="T5"/>
                    </a:cxn>
                  </a:cxnLst>
                  <a:rect l="0" t="0" r="r" b="b"/>
                  <a:pathLst>
                    <a:path w="30537" h="21600" fill="none" extrusionOk="0">
                      <a:moveTo>
                        <a:pt x="0" y="8047"/>
                      </a:moveTo>
                      <a:cubicBezTo>
                        <a:pt x="4100" y="2958"/>
                        <a:pt x="10284" y="-1"/>
                        <a:pt x="16819" y="0"/>
                      </a:cubicBezTo>
                      <a:cubicBezTo>
                        <a:pt x="21822" y="0"/>
                        <a:pt x="26671" y="1737"/>
                        <a:pt x="30536" y="4915"/>
                      </a:cubicBezTo>
                    </a:path>
                    <a:path w="30537" h="21600" stroke="0" extrusionOk="0">
                      <a:moveTo>
                        <a:pt x="0" y="8047"/>
                      </a:moveTo>
                      <a:cubicBezTo>
                        <a:pt x="4100" y="2958"/>
                        <a:pt x="10284" y="-1"/>
                        <a:pt x="16819" y="0"/>
                      </a:cubicBezTo>
                      <a:cubicBezTo>
                        <a:pt x="21822" y="0"/>
                        <a:pt x="26671" y="1737"/>
                        <a:pt x="30536" y="4915"/>
                      </a:cubicBezTo>
                      <a:lnTo>
                        <a:pt x="16819" y="21600"/>
                      </a:lnTo>
                      <a:close/>
                    </a:path>
                  </a:pathLst>
                </a:custGeom>
                <a:solidFill>
                  <a:srgbClr val="FFFF00"/>
                </a:solidFill>
                <a:ln w="12700" cap="rnd">
                  <a:solidFill>
                    <a:srgbClr val="000000"/>
                  </a:solidFill>
                  <a:round/>
                  <a:headEnd/>
                  <a:tailEnd/>
                </a:ln>
                <a:effectLst/>
              </p:spPr>
              <p:txBody>
                <a:bodyPr wrap="none" anchor="ctr"/>
                <a:lstStyle/>
                <a:p>
                  <a:endParaRPr lang="zh-CN" altLang="en-US"/>
                </a:p>
              </p:txBody>
            </p:sp>
            <p:sp>
              <p:nvSpPr>
                <p:cNvPr id="513106" name="Arc 82"/>
                <p:cNvSpPr>
                  <a:spLocks/>
                </p:cNvSpPr>
                <p:nvPr/>
              </p:nvSpPr>
              <p:spPr bwMode="auto">
                <a:xfrm rot="20520000">
                  <a:off x="2706" y="3486"/>
                  <a:ext cx="123" cy="112"/>
                </a:xfrm>
                <a:custGeom>
                  <a:avLst/>
                  <a:gdLst>
                    <a:gd name="G0" fmla="+- 16746 0 0"/>
                    <a:gd name="G1" fmla="+- 21600 0 0"/>
                    <a:gd name="G2" fmla="+- 21600 0 0"/>
                    <a:gd name="T0" fmla="*/ 0 w 30438"/>
                    <a:gd name="T1" fmla="*/ 7957 h 21600"/>
                    <a:gd name="T2" fmla="*/ 30438 w 30438"/>
                    <a:gd name="T3" fmla="*/ 4894 h 21600"/>
                    <a:gd name="T4" fmla="*/ 16746 w 30438"/>
                    <a:gd name="T5" fmla="*/ 21600 h 21600"/>
                  </a:gdLst>
                  <a:ahLst/>
                  <a:cxnLst>
                    <a:cxn ang="0">
                      <a:pos x="T0" y="T1"/>
                    </a:cxn>
                    <a:cxn ang="0">
                      <a:pos x="T2" y="T3"/>
                    </a:cxn>
                    <a:cxn ang="0">
                      <a:pos x="T4" y="T5"/>
                    </a:cxn>
                  </a:cxnLst>
                  <a:rect l="0" t="0" r="r" b="b"/>
                  <a:pathLst>
                    <a:path w="30438" h="21600" fill="none" extrusionOk="0">
                      <a:moveTo>
                        <a:pt x="-1" y="7956"/>
                      </a:moveTo>
                      <a:cubicBezTo>
                        <a:pt x="4101" y="2922"/>
                        <a:pt x="10251" y="-1"/>
                        <a:pt x="16746" y="0"/>
                      </a:cubicBezTo>
                      <a:cubicBezTo>
                        <a:pt x="21738" y="0"/>
                        <a:pt x="26576" y="1729"/>
                        <a:pt x="30437" y="4894"/>
                      </a:cubicBezTo>
                    </a:path>
                    <a:path w="30438" h="21600" stroke="0" extrusionOk="0">
                      <a:moveTo>
                        <a:pt x="-1" y="7956"/>
                      </a:moveTo>
                      <a:cubicBezTo>
                        <a:pt x="4101" y="2922"/>
                        <a:pt x="10251" y="-1"/>
                        <a:pt x="16746" y="0"/>
                      </a:cubicBezTo>
                      <a:cubicBezTo>
                        <a:pt x="21738" y="0"/>
                        <a:pt x="26576" y="1729"/>
                        <a:pt x="30437" y="4894"/>
                      </a:cubicBezTo>
                      <a:lnTo>
                        <a:pt x="16746" y="21600"/>
                      </a:lnTo>
                      <a:close/>
                    </a:path>
                  </a:pathLst>
                </a:custGeom>
                <a:solidFill>
                  <a:srgbClr val="FFFF00"/>
                </a:solidFill>
                <a:ln w="12700" cap="rnd">
                  <a:solidFill>
                    <a:srgbClr val="000000"/>
                  </a:solidFill>
                  <a:round/>
                  <a:headEnd/>
                  <a:tailEnd/>
                </a:ln>
                <a:effectLst/>
              </p:spPr>
              <p:txBody>
                <a:bodyPr wrap="none" anchor="ctr"/>
                <a:lstStyle/>
                <a:p>
                  <a:endParaRPr lang="zh-CN" altLang="en-US"/>
                </a:p>
              </p:txBody>
            </p:sp>
            <p:sp>
              <p:nvSpPr>
                <p:cNvPr id="513107" name="Arc 83"/>
                <p:cNvSpPr>
                  <a:spLocks/>
                </p:cNvSpPr>
                <p:nvPr/>
              </p:nvSpPr>
              <p:spPr bwMode="auto">
                <a:xfrm rot="20520000">
                  <a:off x="2720" y="3499"/>
                  <a:ext cx="135" cy="107"/>
                </a:xfrm>
                <a:custGeom>
                  <a:avLst/>
                  <a:gdLst>
                    <a:gd name="G0" fmla="+- 16736 0 0"/>
                    <a:gd name="G1" fmla="+- 21600 0 0"/>
                    <a:gd name="G2" fmla="+- 21600 0 0"/>
                    <a:gd name="T0" fmla="*/ 0 w 30608"/>
                    <a:gd name="T1" fmla="*/ 7945 h 21600"/>
                    <a:gd name="T2" fmla="*/ 30608 w 30608"/>
                    <a:gd name="T3" fmla="*/ 5043 h 21600"/>
                    <a:gd name="T4" fmla="*/ 16736 w 30608"/>
                    <a:gd name="T5" fmla="*/ 21600 h 21600"/>
                  </a:gdLst>
                  <a:ahLst/>
                  <a:cxnLst>
                    <a:cxn ang="0">
                      <a:pos x="T0" y="T1"/>
                    </a:cxn>
                    <a:cxn ang="0">
                      <a:pos x="T2" y="T3"/>
                    </a:cxn>
                    <a:cxn ang="0">
                      <a:pos x="T4" y="T5"/>
                    </a:cxn>
                  </a:cxnLst>
                  <a:rect l="0" t="0" r="r" b="b"/>
                  <a:pathLst>
                    <a:path w="30608" h="21600" fill="none" extrusionOk="0">
                      <a:moveTo>
                        <a:pt x="-1" y="7944"/>
                      </a:moveTo>
                      <a:cubicBezTo>
                        <a:pt x="4102" y="2917"/>
                        <a:pt x="10247" y="-1"/>
                        <a:pt x="16736" y="0"/>
                      </a:cubicBezTo>
                      <a:cubicBezTo>
                        <a:pt x="21808" y="0"/>
                        <a:pt x="26719" y="1785"/>
                        <a:pt x="30607" y="5043"/>
                      </a:cubicBezTo>
                    </a:path>
                    <a:path w="30608" h="21600" stroke="0" extrusionOk="0">
                      <a:moveTo>
                        <a:pt x="-1" y="7944"/>
                      </a:moveTo>
                      <a:cubicBezTo>
                        <a:pt x="4102" y="2917"/>
                        <a:pt x="10247" y="-1"/>
                        <a:pt x="16736" y="0"/>
                      </a:cubicBezTo>
                      <a:cubicBezTo>
                        <a:pt x="21808" y="0"/>
                        <a:pt x="26719" y="1785"/>
                        <a:pt x="30607" y="5043"/>
                      </a:cubicBezTo>
                      <a:lnTo>
                        <a:pt x="16736" y="21600"/>
                      </a:lnTo>
                      <a:close/>
                    </a:path>
                  </a:pathLst>
                </a:custGeom>
                <a:solidFill>
                  <a:srgbClr val="FFFF00"/>
                </a:solidFill>
                <a:ln w="12700" cap="rnd">
                  <a:solidFill>
                    <a:srgbClr val="000000"/>
                  </a:solidFill>
                  <a:round/>
                  <a:headEnd/>
                  <a:tailEnd/>
                </a:ln>
                <a:effectLst/>
              </p:spPr>
              <p:txBody>
                <a:bodyPr wrap="none" anchor="ctr"/>
                <a:lstStyle/>
                <a:p>
                  <a:endParaRPr lang="zh-CN" altLang="en-US"/>
                </a:p>
              </p:txBody>
            </p:sp>
            <p:sp>
              <p:nvSpPr>
                <p:cNvPr id="513108" name="Arc 84"/>
                <p:cNvSpPr>
                  <a:spLocks/>
                </p:cNvSpPr>
                <p:nvPr/>
              </p:nvSpPr>
              <p:spPr bwMode="auto">
                <a:xfrm rot="20520000">
                  <a:off x="2732" y="3506"/>
                  <a:ext cx="134" cy="107"/>
                </a:xfrm>
                <a:custGeom>
                  <a:avLst/>
                  <a:gdLst>
                    <a:gd name="G0" fmla="+- 16705 0 0"/>
                    <a:gd name="G1" fmla="+- 21600 0 0"/>
                    <a:gd name="G2" fmla="+- 21600 0 0"/>
                    <a:gd name="T0" fmla="*/ 0 w 30440"/>
                    <a:gd name="T1" fmla="*/ 7907 h 21600"/>
                    <a:gd name="T2" fmla="*/ 30440 w 30440"/>
                    <a:gd name="T3" fmla="*/ 4929 h 21600"/>
                    <a:gd name="T4" fmla="*/ 16705 w 30440"/>
                    <a:gd name="T5" fmla="*/ 21600 h 21600"/>
                  </a:gdLst>
                  <a:ahLst/>
                  <a:cxnLst>
                    <a:cxn ang="0">
                      <a:pos x="T0" y="T1"/>
                    </a:cxn>
                    <a:cxn ang="0">
                      <a:pos x="T2" y="T3"/>
                    </a:cxn>
                    <a:cxn ang="0">
                      <a:pos x="T4" y="T5"/>
                    </a:cxn>
                  </a:cxnLst>
                  <a:rect l="0" t="0" r="r" b="b"/>
                  <a:pathLst>
                    <a:path w="30440" h="21600" fill="none" extrusionOk="0">
                      <a:moveTo>
                        <a:pt x="-1" y="7906"/>
                      </a:moveTo>
                      <a:cubicBezTo>
                        <a:pt x="4102" y="2901"/>
                        <a:pt x="10233" y="-1"/>
                        <a:pt x="16705" y="0"/>
                      </a:cubicBezTo>
                      <a:cubicBezTo>
                        <a:pt x="21716" y="0"/>
                        <a:pt x="26571" y="1742"/>
                        <a:pt x="30439" y="4929"/>
                      </a:cubicBezTo>
                    </a:path>
                    <a:path w="30440" h="21600" stroke="0" extrusionOk="0">
                      <a:moveTo>
                        <a:pt x="-1" y="7906"/>
                      </a:moveTo>
                      <a:cubicBezTo>
                        <a:pt x="4102" y="2901"/>
                        <a:pt x="10233" y="-1"/>
                        <a:pt x="16705" y="0"/>
                      </a:cubicBezTo>
                      <a:cubicBezTo>
                        <a:pt x="21716" y="0"/>
                        <a:pt x="26571" y="1742"/>
                        <a:pt x="30439" y="4929"/>
                      </a:cubicBezTo>
                      <a:lnTo>
                        <a:pt x="16705" y="21600"/>
                      </a:lnTo>
                      <a:close/>
                    </a:path>
                  </a:pathLst>
                </a:custGeom>
                <a:solidFill>
                  <a:srgbClr val="FFFF00"/>
                </a:solidFill>
                <a:ln w="12700" cap="rnd">
                  <a:solidFill>
                    <a:srgbClr val="000000"/>
                  </a:solidFill>
                  <a:round/>
                  <a:headEnd/>
                  <a:tailEnd/>
                </a:ln>
                <a:effectLst/>
              </p:spPr>
              <p:txBody>
                <a:bodyPr wrap="none" anchor="ctr"/>
                <a:lstStyle/>
                <a:p>
                  <a:endParaRPr lang="zh-CN" altLang="en-US"/>
                </a:p>
              </p:txBody>
            </p:sp>
            <p:sp>
              <p:nvSpPr>
                <p:cNvPr id="513109" name="Arc 85"/>
                <p:cNvSpPr>
                  <a:spLocks/>
                </p:cNvSpPr>
                <p:nvPr/>
              </p:nvSpPr>
              <p:spPr bwMode="auto">
                <a:xfrm rot="20520000">
                  <a:off x="2744" y="3501"/>
                  <a:ext cx="127" cy="107"/>
                </a:xfrm>
                <a:custGeom>
                  <a:avLst/>
                  <a:gdLst>
                    <a:gd name="G0" fmla="+- 16753 0 0"/>
                    <a:gd name="G1" fmla="+- 21600 0 0"/>
                    <a:gd name="G2" fmla="+- 21600 0 0"/>
                    <a:gd name="T0" fmla="*/ 0 w 30330"/>
                    <a:gd name="T1" fmla="*/ 7965 h 21600"/>
                    <a:gd name="T2" fmla="*/ 30330 w 30330"/>
                    <a:gd name="T3" fmla="*/ 4800 h 21600"/>
                    <a:gd name="T4" fmla="*/ 16753 w 30330"/>
                    <a:gd name="T5" fmla="*/ 21600 h 21600"/>
                  </a:gdLst>
                  <a:ahLst/>
                  <a:cxnLst>
                    <a:cxn ang="0">
                      <a:pos x="T0" y="T1"/>
                    </a:cxn>
                    <a:cxn ang="0">
                      <a:pos x="T2" y="T3"/>
                    </a:cxn>
                    <a:cxn ang="0">
                      <a:pos x="T4" y="T5"/>
                    </a:cxn>
                  </a:cxnLst>
                  <a:rect l="0" t="0" r="r" b="b"/>
                  <a:pathLst>
                    <a:path w="30330" h="21600" fill="none" extrusionOk="0">
                      <a:moveTo>
                        <a:pt x="0" y="7965"/>
                      </a:moveTo>
                      <a:cubicBezTo>
                        <a:pt x="4102" y="2925"/>
                        <a:pt x="10254" y="-1"/>
                        <a:pt x="16753" y="0"/>
                      </a:cubicBezTo>
                      <a:cubicBezTo>
                        <a:pt x="21694" y="0"/>
                        <a:pt x="26486" y="1694"/>
                        <a:pt x="30329" y="4800"/>
                      </a:cubicBezTo>
                    </a:path>
                    <a:path w="30330" h="21600" stroke="0" extrusionOk="0">
                      <a:moveTo>
                        <a:pt x="0" y="7965"/>
                      </a:moveTo>
                      <a:cubicBezTo>
                        <a:pt x="4102" y="2925"/>
                        <a:pt x="10254" y="-1"/>
                        <a:pt x="16753" y="0"/>
                      </a:cubicBezTo>
                      <a:cubicBezTo>
                        <a:pt x="21694" y="0"/>
                        <a:pt x="26486" y="1694"/>
                        <a:pt x="30329" y="4800"/>
                      </a:cubicBezTo>
                      <a:lnTo>
                        <a:pt x="16753" y="21600"/>
                      </a:lnTo>
                      <a:close/>
                    </a:path>
                  </a:pathLst>
                </a:custGeom>
                <a:solidFill>
                  <a:srgbClr val="FFFF00"/>
                </a:solidFill>
                <a:ln w="12700" cap="rnd">
                  <a:solidFill>
                    <a:srgbClr val="000000"/>
                  </a:solidFill>
                  <a:round/>
                  <a:headEnd/>
                  <a:tailEnd/>
                </a:ln>
                <a:effectLst/>
              </p:spPr>
              <p:txBody>
                <a:bodyPr wrap="none" anchor="ctr"/>
                <a:lstStyle/>
                <a:p>
                  <a:endParaRPr lang="zh-CN" altLang="en-US"/>
                </a:p>
              </p:txBody>
            </p:sp>
            <p:sp>
              <p:nvSpPr>
                <p:cNvPr id="513110" name="Arc 86"/>
                <p:cNvSpPr>
                  <a:spLocks/>
                </p:cNvSpPr>
                <p:nvPr/>
              </p:nvSpPr>
              <p:spPr bwMode="auto">
                <a:xfrm rot="20520000">
                  <a:off x="2749" y="3507"/>
                  <a:ext cx="144" cy="107"/>
                </a:xfrm>
                <a:custGeom>
                  <a:avLst/>
                  <a:gdLst>
                    <a:gd name="G0" fmla="+- 16801 0 0"/>
                    <a:gd name="G1" fmla="+- 21600 0 0"/>
                    <a:gd name="G2" fmla="+- 21600 0 0"/>
                    <a:gd name="T0" fmla="*/ 0 w 30434"/>
                    <a:gd name="T1" fmla="*/ 8025 h 21600"/>
                    <a:gd name="T2" fmla="*/ 30434 w 30434"/>
                    <a:gd name="T3" fmla="*/ 4846 h 21600"/>
                    <a:gd name="T4" fmla="*/ 16801 w 30434"/>
                    <a:gd name="T5" fmla="*/ 21600 h 21600"/>
                  </a:gdLst>
                  <a:ahLst/>
                  <a:cxnLst>
                    <a:cxn ang="0">
                      <a:pos x="T0" y="T1"/>
                    </a:cxn>
                    <a:cxn ang="0">
                      <a:pos x="T2" y="T3"/>
                    </a:cxn>
                    <a:cxn ang="0">
                      <a:pos x="T4" y="T5"/>
                    </a:cxn>
                  </a:cxnLst>
                  <a:rect l="0" t="0" r="r" b="b"/>
                  <a:pathLst>
                    <a:path w="30434" h="21600" fill="none" extrusionOk="0">
                      <a:moveTo>
                        <a:pt x="-1" y="8024"/>
                      </a:moveTo>
                      <a:cubicBezTo>
                        <a:pt x="4100" y="2949"/>
                        <a:pt x="10276" y="-1"/>
                        <a:pt x="16801" y="0"/>
                      </a:cubicBezTo>
                      <a:cubicBezTo>
                        <a:pt x="21767" y="0"/>
                        <a:pt x="26581" y="1711"/>
                        <a:pt x="30434" y="4845"/>
                      </a:cubicBezTo>
                    </a:path>
                    <a:path w="30434" h="21600" stroke="0" extrusionOk="0">
                      <a:moveTo>
                        <a:pt x="-1" y="8024"/>
                      </a:moveTo>
                      <a:cubicBezTo>
                        <a:pt x="4100" y="2949"/>
                        <a:pt x="10276" y="-1"/>
                        <a:pt x="16801" y="0"/>
                      </a:cubicBezTo>
                      <a:cubicBezTo>
                        <a:pt x="21767" y="0"/>
                        <a:pt x="26581" y="1711"/>
                        <a:pt x="30434" y="4845"/>
                      </a:cubicBezTo>
                      <a:lnTo>
                        <a:pt x="16801" y="21600"/>
                      </a:lnTo>
                      <a:close/>
                    </a:path>
                  </a:pathLst>
                </a:custGeom>
                <a:solidFill>
                  <a:srgbClr val="FFFF00"/>
                </a:solidFill>
                <a:ln w="12700" cap="rnd">
                  <a:solidFill>
                    <a:srgbClr val="000000"/>
                  </a:solidFill>
                  <a:round/>
                  <a:headEnd/>
                  <a:tailEnd/>
                </a:ln>
                <a:effectLst/>
              </p:spPr>
              <p:txBody>
                <a:bodyPr wrap="none" anchor="ctr"/>
                <a:lstStyle/>
                <a:p>
                  <a:endParaRPr lang="zh-CN" altLang="en-US"/>
                </a:p>
              </p:txBody>
            </p:sp>
            <p:sp>
              <p:nvSpPr>
                <p:cNvPr id="513111" name="Arc 87"/>
                <p:cNvSpPr>
                  <a:spLocks/>
                </p:cNvSpPr>
                <p:nvPr/>
              </p:nvSpPr>
              <p:spPr bwMode="auto">
                <a:xfrm rot="20520000">
                  <a:off x="2757" y="3505"/>
                  <a:ext cx="145" cy="102"/>
                </a:xfrm>
                <a:custGeom>
                  <a:avLst/>
                  <a:gdLst>
                    <a:gd name="G0" fmla="+- 16814 0 0"/>
                    <a:gd name="G1" fmla="+- 21600 0 0"/>
                    <a:gd name="G2" fmla="+- 21600 0 0"/>
                    <a:gd name="T0" fmla="*/ 0 w 30498"/>
                    <a:gd name="T1" fmla="*/ 8041 h 21600"/>
                    <a:gd name="T2" fmla="*/ 30498 w 30498"/>
                    <a:gd name="T3" fmla="*/ 4887 h 21600"/>
                    <a:gd name="T4" fmla="*/ 16814 w 30498"/>
                    <a:gd name="T5" fmla="*/ 21600 h 21600"/>
                  </a:gdLst>
                  <a:ahLst/>
                  <a:cxnLst>
                    <a:cxn ang="0">
                      <a:pos x="T0" y="T1"/>
                    </a:cxn>
                    <a:cxn ang="0">
                      <a:pos x="T2" y="T3"/>
                    </a:cxn>
                    <a:cxn ang="0">
                      <a:pos x="T4" y="T5"/>
                    </a:cxn>
                  </a:cxnLst>
                  <a:rect l="0" t="0" r="r" b="b"/>
                  <a:pathLst>
                    <a:path w="30498" h="21600" fill="none" extrusionOk="0">
                      <a:moveTo>
                        <a:pt x="-1" y="8040"/>
                      </a:moveTo>
                      <a:cubicBezTo>
                        <a:pt x="4100" y="2956"/>
                        <a:pt x="10281" y="-1"/>
                        <a:pt x="16814" y="0"/>
                      </a:cubicBezTo>
                      <a:cubicBezTo>
                        <a:pt x="21802" y="0"/>
                        <a:pt x="26637" y="1726"/>
                        <a:pt x="30497" y="4887"/>
                      </a:cubicBezTo>
                    </a:path>
                    <a:path w="30498" h="21600" stroke="0" extrusionOk="0">
                      <a:moveTo>
                        <a:pt x="-1" y="8040"/>
                      </a:moveTo>
                      <a:cubicBezTo>
                        <a:pt x="4100" y="2956"/>
                        <a:pt x="10281" y="-1"/>
                        <a:pt x="16814" y="0"/>
                      </a:cubicBezTo>
                      <a:cubicBezTo>
                        <a:pt x="21802" y="0"/>
                        <a:pt x="26637" y="1726"/>
                        <a:pt x="30497" y="4887"/>
                      </a:cubicBezTo>
                      <a:lnTo>
                        <a:pt x="16814" y="21600"/>
                      </a:lnTo>
                      <a:close/>
                    </a:path>
                  </a:pathLst>
                </a:custGeom>
                <a:solidFill>
                  <a:srgbClr val="FFFF00"/>
                </a:solidFill>
                <a:ln w="12700" cap="rnd">
                  <a:solidFill>
                    <a:srgbClr val="000000"/>
                  </a:solidFill>
                  <a:round/>
                  <a:headEnd/>
                  <a:tailEnd/>
                </a:ln>
                <a:effectLst/>
              </p:spPr>
              <p:txBody>
                <a:bodyPr wrap="none" anchor="ctr"/>
                <a:lstStyle/>
                <a:p>
                  <a:endParaRPr lang="zh-CN" altLang="en-US"/>
                </a:p>
              </p:txBody>
            </p:sp>
            <p:sp>
              <p:nvSpPr>
                <p:cNvPr id="513112" name="Arc 88"/>
                <p:cNvSpPr>
                  <a:spLocks/>
                </p:cNvSpPr>
                <p:nvPr/>
              </p:nvSpPr>
              <p:spPr bwMode="auto">
                <a:xfrm rot="20520000">
                  <a:off x="2787" y="3507"/>
                  <a:ext cx="128" cy="107"/>
                </a:xfrm>
                <a:custGeom>
                  <a:avLst/>
                  <a:gdLst>
                    <a:gd name="G0" fmla="+- 16716 0 0"/>
                    <a:gd name="G1" fmla="+- 21600 0 0"/>
                    <a:gd name="G2" fmla="+- 21600 0 0"/>
                    <a:gd name="T0" fmla="*/ 0 w 30390"/>
                    <a:gd name="T1" fmla="*/ 7920 h 21600"/>
                    <a:gd name="T2" fmla="*/ 30390 w 30390"/>
                    <a:gd name="T3" fmla="*/ 4880 h 21600"/>
                    <a:gd name="T4" fmla="*/ 16716 w 30390"/>
                    <a:gd name="T5" fmla="*/ 21600 h 21600"/>
                  </a:gdLst>
                  <a:ahLst/>
                  <a:cxnLst>
                    <a:cxn ang="0">
                      <a:pos x="T0" y="T1"/>
                    </a:cxn>
                    <a:cxn ang="0">
                      <a:pos x="T2" y="T3"/>
                    </a:cxn>
                    <a:cxn ang="0">
                      <a:pos x="T4" y="T5"/>
                    </a:cxn>
                  </a:cxnLst>
                  <a:rect l="0" t="0" r="r" b="b"/>
                  <a:pathLst>
                    <a:path w="30390" h="21600" fill="none" extrusionOk="0">
                      <a:moveTo>
                        <a:pt x="0" y="7920"/>
                      </a:moveTo>
                      <a:cubicBezTo>
                        <a:pt x="4102" y="2907"/>
                        <a:pt x="10238" y="-1"/>
                        <a:pt x="16716" y="0"/>
                      </a:cubicBezTo>
                      <a:cubicBezTo>
                        <a:pt x="21700" y="0"/>
                        <a:pt x="26531" y="1723"/>
                        <a:pt x="30390" y="4879"/>
                      </a:cubicBezTo>
                    </a:path>
                    <a:path w="30390" h="21600" stroke="0" extrusionOk="0">
                      <a:moveTo>
                        <a:pt x="0" y="7920"/>
                      </a:moveTo>
                      <a:cubicBezTo>
                        <a:pt x="4102" y="2907"/>
                        <a:pt x="10238" y="-1"/>
                        <a:pt x="16716" y="0"/>
                      </a:cubicBezTo>
                      <a:cubicBezTo>
                        <a:pt x="21700" y="0"/>
                        <a:pt x="26531" y="1723"/>
                        <a:pt x="30390" y="4879"/>
                      </a:cubicBezTo>
                      <a:lnTo>
                        <a:pt x="16716" y="21600"/>
                      </a:lnTo>
                      <a:close/>
                    </a:path>
                  </a:pathLst>
                </a:custGeom>
                <a:solidFill>
                  <a:srgbClr val="FFFF00"/>
                </a:solidFill>
                <a:ln w="12700" cap="rnd">
                  <a:solidFill>
                    <a:srgbClr val="000000"/>
                  </a:solidFill>
                  <a:round/>
                  <a:headEnd/>
                  <a:tailEnd/>
                </a:ln>
                <a:effectLst/>
              </p:spPr>
              <p:txBody>
                <a:bodyPr wrap="none" anchor="ctr"/>
                <a:lstStyle/>
                <a:p>
                  <a:endParaRPr lang="zh-CN" altLang="en-US"/>
                </a:p>
              </p:txBody>
            </p:sp>
          </p:grpSp>
          <p:sp>
            <p:nvSpPr>
              <p:cNvPr id="513113" name="Freeform 89"/>
              <p:cNvSpPr>
                <a:spLocks/>
              </p:cNvSpPr>
              <p:nvPr/>
            </p:nvSpPr>
            <p:spPr bwMode="auto">
              <a:xfrm>
                <a:off x="2629" y="3538"/>
                <a:ext cx="167" cy="193"/>
              </a:xfrm>
              <a:custGeom>
                <a:avLst/>
                <a:gdLst/>
                <a:ahLst/>
                <a:cxnLst>
                  <a:cxn ang="0">
                    <a:pos x="0" y="0"/>
                  </a:cxn>
                  <a:cxn ang="0">
                    <a:pos x="1" y="120"/>
                  </a:cxn>
                  <a:cxn ang="0">
                    <a:pos x="166" y="192"/>
                  </a:cxn>
                  <a:cxn ang="0">
                    <a:pos x="166" y="70"/>
                  </a:cxn>
                  <a:cxn ang="0">
                    <a:pos x="0" y="0"/>
                  </a:cxn>
                </a:cxnLst>
                <a:rect l="0" t="0" r="r" b="b"/>
                <a:pathLst>
                  <a:path w="167" h="193">
                    <a:moveTo>
                      <a:pt x="0" y="0"/>
                    </a:moveTo>
                    <a:lnTo>
                      <a:pt x="1" y="120"/>
                    </a:lnTo>
                    <a:lnTo>
                      <a:pt x="166" y="192"/>
                    </a:lnTo>
                    <a:lnTo>
                      <a:pt x="166" y="70"/>
                    </a:lnTo>
                    <a:lnTo>
                      <a:pt x="0" y="0"/>
                    </a:lnTo>
                  </a:path>
                </a:pathLst>
              </a:custGeom>
              <a:solidFill>
                <a:srgbClr val="FFFF00"/>
              </a:solidFill>
              <a:ln w="12700" cap="rnd" cmpd="sng">
                <a:solidFill>
                  <a:srgbClr val="000000"/>
                </a:solidFill>
                <a:prstDash val="solid"/>
                <a:round/>
                <a:headEnd/>
                <a:tailEnd/>
              </a:ln>
              <a:effectLst/>
            </p:spPr>
            <p:txBody>
              <a:bodyPr/>
              <a:lstStyle/>
              <a:p>
                <a:endParaRPr lang="zh-CN" altLang="en-US"/>
              </a:p>
            </p:txBody>
          </p:sp>
          <p:sp>
            <p:nvSpPr>
              <p:cNvPr id="513114" name="Arc 90"/>
              <p:cNvSpPr>
                <a:spLocks/>
              </p:cNvSpPr>
              <p:nvPr/>
            </p:nvSpPr>
            <p:spPr bwMode="auto">
              <a:xfrm rot="20520000">
                <a:off x="2792" y="3513"/>
                <a:ext cx="130" cy="102"/>
              </a:xfrm>
              <a:custGeom>
                <a:avLst/>
                <a:gdLst>
                  <a:gd name="G0" fmla="+- 15806 0 0"/>
                  <a:gd name="G1" fmla="+- 21600 0 0"/>
                  <a:gd name="G2" fmla="+- 21600 0 0"/>
                  <a:gd name="T0" fmla="*/ 0 w 29592"/>
                  <a:gd name="T1" fmla="*/ 6878 h 21600"/>
                  <a:gd name="T2" fmla="*/ 29592 w 29592"/>
                  <a:gd name="T3" fmla="*/ 4971 h 21600"/>
                  <a:gd name="T4" fmla="*/ 15806 w 29592"/>
                  <a:gd name="T5" fmla="*/ 21600 h 21600"/>
                </a:gdLst>
                <a:ahLst/>
                <a:cxnLst>
                  <a:cxn ang="0">
                    <a:pos x="T0" y="T1"/>
                  </a:cxn>
                  <a:cxn ang="0">
                    <a:pos x="T2" y="T3"/>
                  </a:cxn>
                  <a:cxn ang="0">
                    <a:pos x="T4" y="T5"/>
                  </a:cxn>
                </a:cxnLst>
                <a:rect l="0" t="0" r="r" b="b"/>
                <a:pathLst>
                  <a:path w="29592" h="21600" fill="none" extrusionOk="0">
                    <a:moveTo>
                      <a:pt x="0" y="6878"/>
                    </a:moveTo>
                    <a:cubicBezTo>
                      <a:pt x="4085" y="2491"/>
                      <a:pt x="9811" y="-1"/>
                      <a:pt x="15806" y="0"/>
                    </a:cubicBezTo>
                    <a:cubicBezTo>
                      <a:pt x="20840" y="0"/>
                      <a:pt x="25716" y="1758"/>
                      <a:pt x="29591" y="4971"/>
                    </a:cubicBezTo>
                  </a:path>
                  <a:path w="29592" h="21600" stroke="0" extrusionOk="0">
                    <a:moveTo>
                      <a:pt x="0" y="6878"/>
                    </a:moveTo>
                    <a:cubicBezTo>
                      <a:pt x="4085" y="2491"/>
                      <a:pt x="9811" y="-1"/>
                      <a:pt x="15806" y="0"/>
                    </a:cubicBezTo>
                    <a:cubicBezTo>
                      <a:pt x="20840" y="0"/>
                      <a:pt x="25716" y="1758"/>
                      <a:pt x="29591" y="4971"/>
                    </a:cubicBezTo>
                    <a:lnTo>
                      <a:pt x="15806" y="21600"/>
                    </a:lnTo>
                    <a:close/>
                  </a:path>
                </a:pathLst>
              </a:custGeom>
              <a:solidFill>
                <a:srgbClr val="FFFF00"/>
              </a:solidFill>
              <a:ln w="12700" cap="rnd">
                <a:solidFill>
                  <a:srgbClr val="000000"/>
                </a:solidFill>
                <a:round/>
                <a:headEnd/>
                <a:tailEnd/>
              </a:ln>
              <a:effectLst/>
            </p:spPr>
            <p:txBody>
              <a:bodyPr wrap="none" anchor="ctr"/>
              <a:lstStyle/>
              <a:p>
                <a:endParaRPr lang="zh-CN" altLang="en-US"/>
              </a:p>
            </p:txBody>
          </p:sp>
          <p:sp>
            <p:nvSpPr>
              <p:cNvPr id="513115" name="Arc 91"/>
              <p:cNvSpPr>
                <a:spLocks/>
              </p:cNvSpPr>
              <p:nvPr/>
            </p:nvSpPr>
            <p:spPr bwMode="auto">
              <a:xfrm rot="20520000">
                <a:off x="2800" y="3629"/>
                <a:ext cx="120" cy="111"/>
              </a:xfrm>
              <a:custGeom>
                <a:avLst/>
                <a:gdLst>
                  <a:gd name="G0" fmla="+- 14002 0 0"/>
                  <a:gd name="G1" fmla="+- 0 0 0"/>
                  <a:gd name="G2" fmla="+- 21600 0 0"/>
                  <a:gd name="T0" fmla="*/ 28658 w 28658"/>
                  <a:gd name="T1" fmla="*/ 15867 h 21600"/>
                  <a:gd name="T2" fmla="*/ 0 w 28658"/>
                  <a:gd name="T3" fmla="*/ 16447 h 21600"/>
                  <a:gd name="T4" fmla="*/ 14002 w 28658"/>
                  <a:gd name="T5" fmla="*/ 0 h 21600"/>
                </a:gdLst>
                <a:ahLst/>
                <a:cxnLst>
                  <a:cxn ang="0">
                    <a:pos x="T0" y="T1"/>
                  </a:cxn>
                  <a:cxn ang="0">
                    <a:pos x="T2" y="T3"/>
                  </a:cxn>
                  <a:cxn ang="0">
                    <a:pos x="T4" y="T5"/>
                  </a:cxn>
                </a:cxnLst>
                <a:rect l="0" t="0" r="r" b="b"/>
                <a:pathLst>
                  <a:path w="28658" h="21600" fill="none" extrusionOk="0">
                    <a:moveTo>
                      <a:pt x="28657" y="15866"/>
                    </a:moveTo>
                    <a:cubicBezTo>
                      <a:pt x="24667" y="19553"/>
                      <a:pt x="19434" y="21599"/>
                      <a:pt x="14002" y="21600"/>
                    </a:cubicBezTo>
                    <a:cubicBezTo>
                      <a:pt x="8870" y="21600"/>
                      <a:pt x="3907" y="19773"/>
                      <a:pt x="-1" y="16447"/>
                    </a:cubicBezTo>
                  </a:path>
                  <a:path w="28658" h="21600" stroke="0" extrusionOk="0">
                    <a:moveTo>
                      <a:pt x="28657" y="15866"/>
                    </a:moveTo>
                    <a:cubicBezTo>
                      <a:pt x="24667" y="19553"/>
                      <a:pt x="19434" y="21599"/>
                      <a:pt x="14002" y="21600"/>
                    </a:cubicBezTo>
                    <a:cubicBezTo>
                      <a:pt x="8870" y="21600"/>
                      <a:pt x="3907" y="19773"/>
                      <a:pt x="-1" y="16447"/>
                    </a:cubicBezTo>
                    <a:lnTo>
                      <a:pt x="14002" y="0"/>
                    </a:lnTo>
                    <a:close/>
                  </a:path>
                </a:pathLst>
              </a:custGeom>
              <a:solidFill>
                <a:srgbClr val="FFFF00"/>
              </a:solidFill>
              <a:ln w="12700" cap="rnd">
                <a:solidFill>
                  <a:srgbClr val="000000"/>
                </a:solidFill>
                <a:round/>
                <a:headEnd/>
                <a:tailEnd/>
              </a:ln>
              <a:effectLst/>
            </p:spPr>
            <p:txBody>
              <a:bodyPr wrap="none" anchor="ctr"/>
              <a:lstStyle/>
              <a:p>
                <a:endParaRPr lang="zh-CN" altLang="en-US"/>
              </a:p>
            </p:txBody>
          </p:sp>
          <p:sp>
            <p:nvSpPr>
              <p:cNvPr id="513116" name="Freeform 92"/>
              <p:cNvSpPr>
                <a:spLocks/>
              </p:cNvSpPr>
              <p:nvPr/>
            </p:nvSpPr>
            <p:spPr bwMode="auto">
              <a:xfrm>
                <a:off x="2783" y="3511"/>
                <a:ext cx="145" cy="218"/>
              </a:xfrm>
              <a:custGeom>
                <a:avLst/>
                <a:gdLst/>
                <a:ahLst/>
                <a:cxnLst>
                  <a:cxn ang="0">
                    <a:pos x="97" y="0"/>
                  </a:cxn>
                  <a:cxn ang="0">
                    <a:pos x="81" y="5"/>
                  </a:cxn>
                  <a:cxn ang="0">
                    <a:pos x="66" y="10"/>
                  </a:cxn>
                  <a:cxn ang="0">
                    <a:pos x="59" y="13"/>
                  </a:cxn>
                  <a:cxn ang="0">
                    <a:pos x="51" y="15"/>
                  </a:cxn>
                  <a:cxn ang="0">
                    <a:pos x="35" y="40"/>
                  </a:cxn>
                  <a:cxn ang="0">
                    <a:pos x="22" y="54"/>
                  </a:cxn>
                  <a:cxn ang="0">
                    <a:pos x="0" y="62"/>
                  </a:cxn>
                  <a:cxn ang="0">
                    <a:pos x="5" y="77"/>
                  </a:cxn>
                  <a:cxn ang="0">
                    <a:pos x="12" y="95"/>
                  </a:cxn>
                  <a:cxn ang="0">
                    <a:pos x="50" y="213"/>
                  </a:cxn>
                  <a:cxn ang="0">
                    <a:pos x="65" y="208"/>
                  </a:cxn>
                  <a:cxn ang="0">
                    <a:pos x="94" y="217"/>
                  </a:cxn>
                  <a:cxn ang="0">
                    <a:pos x="116" y="190"/>
                  </a:cxn>
                  <a:cxn ang="0">
                    <a:pos x="124" y="188"/>
                  </a:cxn>
                  <a:cxn ang="0">
                    <a:pos x="137" y="174"/>
                  </a:cxn>
                  <a:cxn ang="0">
                    <a:pos x="142" y="164"/>
                  </a:cxn>
                  <a:cxn ang="0">
                    <a:pos x="144" y="145"/>
                  </a:cxn>
                  <a:cxn ang="0">
                    <a:pos x="97" y="0"/>
                  </a:cxn>
                </a:cxnLst>
                <a:rect l="0" t="0" r="r" b="b"/>
                <a:pathLst>
                  <a:path w="145" h="218">
                    <a:moveTo>
                      <a:pt x="97" y="0"/>
                    </a:moveTo>
                    <a:lnTo>
                      <a:pt x="81" y="5"/>
                    </a:lnTo>
                    <a:lnTo>
                      <a:pt x="66" y="10"/>
                    </a:lnTo>
                    <a:lnTo>
                      <a:pt x="59" y="13"/>
                    </a:lnTo>
                    <a:lnTo>
                      <a:pt x="51" y="15"/>
                    </a:lnTo>
                    <a:lnTo>
                      <a:pt x="35" y="40"/>
                    </a:lnTo>
                    <a:lnTo>
                      <a:pt x="22" y="54"/>
                    </a:lnTo>
                    <a:lnTo>
                      <a:pt x="0" y="62"/>
                    </a:lnTo>
                    <a:lnTo>
                      <a:pt x="5" y="77"/>
                    </a:lnTo>
                    <a:lnTo>
                      <a:pt x="12" y="95"/>
                    </a:lnTo>
                    <a:lnTo>
                      <a:pt x="50" y="213"/>
                    </a:lnTo>
                    <a:lnTo>
                      <a:pt x="65" y="208"/>
                    </a:lnTo>
                    <a:lnTo>
                      <a:pt x="94" y="217"/>
                    </a:lnTo>
                    <a:lnTo>
                      <a:pt x="116" y="190"/>
                    </a:lnTo>
                    <a:lnTo>
                      <a:pt x="124" y="188"/>
                    </a:lnTo>
                    <a:lnTo>
                      <a:pt x="137" y="174"/>
                    </a:lnTo>
                    <a:lnTo>
                      <a:pt x="142" y="164"/>
                    </a:lnTo>
                    <a:lnTo>
                      <a:pt x="144" y="145"/>
                    </a:lnTo>
                    <a:lnTo>
                      <a:pt x="97" y="0"/>
                    </a:lnTo>
                  </a:path>
                </a:pathLst>
              </a:custGeom>
              <a:solidFill>
                <a:srgbClr val="FFFF00"/>
              </a:solidFill>
              <a:ln w="12700" cap="rnd" cmpd="sng">
                <a:solidFill>
                  <a:srgbClr val="000000"/>
                </a:solidFill>
                <a:prstDash val="solid"/>
                <a:round/>
                <a:headEnd/>
                <a:tailEnd/>
              </a:ln>
              <a:effectLst/>
            </p:spPr>
            <p:txBody>
              <a:bodyPr/>
              <a:lstStyle/>
              <a:p>
                <a:endParaRPr lang="zh-CN" altLang="en-US"/>
              </a:p>
            </p:txBody>
          </p:sp>
          <p:sp>
            <p:nvSpPr>
              <p:cNvPr id="513117" name="Freeform 93"/>
              <p:cNvSpPr>
                <a:spLocks/>
              </p:cNvSpPr>
              <p:nvPr/>
            </p:nvSpPr>
            <p:spPr bwMode="auto">
              <a:xfrm>
                <a:off x="2809" y="3831"/>
                <a:ext cx="403" cy="188"/>
              </a:xfrm>
              <a:custGeom>
                <a:avLst/>
                <a:gdLst/>
                <a:ahLst/>
                <a:cxnLst>
                  <a:cxn ang="0">
                    <a:pos x="402" y="151"/>
                  </a:cxn>
                  <a:cxn ang="0">
                    <a:pos x="126" y="0"/>
                  </a:cxn>
                  <a:cxn ang="0">
                    <a:pos x="0" y="53"/>
                  </a:cxn>
                  <a:cxn ang="0">
                    <a:pos x="284" y="187"/>
                  </a:cxn>
                  <a:cxn ang="0">
                    <a:pos x="402" y="151"/>
                  </a:cxn>
                </a:cxnLst>
                <a:rect l="0" t="0" r="r" b="b"/>
                <a:pathLst>
                  <a:path w="403" h="188">
                    <a:moveTo>
                      <a:pt x="402" y="151"/>
                    </a:moveTo>
                    <a:lnTo>
                      <a:pt x="126" y="0"/>
                    </a:lnTo>
                    <a:lnTo>
                      <a:pt x="0" y="53"/>
                    </a:lnTo>
                    <a:lnTo>
                      <a:pt x="284" y="187"/>
                    </a:lnTo>
                    <a:lnTo>
                      <a:pt x="402" y="151"/>
                    </a:lnTo>
                  </a:path>
                </a:pathLst>
              </a:custGeom>
              <a:solidFill>
                <a:srgbClr val="FFFFFF"/>
              </a:solidFill>
              <a:ln w="12700" cap="rnd" cmpd="sng">
                <a:solidFill>
                  <a:srgbClr val="000000"/>
                </a:solidFill>
                <a:prstDash val="solid"/>
                <a:round/>
                <a:headEnd/>
                <a:tailEnd/>
              </a:ln>
              <a:effectLst/>
            </p:spPr>
            <p:txBody>
              <a:bodyPr/>
              <a:lstStyle/>
              <a:p>
                <a:endParaRPr lang="zh-CN" altLang="en-US"/>
              </a:p>
            </p:txBody>
          </p:sp>
          <p:sp>
            <p:nvSpPr>
              <p:cNvPr id="513118" name="Freeform 94"/>
              <p:cNvSpPr>
                <a:spLocks/>
              </p:cNvSpPr>
              <p:nvPr/>
            </p:nvSpPr>
            <p:spPr bwMode="auto">
              <a:xfrm>
                <a:off x="3093" y="3547"/>
                <a:ext cx="119" cy="472"/>
              </a:xfrm>
              <a:custGeom>
                <a:avLst/>
                <a:gdLst/>
                <a:ahLst/>
                <a:cxnLst>
                  <a:cxn ang="0">
                    <a:pos x="118" y="0"/>
                  </a:cxn>
                  <a:cxn ang="0">
                    <a:pos x="118" y="435"/>
                  </a:cxn>
                  <a:cxn ang="0">
                    <a:pos x="0" y="471"/>
                  </a:cxn>
                  <a:cxn ang="0">
                    <a:pos x="0" y="44"/>
                  </a:cxn>
                  <a:cxn ang="0">
                    <a:pos x="118" y="0"/>
                  </a:cxn>
                </a:cxnLst>
                <a:rect l="0" t="0" r="r" b="b"/>
                <a:pathLst>
                  <a:path w="119" h="472">
                    <a:moveTo>
                      <a:pt x="118" y="0"/>
                    </a:moveTo>
                    <a:lnTo>
                      <a:pt x="118" y="435"/>
                    </a:lnTo>
                    <a:lnTo>
                      <a:pt x="0" y="471"/>
                    </a:lnTo>
                    <a:lnTo>
                      <a:pt x="0" y="44"/>
                    </a:lnTo>
                    <a:lnTo>
                      <a:pt x="118" y="0"/>
                    </a:lnTo>
                  </a:path>
                </a:pathLst>
              </a:custGeom>
              <a:solidFill>
                <a:srgbClr val="FFFFFF"/>
              </a:solidFill>
              <a:ln w="12700" cap="rnd" cmpd="sng">
                <a:solidFill>
                  <a:srgbClr val="000000"/>
                </a:solidFill>
                <a:prstDash val="solid"/>
                <a:round/>
                <a:headEnd/>
                <a:tailEnd/>
              </a:ln>
              <a:effectLst/>
            </p:spPr>
            <p:txBody>
              <a:bodyPr/>
              <a:lstStyle/>
              <a:p>
                <a:endParaRPr lang="zh-CN" altLang="en-US"/>
              </a:p>
            </p:txBody>
          </p:sp>
          <p:sp>
            <p:nvSpPr>
              <p:cNvPr id="513119" name="Freeform 95"/>
              <p:cNvSpPr>
                <a:spLocks/>
              </p:cNvSpPr>
              <p:nvPr/>
            </p:nvSpPr>
            <p:spPr bwMode="auto">
              <a:xfrm>
                <a:off x="3109" y="3564"/>
                <a:ext cx="127" cy="473"/>
              </a:xfrm>
              <a:custGeom>
                <a:avLst/>
                <a:gdLst/>
                <a:ahLst/>
                <a:cxnLst>
                  <a:cxn ang="0">
                    <a:pos x="126" y="0"/>
                  </a:cxn>
                  <a:cxn ang="0">
                    <a:pos x="126" y="419"/>
                  </a:cxn>
                  <a:cxn ang="0">
                    <a:pos x="0" y="472"/>
                  </a:cxn>
                  <a:cxn ang="0">
                    <a:pos x="0" y="45"/>
                  </a:cxn>
                  <a:cxn ang="0">
                    <a:pos x="126" y="0"/>
                  </a:cxn>
                </a:cxnLst>
                <a:rect l="0" t="0" r="r" b="b"/>
                <a:pathLst>
                  <a:path w="127" h="473">
                    <a:moveTo>
                      <a:pt x="126" y="0"/>
                    </a:moveTo>
                    <a:lnTo>
                      <a:pt x="126" y="419"/>
                    </a:lnTo>
                    <a:lnTo>
                      <a:pt x="0" y="472"/>
                    </a:lnTo>
                    <a:lnTo>
                      <a:pt x="0" y="45"/>
                    </a:lnTo>
                    <a:lnTo>
                      <a:pt x="126" y="0"/>
                    </a:lnTo>
                  </a:path>
                </a:pathLst>
              </a:custGeom>
              <a:solidFill>
                <a:srgbClr val="474747"/>
              </a:solidFill>
              <a:ln w="12700" cap="rnd" cmpd="sng">
                <a:solidFill>
                  <a:srgbClr val="000000"/>
                </a:solidFill>
                <a:prstDash val="solid"/>
                <a:round/>
                <a:headEnd/>
                <a:tailEnd/>
              </a:ln>
              <a:effectLst/>
            </p:spPr>
            <p:txBody>
              <a:bodyPr/>
              <a:lstStyle/>
              <a:p>
                <a:endParaRPr lang="zh-CN" altLang="en-US"/>
              </a:p>
            </p:txBody>
          </p:sp>
          <p:sp>
            <p:nvSpPr>
              <p:cNvPr id="513120" name="Freeform 96"/>
              <p:cNvSpPr>
                <a:spLocks/>
              </p:cNvSpPr>
              <p:nvPr/>
            </p:nvSpPr>
            <p:spPr bwMode="auto">
              <a:xfrm>
                <a:off x="3093" y="3547"/>
                <a:ext cx="143" cy="63"/>
              </a:xfrm>
              <a:custGeom>
                <a:avLst/>
                <a:gdLst/>
                <a:ahLst/>
                <a:cxnLst>
                  <a:cxn ang="0">
                    <a:pos x="118" y="0"/>
                  </a:cxn>
                  <a:cxn ang="0">
                    <a:pos x="0" y="44"/>
                  </a:cxn>
                  <a:cxn ang="0">
                    <a:pos x="16" y="62"/>
                  </a:cxn>
                  <a:cxn ang="0">
                    <a:pos x="142" y="18"/>
                  </a:cxn>
                  <a:cxn ang="0">
                    <a:pos x="118" y="0"/>
                  </a:cxn>
                </a:cxnLst>
                <a:rect l="0" t="0" r="r" b="b"/>
                <a:pathLst>
                  <a:path w="143" h="63">
                    <a:moveTo>
                      <a:pt x="118" y="0"/>
                    </a:moveTo>
                    <a:lnTo>
                      <a:pt x="0" y="44"/>
                    </a:lnTo>
                    <a:lnTo>
                      <a:pt x="16" y="62"/>
                    </a:lnTo>
                    <a:lnTo>
                      <a:pt x="142" y="18"/>
                    </a:lnTo>
                    <a:lnTo>
                      <a:pt x="118" y="0"/>
                    </a:lnTo>
                  </a:path>
                </a:pathLst>
              </a:custGeom>
              <a:solidFill>
                <a:srgbClr val="000000"/>
              </a:solidFill>
              <a:ln w="12700" cap="rnd" cmpd="sng">
                <a:solidFill>
                  <a:srgbClr val="000000"/>
                </a:solidFill>
                <a:prstDash val="solid"/>
                <a:round/>
                <a:headEnd/>
                <a:tailEnd/>
              </a:ln>
              <a:effectLst/>
            </p:spPr>
            <p:txBody>
              <a:bodyPr/>
              <a:lstStyle/>
              <a:p>
                <a:endParaRPr lang="zh-CN" altLang="en-US"/>
              </a:p>
            </p:txBody>
          </p:sp>
          <p:sp>
            <p:nvSpPr>
              <p:cNvPr id="513121" name="Freeform 97"/>
              <p:cNvSpPr>
                <a:spLocks/>
              </p:cNvSpPr>
              <p:nvPr/>
            </p:nvSpPr>
            <p:spPr bwMode="auto">
              <a:xfrm>
                <a:off x="3093" y="3591"/>
                <a:ext cx="17" cy="446"/>
              </a:xfrm>
              <a:custGeom>
                <a:avLst/>
                <a:gdLst/>
                <a:ahLst/>
                <a:cxnLst>
                  <a:cxn ang="0">
                    <a:pos x="0" y="0"/>
                  </a:cxn>
                  <a:cxn ang="0">
                    <a:pos x="0" y="427"/>
                  </a:cxn>
                  <a:cxn ang="0">
                    <a:pos x="16" y="445"/>
                  </a:cxn>
                  <a:cxn ang="0">
                    <a:pos x="16" y="18"/>
                  </a:cxn>
                  <a:cxn ang="0">
                    <a:pos x="0" y="0"/>
                  </a:cxn>
                </a:cxnLst>
                <a:rect l="0" t="0" r="r" b="b"/>
                <a:pathLst>
                  <a:path w="17" h="446">
                    <a:moveTo>
                      <a:pt x="0" y="0"/>
                    </a:moveTo>
                    <a:lnTo>
                      <a:pt x="0" y="427"/>
                    </a:lnTo>
                    <a:lnTo>
                      <a:pt x="16" y="445"/>
                    </a:lnTo>
                    <a:lnTo>
                      <a:pt x="16" y="18"/>
                    </a:lnTo>
                    <a:lnTo>
                      <a:pt x="0" y="0"/>
                    </a:lnTo>
                  </a:path>
                </a:pathLst>
              </a:custGeom>
              <a:solidFill>
                <a:srgbClr val="000000"/>
              </a:solidFill>
              <a:ln w="12700" cap="rnd" cmpd="sng">
                <a:solidFill>
                  <a:srgbClr val="000000"/>
                </a:solidFill>
                <a:prstDash val="solid"/>
                <a:round/>
                <a:headEnd/>
                <a:tailEnd/>
              </a:ln>
              <a:effectLst/>
            </p:spPr>
            <p:txBody>
              <a:bodyPr/>
              <a:lstStyle/>
              <a:p>
                <a:endParaRPr lang="zh-CN" altLang="en-US"/>
              </a:p>
            </p:txBody>
          </p:sp>
          <p:grpSp>
            <p:nvGrpSpPr>
              <p:cNvPr id="11" name="Group 98"/>
              <p:cNvGrpSpPr>
                <a:grpSpLocks/>
              </p:cNvGrpSpPr>
              <p:nvPr/>
            </p:nvGrpSpPr>
            <p:grpSpPr bwMode="auto">
              <a:xfrm>
                <a:off x="2789" y="3435"/>
                <a:ext cx="71" cy="81"/>
                <a:chOff x="2789" y="3435"/>
                <a:chExt cx="71" cy="81"/>
              </a:xfrm>
            </p:grpSpPr>
            <p:sp>
              <p:nvSpPr>
                <p:cNvPr id="513123" name="Oval 99"/>
                <p:cNvSpPr>
                  <a:spLocks noChangeArrowheads="1"/>
                </p:cNvSpPr>
                <p:nvPr/>
              </p:nvSpPr>
              <p:spPr bwMode="auto">
                <a:xfrm>
                  <a:off x="2789" y="3435"/>
                  <a:ext cx="48" cy="81"/>
                </a:xfrm>
                <a:prstGeom prst="ellipse">
                  <a:avLst/>
                </a:prstGeom>
                <a:solidFill>
                  <a:srgbClr val="FFFFFF"/>
                </a:solidFill>
                <a:ln w="12700">
                  <a:solidFill>
                    <a:srgbClr val="000000"/>
                  </a:solidFill>
                  <a:round/>
                  <a:headEnd/>
                  <a:tailEnd/>
                </a:ln>
                <a:effectLst/>
              </p:spPr>
              <p:txBody>
                <a:bodyPr wrap="none" anchor="ctr"/>
                <a:lstStyle/>
                <a:p>
                  <a:endParaRPr lang="zh-CN" altLang="en-US"/>
                </a:p>
              </p:txBody>
            </p:sp>
            <p:sp>
              <p:nvSpPr>
                <p:cNvPr id="513124" name="Oval 100"/>
                <p:cNvSpPr>
                  <a:spLocks noChangeArrowheads="1"/>
                </p:cNvSpPr>
                <p:nvPr/>
              </p:nvSpPr>
              <p:spPr bwMode="auto">
                <a:xfrm>
                  <a:off x="2797" y="3435"/>
                  <a:ext cx="63" cy="81"/>
                </a:xfrm>
                <a:prstGeom prst="ellipse">
                  <a:avLst/>
                </a:prstGeom>
                <a:solidFill>
                  <a:srgbClr val="FFFFFF"/>
                </a:solidFill>
                <a:ln w="12700">
                  <a:solidFill>
                    <a:srgbClr val="000000"/>
                  </a:solidFill>
                  <a:round/>
                  <a:headEnd/>
                  <a:tailEnd/>
                </a:ln>
                <a:effectLst/>
              </p:spPr>
              <p:txBody>
                <a:bodyPr wrap="none" anchor="ctr"/>
                <a:lstStyle/>
                <a:p>
                  <a:endParaRPr lang="zh-CN" altLang="en-US"/>
                </a:p>
              </p:txBody>
            </p:sp>
            <p:sp>
              <p:nvSpPr>
                <p:cNvPr id="513125" name="Freeform 101"/>
                <p:cNvSpPr>
                  <a:spLocks/>
                </p:cNvSpPr>
                <p:nvPr/>
              </p:nvSpPr>
              <p:spPr bwMode="auto">
                <a:xfrm>
                  <a:off x="2793" y="3440"/>
                  <a:ext cx="41" cy="72"/>
                </a:xfrm>
                <a:custGeom>
                  <a:avLst/>
                  <a:gdLst/>
                  <a:ahLst/>
                  <a:cxnLst>
                    <a:cxn ang="0">
                      <a:pos x="24" y="0"/>
                    </a:cxn>
                    <a:cxn ang="0">
                      <a:pos x="16" y="0"/>
                    </a:cxn>
                    <a:cxn ang="0">
                      <a:pos x="16" y="18"/>
                    </a:cxn>
                    <a:cxn ang="0">
                      <a:pos x="0" y="18"/>
                    </a:cxn>
                    <a:cxn ang="0">
                      <a:pos x="0" y="44"/>
                    </a:cxn>
                    <a:cxn ang="0">
                      <a:pos x="16" y="18"/>
                    </a:cxn>
                    <a:cxn ang="0">
                      <a:pos x="16" y="71"/>
                    </a:cxn>
                    <a:cxn ang="0">
                      <a:pos x="24" y="71"/>
                    </a:cxn>
                    <a:cxn ang="0">
                      <a:pos x="24" y="18"/>
                    </a:cxn>
                    <a:cxn ang="0">
                      <a:pos x="40" y="18"/>
                    </a:cxn>
                    <a:cxn ang="0">
                      <a:pos x="24" y="18"/>
                    </a:cxn>
                    <a:cxn ang="0">
                      <a:pos x="24" y="0"/>
                    </a:cxn>
                  </a:cxnLst>
                  <a:rect l="0" t="0" r="r" b="b"/>
                  <a:pathLst>
                    <a:path w="41" h="72">
                      <a:moveTo>
                        <a:pt x="24" y="0"/>
                      </a:moveTo>
                      <a:lnTo>
                        <a:pt x="16" y="0"/>
                      </a:lnTo>
                      <a:lnTo>
                        <a:pt x="16" y="18"/>
                      </a:lnTo>
                      <a:lnTo>
                        <a:pt x="0" y="18"/>
                      </a:lnTo>
                      <a:lnTo>
                        <a:pt x="0" y="44"/>
                      </a:lnTo>
                      <a:lnTo>
                        <a:pt x="16" y="18"/>
                      </a:lnTo>
                      <a:lnTo>
                        <a:pt x="16" y="71"/>
                      </a:lnTo>
                      <a:lnTo>
                        <a:pt x="24" y="71"/>
                      </a:lnTo>
                      <a:lnTo>
                        <a:pt x="24" y="18"/>
                      </a:lnTo>
                      <a:lnTo>
                        <a:pt x="40" y="18"/>
                      </a:lnTo>
                      <a:lnTo>
                        <a:pt x="24" y="18"/>
                      </a:lnTo>
                      <a:lnTo>
                        <a:pt x="24" y="0"/>
                      </a:lnTo>
                    </a:path>
                  </a:pathLst>
                </a:custGeom>
                <a:solidFill>
                  <a:srgbClr val="FFFFFF"/>
                </a:solidFill>
                <a:ln w="12700" cap="rnd" cmpd="sng">
                  <a:solidFill>
                    <a:srgbClr val="000000"/>
                  </a:solidFill>
                  <a:prstDash val="solid"/>
                  <a:round/>
                  <a:headEnd/>
                  <a:tailEnd/>
                </a:ln>
                <a:effectLst/>
              </p:spPr>
              <p:txBody>
                <a:bodyPr/>
                <a:lstStyle/>
                <a:p>
                  <a:endParaRPr lang="zh-CN" altLang="en-US"/>
                </a:p>
              </p:txBody>
            </p:sp>
          </p:grpSp>
          <p:sp>
            <p:nvSpPr>
              <p:cNvPr id="513126" name="Freeform 102"/>
              <p:cNvSpPr>
                <a:spLocks/>
              </p:cNvSpPr>
              <p:nvPr/>
            </p:nvSpPr>
            <p:spPr bwMode="auto">
              <a:xfrm>
                <a:off x="2785" y="3440"/>
                <a:ext cx="25" cy="445"/>
              </a:xfrm>
              <a:custGeom>
                <a:avLst/>
                <a:gdLst/>
                <a:ahLst/>
                <a:cxnLst>
                  <a:cxn ang="0">
                    <a:pos x="24" y="0"/>
                  </a:cxn>
                  <a:cxn ang="0">
                    <a:pos x="24" y="444"/>
                  </a:cxn>
                  <a:cxn ang="0">
                    <a:pos x="0" y="417"/>
                  </a:cxn>
                  <a:cxn ang="0">
                    <a:pos x="0" y="80"/>
                  </a:cxn>
                  <a:cxn ang="0">
                    <a:pos x="8" y="89"/>
                  </a:cxn>
                  <a:cxn ang="0">
                    <a:pos x="8" y="0"/>
                  </a:cxn>
                  <a:cxn ang="0">
                    <a:pos x="24" y="0"/>
                  </a:cxn>
                </a:cxnLst>
                <a:rect l="0" t="0" r="r" b="b"/>
                <a:pathLst>
                  <a:path w="25" h="445">
                    <a:moveTo>
                      <a:pt x="24" y="0"/>
                    </a:moveTo>
                    <a:lnTo>
                      <a:pt x="24" y="444"/>
                    </a:lnTo>
                    <a:lnTo>
                      <a:pt x="0" y="417"/>
                    </a:lnTo>
                    <a:lnTo>
                      <a:pt x="0" y="80"/>
                    </a:lnTo>
                    <a:lnTo>
                      <a:pt x="8" y="89"/>
                    </a:lnTo>
                    <a:lnTo>
                      <a:pt x="8" y="0"/>
                    </a:lnTo>
                    <a:lnTo>
                      <a:pt x="24" y="0"/>
                    </a:lnTo>
                  </a:path>
                </a:pathLst>
              </a:custGeom>
              <a:solidFill>
                <a:srgbClr val="FFFF00"/>
              </a:solidFill>
              <a:ln w="12700" cap="rnd" cmpd="sng">
                <a:solidFill>
                  <a:srgbClr val="000000"/>
                </a:solidFill>
                <a:prstDash val="solid"/>
                <a:round/>
                <a:headEnd/>
                <a:tailEnd/>
              </a:ln>
              <a:effectLst/>
            </p:spPr>
            <p:txBody>
              <a:bodyPr/>
              <a:lstStyle/>
              <a:p>
                <a:endParaRPr lang="zh-CN" altLang="en-US"/>
              </a:p>
            </p:txBody>
          </p:sp>
          <p:sp>
            <p:nvSpPr>
              <p:cNvPr id="513127" name="Freeform 103"/>
              <p:cNvSpPr>
                <a:spLocks/>
              </p:cNvSpPr>
              <p:nvPr/>
            </p:nvSpPr>
            <p:spPr bwMode="auto">
              <a:xfrm>
                <a:off x="2809" y="3440"/>
                <a:ext cx="285" cy="579"/>
              </a:xfrm>
              <a:custGeom>
                <a:avLst/>
                <a:gdLst/>
                <a:ahLst/>
                <a:cxnLst>
                  <a:cxn ang="0">
                    <a:pos x="0" y="0"/>
                  </a:cxn>
                  <a:cxn ang="0">
                    <a:pos x="0" y="445"/>
                  </a:cxn>
                  <a:cxn ang="0">
                    <a:pos x="284" y="578"/>
                  </a:cxn>
                  <a:cxn ang="0">
                    <a:pos x="284" y="151"/>
                  </a:cxn>
                  <a:cxn ang="0">
                    <a:pos x="0" y="0"/>
                  </a:cxn>
                </a:cxnLst>
                <a:rect l="0" t="0" r="r" b="b"/>
                <a:pathLst>
                  <a:path w="285" h="579">
                    <a:moveTo>
                      <a:pt x="0" y="0"/>
                    </a:moveTo>
                    <a:lnTo>
                      <a:pt x="0" y="445"/>
                    </a:lnTo>
                    <a:lnTo>
                      <a:pt x="284" y="578"/>
                    </a:lnTo>
                    <a:lnTo>
                      <a:pt x="284" y="151"/>
                    </a:lnTo>
                    <a:lnTo>
                      <a:pt x="0" y="0"/>
                    </a:lnTo>
                  </a:path>
                </a:pathLst>
              </a:custGeom>
              <a:solidFill>
                <a:srgbClr val="FFFF00"/>
              </a:solidFill>
              <a:ln w="12700" cap="rnd" cmpd="sng">
                <a:solidFill>
                  <a:srgbClr val="000000"/>
                </a:solidFill>
                <a:prstDash val="solid"/>
                <a:round/>
                <a:headEnd/>
                <a:tailEnd/>
              </a:ln>
              <a:effectLst/>
            </p:spPr>
            <p:txBody>
              <a:bodyPr/>
              <a:lstStyle/>
              <a:p>
                <a:endParaRPr lang="zh-CN" altLang="en-US"/>
              </a:p>
            </p:txBody>
          </p:sp>
          <p:sp>
            <p:nvSpPr>
              <p:cNvPr id="513128" name="Oval 104"/>
              <p:cNvSpPr>
                <a:spLocks noChangeArrowheads="1"/>
              </p:cNvSpPr>
              <p:nvPr/>
            </p:nvSpPr>
            <p:spPr bwMode="auto">
              <a:xfrm>
                <a:off x="2892" y="3533"/>
                <a:ext cx="16" cy="63"/>
              </a:xfrm>
              <a:prstGeom prst="ellipse">
                <a:avLst/>
              </a:prstGeom>
              <a:solidFill>
                <a:srgbClr val="D3D500"/>
              </a:solidFill>
              <a:ln w="12700">
                <a:solidFill>
                  <a:srgbClr val="000000"/>
                </a:solidFill>
                <a:round/>
                <a:headEnd/>
                <a:tailEnd/>
              </a:ln>
              <a:effectLst/>
            </p:spPr>
            <p:txBody>
              <a:bodyPr wrap="none" anchor="ctr"/>
              <a:lstStyle/>
              <a:p>
                <a:endParaRPr lang="zh-CN" altLang="en-US"/>
              </a:p>
            </p:txBody>
          </p:sp>
          <p:sp>
            <p:nvSpPr>
              <p:cNvPr id="513129" name="Oval 105"/>
              <p:cNvSpPr>
                <a:spLocks noChangeArrowheads="1"/>
              </p:cNvSpPr>
              <p:nvPr/>
            </p:nvSpPr>
            <p:spPr bwMode="auto">
              <a:xfrm>
                <a:off x="2892" y="3817"/>
                <a:ext cx="16" cy="72"/>
              </a:xfrm>
              <a:prstGeom prst="ellipse">
                <a:avLst/>
              </a:prstGeom>
              <a:solidFill>
                <a:srgbClr val="D3D500"/>
              </a:solidFill>
              <a:ln w="12700">
                <a:solidFill>
                  <a:srgbClr val="000000"/>
                </a:solidFill>
                <a:round/>
                <a:headEnd/>
                <a:tailEnd/>
              </a:ln>
              <a:effectLst/>
            </p:spPr>
            <p:txBody>
              <a:bodyPr wrap="none" anchor="ctr"/>
              <a:lstStyle/>
              <a:p>
                <a:endParaRPr lang="zh-CN" altLang="en-US"/>
              </a:p>
            </p:txBody>
          </p:sp>
          <p:sp>
            <p:nvSpPr>
              <p:cNvPr id="513130" name="Line 106"/>
              <p:cNvSpPr>
                <a:spLocks noChangeShapeType="1"/>
              </p:cNvSpPr>
              <p:nvPr/>
            </p:nvSpPr>
            <p:spPr bwMode="auto">
              <a:xfrm flipH="1" flipV="1">
                <a:off x="2817" y="3573"/>
                <a:ext cx="237" cy="125"/>
              </a:xfrm>
              <a:prstGeom prst="line">
                <a:avLst/>
              </a:prstGeom>
              <a:noFill/>
              <a:ln w="12700">
                <a:solidFill>
                  <a:srgbClr val="000000"/>
                </a:solidFill>
                <a:round/>
                <a:headEnd type="none" w="sm" len="sm"/>
                <a:tailEnd type="none" w="sm" len="sm"/>
              </a:ln>
              <a:effectLst/>
            </p:spPr>
            <p:txBody>
              <a:bodyPr wrap="none" anchor="ctr"/>
              <a:lstStyle/>
              <a:p>
                <a:endParaRPr lang="zh-CN" altLang="en-US"/>
              </a:p>
            </p:txBody>
          </p:sp>
          <p:sp>
            <p:nvSpPr>
              <p:cNvPr id="513131" name="Line 107"/>
              <p:cNvSpPr>
                <a:spLocks noChangeShapeType="1"/>
              </p:cNvSpPr>
              <p:nvPr/>
            </p:nvSpPr>
            <p:spPr bwMode="auto">
              <a:xfrm>
                <a:off x="3054" y="3698"/>
                <a:ext cx="0" cy="186"/>
              </a:xfrm>
              <a:prstGeom prst="line">
                <a:avLst/>
              </a:prstGeom>
              <a:noFill/>
              <a:ln w="12700">
                <a:solidFill>
                  <a:srgbClr val="000000"/>
                </a:solidFill>
                <a:round/>
                <a:headEnd type="none" w="sm" len="sm"/>
                <a:tailEnd type="none" w="sm" len="sm"/>
              </a:ln>
              <a:effectLst/>
            </p:spPr>
            <p:txBody>
              <a:bodyPr wrap="none" anchor="ctr"/>
              <a:lstStyle/>
              <a:p>
                <a:endParaRPr lang="zh-CN" altLang="en-US"/>
              </a:p>
            </p:txBody>
          </p:sp>
          <p:sp>
            <p:nvSpPr>
              <p:cNvPr id="513132" name="Line 108"/>
              <p:cNvSpPr>
                <a:spLocks noChangeShapeType="1"/>
              </p:cNvSpPr>
              <p:nvPr/>
            </p:nvSpPr>
            <p:spPr bwMode="auto">
              <a:xfrm flipH="1" flipV="1">
                <a:off x="2817" y="3769"/>
                <a:ext cx="237" cy="115"/>
              </a:xfrm>
              <a:prstGeom prst="line">
                <a:avLst/>
              </a:prstGeom>
              <a:noFill/>
              <a:ln w="12700">
                <a:solidFill>
                  <a:srgbClr val="000000"/>
                </a:solidFill>
                <a:round/>
                <a:headEnd type="none" w="sm" len="sm"/>
                <a:tailEnd type="none" w="sm" len="sm"/>
              </a:ln>
              <a:effectLst/>
            </p:spPr>
            <p:txBody>
              <a:bodyPr wrap="none" anchor="ctr"/>
              <a:lstStyle/>
              <a:p>
                <a:endParaRPr lang="zh-CN" altLang="en-US"/>
              </a:p>
            </p:txBody>
          </p:sp>
          <p:sp>
            <p:nvSpPr>
              <p:cNvPr id="513133" name="Freeform 109"/>
              <p:cNvSpPr>
                <a:spLocks/>
              </p:cNvSpPr>
              <p:nvPr/>
            </p:nvSpPr>
            <p:spPr bwMode="auto">
              <a:xfrm>
                <a:off x="2793" y="3396"/>
                <a:ext cx="419" cy="196"/>
              </a:xfrm>
              <a:custGeom>
                <a:avLst/>
                <a:gdLst/>
                <a:ahLst/>
                <a:cxnLst>
                  <a:cxn ang="0">
                    <a:pos x="418" y="151"/>
                  </a:cxn>
                  <a:cxn ang="0">
                    <a:pos x="118" y="0"/>
                  </a:cxn>
                  <a:cxn ang="0">
                    <a:pos x="0" y="44"/>
                  </a:cxn>
                  <a:cxn ang="0">
                    <a:pos x="300" y="195"/>
                  </a:cxn>
                  <a:cxn ang="0">
                    <a:pos x="418" y="151"/>
                  </a:cxn>
                </a:cxnLst>
                <a:rect l="0" t="0" r="r" b="b"/>
                <a:pathLst>
                  <a:path w="419" h="196">
                    <a:moveTo>
                      <a:pt x="418" y="151"/>
                    </a:moveTo>
                    <a:lnTo>
                      <a:pt x="118" y="0"/>
                    </a:lnTo>
                    <a:lnTo>
                      <a:pt x="0" y="44"/>
                    </a:lnTo>
                    <a:lnTo>
                      <a:pt x="300" y="195"/>
                    </a:lnTo>
                    <a:lnTo>
                      <a:pt x="418" y="151"/>
                    </a:lnTo>
                  </a:path>
                </a:pathLst>
              </a:custGeom>
              <a:solidFill>
                <a:srgbClr val="FFFF00"/>
              </a:solidFill>
              <a:ln w="12700" cap="rnd" cmpd="sng">
                <a:solidFill>
                  <a:srgbClr val="000000"/>
                </a:solidFill>
                <a:prstDash val="solid"/>
                <a:round/>
                <a:headEnd/>
                <a:tailEnd/>
              </a:ln>
              <a:effectLst/>
            </p:spPr>
            <p:txBody>
              <a:bodyPr/>
              <a:lstStyle/>
              <a:p>
                <a:endParaRPr lang="zh-CN" altLang="en-US"/>
              </a:p>
            </p:txBody>
          </p:sp>
          <p:sp>
            <p:nvSpPr>
              <p:cNvPr id="513134" name="Freeform 110"/>
              <p:cNvSpPr>
                <a:spLocks/>
              </p:cNvSpPr>
              <p:nvPr/>
            </p:nvSpPr>
            <p:spPr bwMode="auto">
              <a:xfrm>
                <a:off x="2785" y="3387"/>
                <a:ext cx="128" cy="54"/>
              </a:xfrm>
              <a:custGeom>
                <a:avLst/>
                <a:gdLst/>
                <a:ahLst/>
                <a:cxnLst>
                  <a:cxn ang="0">
                    <a:pos x="127" y="9"/>
                  </a:cxn>
                  <a:cxn ang="0">
                    <a:pos x="111" y="0"/>
                  </a:cxn>
                  <a:cxn ang="0">
                    <a:pos x="60" y="15"/>
                  </a:cxn>
                  <a:cxn ang="0">
                    <a:pos x="79" y="27"/>
                  </a:cxn>
                  <a:cxn ang="0">
                    <a:pos x="0" y="53"/>
                  </a:cxn>
                  <a:cxn ang="0">
                    <a:pos x="8" y="53"/>
                  </a:cxn>
                  <a:cxn ang="0">
                    <a:pos x="127" y="9"/>
                  </a:cxn>
                </a:cxnLst>
                <a:rect l="0" t="0" r="r" b="b"/>
                <a:pathLst>
                  <a:path w="128" h="54">
                    <a:moveTo>
                      <a:pt x="127" y="9"/>
                    </a:moveTo>
                    <a:lnTo>
                      <a:pt x="111" y="0"/>
                    </a:lnTo>
                    <a:lnTo>
                      <a:pt x="60" y="15"/>
                    </a:lnTo>
                    <a:lnTo>
                      <a:pt x="79" y="27"/>
                    </a:lnTo>
                    <a:lnTo>
                      <a:pt x="0" y="53"/>
                    </a:lnTo>
                    <a:lnTo>
                      <a:pt x="8" y="53"/>
                    </a:lnTo>
                    <a:lnTo>
                      <a:pt x="127" y="9"/>
                    </a:lnTo>
                  </a:path>
                </a:pathLst>
              </a:custGeom>
              <a:solidFill>
                <a:srgbClr val="FFFFFF"/>
              </a:solidFill>
              <a:ln w="12700" cap="rnd" cmpd="sng">
                <a:solidFill>
                  <a:srgbClr val="000000"/>
                </a:solidFill>
                <a:prstDash val="solid"/>
                <a:round/>
                <a:headEnd/>
                <a:tailEnd/>
              </a:ln>
              <a:effectLst/>
            </p:spPr>
            <p:txBody>
              <a:bodyPr/>
              <a:lstStyle/>
              <a:p>
                <a:endParaRPr lang="zh-CN" altLang="en-US"/>
              </a:p>
            </p:txBody>
          </p:sp>
          <p:sp>
            <p:nvSpPr>
              <p:cNvPr id="513135" name="Freeform 111"/>
              <p:cNvSpPr>
                <a:spLocks/>
              </p:cNvSpPr>
              <p:nvPr/>
            </p:nvSpPr>
            <p:spPr bwMode="auto">
              <a:xfrm>
                <a:off x="3132" y="3573"/>
                <a:ext cx="104" cy="286"/>
              </a:xfrm>
              <a:custGeom>
                <a:avLst/>
                <a:gdLst/>
                <a:ahLst/>
                <a:cxnLst>
                  <a:cxn ang="0">
                    <a:pos x="103" y="0"/>
                  </a:cxn>
                  <a:cxn ang="0">
                    <a:pos x="0" y="45"/>
                  </a:cxn>
                  <a:cxn ang="0">
                    <a:pos x="0" y="285"/>
                  </a:cxn>
                  <a:cxn ang="0">
                    <a:pos x="103" y="240"/>
                  </a:cxn>
                  <a:cxn ang="0">
                    <a:pos x="103" y="0"/>
                  </a:cxn>
                </a:cxnLst>
                <a:rect l="0" t="0" r="r" b="b"/>
                <a:pathLst>
                  <a:path w="104" h="286">
                    <a:moveTo>
                      <a:pt x="103" y="0"/>
                    </a:moveTo>
                    <a:lnTo>
                      <a:pt x="0" y="45"/>
                    </a:lnTo>
                    <a:lnTo>
                      <a:pt x="0" y="285"/>
                    </a:lnTo>
                    <a:lnTo>
                      <a:pt x="103" y="240"/>
                    </a:lnTo>
                    <a:lnTo>
                      <a:pt x="103" y="0"/>
                    </a:lnTo>
                  </a:path>
                </a:pathLst>
              </a:custGeom>
              <a:solidFill>
                <a:srgbClr val="FFFFFF"/>
              </a:solidFill>
              <a:ln w="12700" cap="rnd" cmpd="sng">
                <a:solidFill>
                  <a:srgbClr val="000000"/>
                </a:solidFill>
                <a:prstDash val="solid"/>
                <a:round/>
                <a:headEnd/>
                <a:tailEnd/>
              </a:ln>
              <a:effectLst/>
            </p:spPr>
            <p:txBody>
              <a:bodyPr/>
              <a:lstStyle/>
              <a:p>
                <a:endParaRPr lang="zh-CN" altLang="en-US"/>
              </a:p>
            </p:txBody>
          </p:sp>
          <p:sp>
            <p:nvSpPr>
              <p:cNvPr id="513136" name="Freeform 112"/>
              <p:cNvSpPr>
                <a:spLocks/>
              </p:cNvSpPr>
              <p:nvPr/>
            </p:nvSpPr>
            <p:spPr bwMode="auto">
              <a:xfrm>
                <a:off x="3132" y="3573"/>
                <a:ext cx="120" cy="286"/>
              </a:xfrm>
              <a:custGeom>
                <a:avLst/>
                <a:gdLst/>
                <a:ahLst/>
                <a:cxnLst>
                  <a:cxn ang="0">
                    <a:pos x="119" y="0"/>
                  </a:cxn>
                  <a:cxn ang="0">
                    <a:pos x="0" y="45"/>
                  </a:cxn>
                  <a:cxn ang="0">
                    <a:pos x="0" y="285"/>
                  </a:cxn>
                  <a:cxn ang="0">
                    <a:pos x="119" y="240"/>
                  </a:cxn>
                  <a:cxn ang="0">
                    <a:pos x="119" y="0"/>
                  </a:cxn>
                </a:cxnLst>
                <a:rect l="0" t="0" r="r" b="b"/>
                <a:pathLst>
                  <a:path w="120" h="286">
                    <a:moveTo>
                      <a:pt x="119" y="0"/>
                    </a:moveTo>
                    <a:lnTo>
                      <a:pt x="0" y="45"/>
                    </a:lnTo>
                    <a:lnTo>
                      <a:pt x="0" y="285"/>
                    </a:lnTo>
                    <a:lnTo>
                      <a:pt x="119" y="240"/>
                    </a:lnTo>
                    <a:lnTo>
                      <a:pt x="119" y="0"/>
                    </a:lnTo>
                  </a:path>
                </a:pathLst>
              </a:custGeom>
              <a:solidFill>
                <a:srgbClr val="C0C0C0"/>
              </a:solidFill>
              <a:ln w="12700" cap="rnd" cmpd="sng">
                <a:solidFill>
                  <a:srgbClr val="000000"/>
                </a:solidFill>
                <a:prstDash val="solid"/>
                <a:round/>
                <a:headEnd/>
                <a:tailEnd/>
              </a:ln>
              <a:effectLst/>
            </p:spPr>
            <p:txBody>
              <a:bodyPr/>
              <a:lstStyle/>
              <a:p>
                <a:endParaRPr lang="zh-CN" altLang="en-US"/>
              </a:p>
            </p:txBody>
          </p:sp>
          <p:sp>
            <p:nvSpPr>
              <p:cNvPr id="513137" name="Line 113"/>
              <p:cNvSpPr>
                <a:spLocks noChangeShapeType="1"/>
              </p:cNvSpPr>
              <p:nvPr/>
            </p:nvSpPr>
            <p:spPr bwMode="auto">
              <a:xfrm>
                <a:off x="3235" y="3573"/>
                <a:ext cx="16" cy="0"/>
              </a:xfrm>
              <a:prstGeom prst="line">
                <a:avLst/>
              </a:prstGeom>
              <a:noFill/>
              <a:ln w="12700">
                <a:solidFill>
                  <a:srgbClr val="000000"/>
                </a:solidFill>
                <a:round/>
                <a:headEnd type="none" w="sm" len="sm"/>
                <a:tailEnd type="none" w="sm" len="sm"/>
              </a:ln>
              <a:effectLst/>
            </p:spPr>
            <p:txBody>
              <a:bodyPr wrap="none" anchor="ctr"/>
              <a:lstStyle/>
              <a:p>
                <a:endParaRPr lang="zh-CN" altLang="en-US"/>
              </a:p>
            </p:txBody>
          </p:sp>
          <p:sp>
            <p:nvSpPr>
              <p:cNvPr id="513138" name="Line 114"/>
              <p:cNvSpPr>
                <a:spLocks noChangeShapeType="1"/>
              </p:cNvSpPr>
              <p:nvPr/>
            </p:nvSpPr>
            <p:spPr bwMode="auto">
              <a:xfrm>
                <a:off x="3109" y="3618"/>
                <a:ext cx="23" cy="0"/>
              </a:xfrm>
              <a:prstGeom prst="line">
                <a:avLst/>
              </a:prstGeom>
              <a:noFill/>
              <a:ln w="12700">
                <a:solidFill>
                  <a:srgbClr val="000000"/>
                </a:solidFill>
                <a:round/>
                <a:headEnd type="none" w="sm" len="sm"/>
                <a:tailEnd type="none" w="sm" len="sm"/>
              </a:ln>
              <a:effectLst/>
            </p:spPr>
            <p:txBody>
              <a:bodyPr wrap="none" anchor="ctr"/>
              <a:lstStyle/>
              <a:p>
                <a:endParaRPr lang="zh-CN" altLang="en-US"/>
              </a:p>
            </p:txBody>
          </p:sp>
          <p:sp>
            <p:nvSpPr>
              <p:cNvPr id="513139" name="Line 115"/>
              <p:cNvSpPr>
                <a:spLocks noChangeShapeType="1"/>
              </p:cNvSpPr>
              <p:nvPr/>
            </p:nvSpPr>
            <p:spPr bwMode="auto">
              <a:xfrm>
                <a:off x="3132" y="3858"/>
                <a:ext cx="16" cy="0"/>
              </a:xfrm>
              <a:prstGeom prst="line">
                <a:avLst/>
              </a:prstGeom>
              <a:noFill/>
              <a:ln w="12700">
                <a:solidFill>
                  <a:srgbClr val="000000"/>
                </a:solidFill>
                <a:round/>
                <a:headEnd type="none" w="sm" len="sm"/>
                <a:tailEnd type="none" w="sm" len="sm"/>
              </a:ln>
              <a:effectLst/>
            </p:spPr>
            <p:txBody>
              <a:bodyPr wrap="none" anchor="ctr"/>
              <a:lstStyle/>
              <a:p>
                <a:endParaRPr lang="zh-CN" altLang="en-US"/>
              </a:p>
            </p:txBody>
          </p:sp>
          <p:sp>
            <p:nvSpPr>
              <p:cNvPr id="513140" name="Oval 116"/>
              <p:cNvSpPr>
                <a:spLocks noChangeArrowheads="1"/>
              </p:cNvSpPr>
              <p:nvPr/>
            </p:nvSpPr>
            <p:spPr bwMode="auto">
              <a:xfrm>
                <a:off x="3168" y="3702"/>
                <a:ext cx="39" cy="54"/>
              </a:xfrm>
              <a:prstGeom prst="ellipse">
                <a:avLst/>
              </a:prstGeom>
              <a:solidFill>
                <a:srgbClr val="FFFFFF"/>
              </a:solidFill>
              <a:ln w="12700">
                <a:solidFill>
                  <a:srgbClr val="000000"/>
                </a:solidFill>
                <a:round/>
                <a:headEnd/>
                <a:tailEnd/>
              </a:ln>
              <a:effectLst/>
            </p:spPr>
            <p:txBody>
              <a:bodyPr wrap="none" anchor="ctr"/>
              <a:lstStyle/>
              <a:p>
                <a:endParaRPr lang="zh-CN" altLang="en-US"/>
              </a:p>
            </p:txBody>
          </p:sp>
          <p:sp>
            <p:nvSpPr>
              <p:cNvPr id="513141" name="Freeform 117"/>
              <p:cNvSpPr>
                <a:spLocks/>
              </p:cNvSpPr>
              <p:nvPr/>
            </p:nvSpPr>
            <p:spPr bwMode="auto">
              <a:xfrm>
                <a:off x="3164" y="3716"/>
                <a:ext cx="41" cy="18"/>
              </a:xfrm>
              <a:custGeom>
                <a:avLst/>
                <a:gdLst/>
                <a:ahLst/>
                <a:cxnLst>
                  <a:cxn ang="0">
                    <a:pos x="0" y="0"/>
                  </a:cxn>
                  <a:cxn ang="0">
                    <a:pos x="40" y="9"/>
                  </a:cxn>
                  <a:cxn ang="0">
                    <a:pos x="40" y="17"/>
                  </a:cxn>
                  <a:cxn ang="0">
                    <a:pos x="0" y="9"/>
                  </a:cxn>
                  <a:cxn ang="0">
                    <a:pos x="0" y="0"/>
                  </a:cxn>
                </a:cxnLst>
                <a:rect l="0" t="0" r="r" b="b"/>
                <a:pathLst>
                  <a:path w="41" h="18">
                    <a:moveTo>
                      <a:pt x="0" y="0"/>
                    </a:moveTo>
                    <a:lnTo>
                      <a:pt x="40" y="9"/>
                    </a:lnTo>
                    <a:lnTo>
                      <a:pt x="40" y="17"/>
                    </a:lnTo>
                    <a:lnTo>
                      <a:pt x="0" y="9"/>
                    </a:lnTo>
                    <a:lnTo>
                      <a:pt x="0" y="0"/>
                    </a:lnTo>
                  </a:path>
                </a:pathLst>
              </a:custGeom>
              <a:solidFill>
                <a:srgbClr val="FFFFFF"/>
              </a:solidFill>
              <a:ln w="12700" cap="rnd" cmpd="sng">
                <a:solidFill>
                  <a:srgbClr val="000000"/>
                </a:solidFill>
                <a:prstDash val="solid"/>
                <a:round/>
                <a:headEnd/>
                <a:tailEnd/>
              </a:ln>
              <a:effectLst/>
            </p:spPr>
            <p:txBody>
              <a:bodyPr/>
              <a:lstStyle/>
              <a:p>
                <a:endParaRPr lang="zh-CN" altLang="en-US"/>
              </a:p>
            </p:txBody>
          </p:sp>
          <p:sp>
            <p:nvSpPr>
              <p:cNvPr id="513142" name="Freeform 118"/>
              <p:cNvSpPr>
                <a:spLocks/>
              </p:cNvSpPr>
              <p:nvPr/>
            </p:nvSpPr>
            <p:spPr bwMode="auto">
              <a:xfrm>
                <a:off x="3154" y="3920"/>
                <a:ext cx="155" cy="139"/>
              </a:xfrm>
              <a:custGeom>
                <a:avLst/>
                <a:gdLst/>
                <a:ahLst/>
                <a:cxnLst>
                  <a:cxn ang="0">
                    <a:pos x="152" y="48"/>
                  </a:cxn>
                  <a:cxn ang="0">
                    <a:pos x="38" y="0"/>
                  </a:cxn>
                  <a:cxn ang="0">
                    <a:pos x="20" y="2"/>
                  </a:cxn>
                  <a:cxn ang="0">
                    <a:pos x="8" y="18"/>
                  </a:cxn>
                  <a:cxn ang="0">
                    <a:pos x="0" y="42"/>
                  </a:cxn>
                  <a:cxn ang="0">
                    <a:pos x="4" y="62"/>
                  </a:cxn>
                  <a:cxn ang="0">
                    <a:pos x="10" y="76"/>
                  </a:cxn>
                  <a:cxn ang="0">
                    <a:pos x="30" y="86"/>
                  </a:cxn>
                  <a:cxn ang="0">
                    <a:pos x="154" y="138"/>
                  </a:cxn>
                  <a:cxn ang="0">
                    <a:pos x="152" y="48"/>
                  </a:cxn>
                </a:cxnLst>
                <a:rect l="0" t="0" r="r" b="b"/>
                <a:pathLst>
                  <a:path w="155" h="139">
                    <a:moveTo>
                      <a:pt x="152" y="48"/>
                    </a:moveTo>
                    <a:lnTo>
                      <a:pt x="38" y="0"/>
                    </a:lnTo>
                    <a:lnTo>
                      <a:pt x="20" y="2"/>
                    </a:lnTo>
                    <a:lnTo>
                      <a:pt x="8" y="18"/>
                    </a:lnTo>
                    <a:lnTo>
                      <a:pt x="0" y="42"/>
                    </a:lnTo>
                    <a:lnTo>
                      <a:pt x="4" y="62"/>
                    </a:lnTo>
                    <a:lnTo>
                      <a:pt x="10" y="76"/>
                    </a:lnTo>
                    <a:lnTo>
                      <a:pt x="30" y="86"/>
                    </a:lnTo>
                    <a:lnTo>
                      <a:pt x="154" y="138"/>
                    </a:lnTo>
                    <a:lnTo>
                      <a:pt x="152" y="48"/>
                    </a:lnTo>
                  </a:path>
                </a:pathLst>
              </a:custGeom>
              <a:gradFill rotWithShape="0">
                <a:gsLst>
                  <a:gs pos="0">
                    <a:srgbClr val="474747"/>
                  </a:gs>
                  <a:gs pos="100000">
                    <a:srgbClr val="474747">
                      <a:gamma/>
                      <a:tint val="70196"/>
                      <a:invGamma/>
                    </a:srgbClr>
                  </a:gs>
                </a:gsLst>
                <a:lin ang="5400000" scaled="1"/>
              </a:gradFill>
              <a:ln w="12700" cap="rnd" cmpd="sng">
                <a:solidFill>
                  <a:schemeClr val="bg2"/>
                </a:solidFill>
                <a:prstDash val="solid"/>
                <a:round/>
                <a:headEnd/>
                <a:tailEnd/>
              </a:ln>
              <a:effectLst/>
            </p:spPr>
            <p:txBody>
              <a:bodyPr/>
              <a:lstStyle/>
              <a:p>
                <a:endParaRPr lang="zh-CN" altLang="en-US"/>
              </a:p>
            </p:txBody>
          </p:sp>
          <p:sp>
            <p:nvSpPr>
              <p:cNvPr id="513143" name="Oval 119"/>
              <p:cNvSpPr>
                <a:spLocks noChangeArrowheads="1"/>
              </p:cNvSpPr>
              <p:nvPr/>
            </p:nvSpPr>
            <p:spPr bwMode="auto">
              <a:xfrm>
                <a:off x="3279" y="3968"/>
                <a:ext cx="55" cy="90"/>
              </a:xfrm>
              <a:prstGeom prst="ellipse">
                <a:avLst/>
              </a:prstGeom>
              <a:gradFill rotWithShape="0">
                <a:gsLst>
                  <a:gs pos="0">
                    <a:srgbClr val="FFFFFF"/>
                  </a:gs>
                  <a:gs pos="100000">
                    <a:srgbClr val="FFFFFF">
                      <a:gamma/>
                      <a:shade val="69804"/>
                      <a:invGamma/>
                    </a:srgbClr>
                  </a:gs>
                </a:gsLst>
                <a:path path="shape">
                  <a:fillToRect l="50000" t="50000" r="50000" b="50000"/>
                </a:path>
              </a:gradFill>
              <a:ln w="12700">
                <a:solidFill>
                  <a:srgbClr val="000000"/>
                </a:solidFill>
                <a:round/>
                <a:headEnd/>
                <a:tailEnd/>
              </a:ln>
              <a:effectLst/>
            </p:spPr>
            <p:txBody>
              <a:bodyPr wrap="none" anchor="ctr"/>
              <a:lstStyle/>
              <a:p>
                <a:endParaRPr lang="zh-CN" altLang="en-US"/>
              </a:p>
            </p:txBody>
          </p:sp>
        </p:grpSp>
        <p:graphicFrame>
          <p:nvGraphicFramePr>
            <p:cNvPr id="513144" name="Object 120"/>
            <p:cNvGraphicFramePr>
              <a:graphicFrameLocks noChangeAspect="1"/>
            </p:cNvGraphicFramePr>
            <p:nvPr/>
          </p:nvGraphicFramePr>
          <p:xfrm>
            <a:off x="672" y="2256"/>
            <a:ext cx="711" cy="1174"/>
          </p:xfrm>
          <a:graphic>
            <a:graphicData uri="http://schemas.openxmlformats.org/presentationml/2006/ole">
              <mc:AlternateContent xmlns:mc="http://schemas.openxmlformats.org/markup-compatibility/2006">
                <mc:Choice xmlns:v="urn:schemas-microsoft-com:vml" Requires="v">
                  <p:oleObj spid="_x0000_s1095754" name="Artwork" r:id="rId3" imgW="2561905" imgH="2828571" progId="">
                    <p:embed/>
                  </p:oleObj>
                </mc:Choice>
                <mc:Fallback>
                  <p:oleObj name="Artwork" r:id="rId3" imgW="2561905" imgH="2828571" progId="">
                    <p:embed/>
                    <p:pic>
                      <p:nvPicPr>
                        <p:cNvPr id="0" name="Picture 3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2" y="2256"/>
                          <a:ext cx="711" cy="117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3145" name="Line 121"/>
            <p:cNvSpPr>
              <a:spLocks noChangeShapeType="1"/>
            </p:cNvSpPr>
            <p:nvPr/>
          </p:nvSpPr>
          <p:spPr bwMode="auto">
            <a:xfrm>
              <a:off x="1020" y="1525"/>
              <a:ext cx="1236" cy="827"/>
            </a:xfrm>
            <a:prstGeom prst="line">
              <a:avLst/>
            </a:prstGeom>
            <a:noFill/>
            <a:ln w="76200">
              <a:solidFill>
                <a:srgbClr val="FF0000"/>
              </a:solidFill>
              <a:round/>
              <a:headEnd/>
              <a:tailEnd type="triangle" w="med" len="med"/>
            </a:ln>
            <a:effectLst/>
          </p:spPr>
          <p:txBody>
            <a:bodyPr/>
            <a:lstStyle/>
            <a:p>
              <a:endParaRPr lang="zh-CN" altLang="en-US"/>
            </a:p>
          </p:txBody>
        </p:sp>
        <p:sp>
          <p:nvSpPr>
            <p:cNvPr id="513146" name="Line 122"/>
            <p:cNvSpPr>
              <a:spLocks noChangeShapeType="1"/>
            </p:cNvSpPr>
            <p:nvPr/>
          </p:nvSpPr>
          <p:spPr bwMode="auto">
            <a:xfrm flipV="1">
              <a:off x="884" y="1979"/>
              <a:ext cx="335" cy="275"/>
            </a:xfrm>
            <a:prstGeom prst="line">
              <a:avLst/>
            </a:prstGeom>
            <a:noFill/>
            <a:ln w="57150">
              <a:solidFill>
                <a:schemeClr val="tx1"/>
              </a:solidFill>
              <a:round/>
              <a:headEnd/>
              <a:tailEnd type="triangle" w="med" len="med"/>
            </a:ln>
            <a:effectLst/>
          </p:spPr>
          <p:txBody>
            <a:bodyPr/>
            <a:lstStyle/>
            <a:p>
              <a:endParaRPr lang="zh-CN" altLang="en-US"/>
            </a:p>
          </p:txBody>
        </p:sp>
      </p:grpSp>
      <p:sp>
        <p:nvSpPr>
          <p:cNvPr id="513147" name="Text Box 123"/>
          <p:cNvSpPr txBox="1">
            <a:spLocks noChangeArrowheads="1"/>
          </p:cNvSpPr>
          <p:nvPr/>
        </p:nvSpPr>
        <p:spPr bwMode="auto">
          <a:xfrm>
            <a:off x="5119781" y="3195030"/>
            <a:ext cx="3733800" cy="2862322"/>
          </a:xfrm>
          <a:prstGeom prst="rect">
            <a:avLst/>
          </a:prstGeom>
          <a:noFill/>
          <a:ln w="9525">
            <a:noFill/>
            <a:miter lim="800000"/>
            <a:headEnd/>
            <a:tailEnd/>
          </a:ln>
          <a:effectLst/>
        </p:spPr>
        <p:txBody>
          <a:bodyPr>
            <a:spAutoFit/>
          </a:bodyPr>
          <a:lstStyle/>
          <a:p>
            <a:pPr algn="just">
              <a:lnSpc>
                <a:spcPct val="150000"/>
              </a:lnSpc>
            </a:pPr>
            <a:r>
              <a:rPr kumimoji="1" lang="en-US" altLang="zh-CN" sz="2000" b="1" dirty="0">
                <a:latin typeface="Arial Narrow" pitchFamily="34" charset="0"/>
              </a:rPr>
              <a:t> </a:t>
            </a:r>
            <a:r>
              <a:rPr lang="zh-CN" altLang="en-US" sz="2000" dirty="0"/>
              <a:t>遮断式光电开关由相互分离且相对安装的光发射器和光接受器组成。当被检测物体位于发射器和接受器之间时，光线被阻断，接受器接受不到红外线而产生开关信号。</a:t>
            </a:r>
          </a:p>
        </p:txBody>
      </p:sp>
      <p:sp>
        <p:nvSpPr>
          <p:cNvPr id="513148" name="Text Box 124"/>
          <p:cNvSpPr txBox="1">
            <a:spLocks noChangeArrowheads="1"/>
          </p:cNvSpPr>
          <p:nvPr/>
        </p:nvSpPr>
        <p:spPr bwMode="auto">
          <a:xfrm>
            <a:off x="1763713" y="6053138"/>
            <a:ext cx="1295400" cy="457200"/>
          </a:xfrm>
          <a:prstGeom prst="rect">
            <a:avLst/>
          </a:prstGeom>
          <a:noFill/>
          <a:ln w="9525">
            <a:noFill/>
            <a:miter lim="800000"/>
            <a:headEnd/>
            <a:tailEnd/>
          </a:ln>
          <a:effectLst/>
        </p:spPr>
        <p:txBody>
          <a:bodyPr>
            <a:spAutoFit/>
          </a:bodyPr>
          <a:lstStyle/>
          <a:p>
            <a:pPr>
              <a:lnSpc>
                <a:spcPct val="100000"/>
              </a:lnSpc>
            </a:pPr>
            <a:endParaRPr kumimoji="1" lang="zh-CN" altLang="zh-CN" sz="2400">
              <a:latin typeface="Times New Roman" pitchFamily="18" charset="0"/>
              <a:ea typeface="宋体" charset="-122"/>
            </a:endParaRPr>
          </a:p>
        </p:txBody>
      </p:sp>
      <p:sp>
        <p:nvSpPr>
          <p:cNvPr id="513149" name="Text Box 125"/>
          <p:cNvSpPr txBox="1">
            <a:spLocks noChangeArrowheads="1"/>
          </p:cNvSpPr>
          <p:nvPr/>
        </p:nvSpPr>
        <p:spPr bwMode="auto">
          <a:xfrm>
            <a:off x="1692275" y="5980113"/>
            <a:ext cx="1511300" cy="396875"/>
          </a:xfrm>
          <a:prstGeom prst="rect">
            <a:avLst/>
          </a:prstGeom>
          <a:noFill/>
          <a:ln w="9525">
            <a:noFill/>
            <a:miter lim="800000"/>
            <a:headEnd/>
            <a:tailEnd/>
          </a:ln>
          <a:effectLst/>
        </p:spPr>
        <p:txBody>
          <a:bodyPr>
            <a:spAutoFit/>
          </a:bodyPr>
          <a:lstStyle/>
          <a:p>
            <a:pPr>
              <a:lnSpc>
                <a:spcPct val="100000"/>
              </a:lnSpc>
            </a:pPr>
            <a:r>
              <a:rPr kumimoji="1" lang="zh-CN" altLang="en-US">
                <a:solidFill>
                  <a:schemeClr val="tx2"/>
                </a:solidFill>
                <a:latin typeface="Times New Roman" pitchFamily="18" charset="0"/>
                <a:ea typeface="黑体" pitchFamily="2" charset="-122"/>
              </a:rPr>
              <a:t>被检测物体</a:t>
            </a:r>
          </a:p>
        </p:txBody>
      </p:sp>
      <p:sp>
        <p:nvSpPr>
          <p:cNvPr id="513150" name="Text Box 126"/>
          <p:cNvSpPr txBox="1">
            <a:spLocks noChangeArrowheads="1"/>
          </p:cNvSpPr>
          <p:nvPr/>
        </p:nvSpPr>
        <p:spPr bwMode="auto">
          <a:xfrm>
            <a:off x="1187450" y="2524125"/>
            <a:ext cx="1657350" cy="457200"/>
          </a:xfrm>
          <a:prstGeom prst="rect">
            <a:avLst/>
          </a:prstGeom>
          <a:noFill/>
          <a:ln w="9525">
            <a:noFill/>
            <a:miter lim="800000"/>
            <a:headEnd/>
            <a:tailEnd/>
          </a:ln>
          <a:effectLst/>
        </p:spPr>
        <p:txBody>
          <a:bodyPr>
            <a:spAutoFit/>
          </a:bodyPr>
          <a:lstStyle/>
          <a:p>
            <a:pPr>
              <a:lnSpc>
                <a:spcPct val="100000"/>
              </a:lnSpc>
            </a:pPr>
            <a:r>
              <a:rPr lang="zh-CN" altLang="en-US" sz="2400"/>
              <a:t>光发射器</a:t>
            </a:r>
          </a:p>
        </p:txBody>
      </p:sp>
      <p:sp>
        <p:nvSpPr>
          <p:cNvPr id="513151" name="Text Box 127"/>
          <p:cNvSpPr txBox="1">
            <a:spLocks noChangeArrowheads="1"/>
          </p:cNvSpPr>
          <p:nvPr/>
        </p:nvSpPr>
        <p:spPr bwMode="auto">
          <a:xfrm>
            <a:off x="3048000" y="3714750"/>
            <a:ext cx="1879600" cy="457200"/>
          </a:xfrm>
          <a:prstGeom prst="rect">
            <a:avLst/>
          </a:prstGeom>
          <a:noFill/>
          <a:ln w="9525">
            <a:noFill/>
            <a:miter lim="800000"/>
            <a:headEnd/>
            <a:tailEnd/>
          </a:ln>
          <a:effectLst/>
        </p:spPr>
        <p:txBody>
          <a:bodyPr>
            <a:spAutoFit/>
          </a:bodyPr>
          <a:lstStyle/>
          <a:p>
            <a:pPr>
              <a:lnSpc>
                <a:spcPct val="100000"/>
              </a:lnSpc>
            </a:pPr>
            <a:r>
              <a:rPr lang="zh-CN" altLang="en-US" sz="2400"/>
              <a:t>光接收器</a:t>
            </a:r>
          </a:p>
        </p:txBody>
      </p:sp>
      <p:pic>
        <p:nvPicPr>
          <p:cNvPr id="513152" name="Picture 128" descr="遮断式光电开关原理（简）"/>
          <p:cNvPicPr>
            <a:picLocks noChangeAspect="1" noChangeArrowheads="1"/>
          </p:cNvPicPr>
          <p:nvPr/>
        </p:nvPicPr>
        <p:blipFill>
          <a:blip r:embed="rId5"/>
          <a:srcRect/>
          <a:stretch>
            <a:fillRect/>
          </a:stretch>
        </p:blipFill>
        <p:spPr bwMode="auto">
          <a:xfrm>
            <a:off x="5357818" y="1285860"/>
            <a:ext cx="3302000" cy="1320800"/>
          </a:xfrm>
          <a:prstGeom prst="rect">
            <a:avLst/>
          </a:prstGeom>
          <a:noFill/>
        </p:spPr>
      </p:pic>
      <p:sp>
        <p:nvSpPr>
          <p:cNvPr id="130" name="Line 3"/>
          <p:cNvSpPr>
            <a:spLocks noChangeShapeType="1"/>
          </p:cNvSpPr>
          <p:nvPr/>
        </p:nvSpPr>
        <p:spPr bwMode="auto">
          <a:xfrm>
            <a:off x="1331913" y="981075"/>
            <a:ext cx="7127875" cy="0"/>
          </a:xfrm>
          <a:prstGeom prst="line">
            <a:avLst/>
          </a:prstGeom>
          <a:noFill/>
          <a:ln w="9525">
            <a:solidFill>
              <a:srgbClr val="33CCCC"/>
            </a:solidFill>
            <a:round/>
            <a:headEnd/>
            <a:tailEnd/>
          </a:ln>
        </p:spPr>
        <p:txBody>
          <a:bodyPr/>
          <a:lstStyle/>
          <a:p>
            <a:endParaRPr lang="zh-CN" altLang="en-US"/>
          </a:p>
        </p:txBody>
      </p:sp>
      <p:sp>
        <p:nvSpPr>
          <p:cNvPr id="131" name="Rectangle 8"/>
          <p:cNvSpPr>
            <a:spLocks noChangeArrowheads="1"/>
          </p:cNvSpPr>
          <p:nvPr/>
        </p:nvSpPr>
        <p:spPr bwMode="auto">
          <a:xfrm>
            <a:off x="1187450" y="223838"/>
            <a:ext cx="6099194" cy="630942"/>
          </a:xfrm>
          <a:prstGeom prst="rect">
            <a:avLst/>
          </a:prstGeom>
          <a:noFill/>
          <a:ln w="9525">
            <a:noFill/>
            <a:miter lim="800000"/>
            <a:headEnd/>
            <a:tailEnd/>
          </a:ln>
        </p:spPr>
        <p:txBody>
          <a:bodyPr wrap="square">
            <a:spAutoFit/>
          </a:bodyPr>
          <a:lstStyle/>
          <a:p>
            <a:pPr>
              <a:lnSpc>
                <a:spcPct val="125000"/>
              </a:lnSpc>
              <a:spcBef>
                <a:spcPct val="50000"/>
              </a:spcBef>
              <a:buSzPct val="85000"/>
            </a:pPr>
            <a:r>
              <a:rPr lang="zh-CN" altLang="en-US" sz="2800" b="1" dirty="0">
                <a:solidFill>
                  <a:srgbClr val="0070C0"/>
                </a:solidFill>
                <a:latin typeface="黑体" pitchFamily="49" charset="-122"/>
                <a:ea typeface="黑体" pitchFamily="49" charset="-122"/>
                <a:sym typeface="黑体" pitchFamily="49" charset="-122"/>
              </a:rPr>
              <a:t>对射型光电开关 </a:t>
            </a:r>
          </a:p>
        </p:txBody>
      </p:sp>
    </p:spTree>
    <p:extLst>
      <p:ext uri="{BB962C8B-B14F-4D97-AF65-F5344CB8AC3E}">
        <p14:creationId xmlns:p14="http://schemas.microsoft.com/office/powerpoint/2010/main" val="891031595"/>
      </p:ext>
    </p:extLst>
  </p:cSld>
  <p:clrMapOvr>
    <a:masterClrMapping/>
  </p:clrMapOvr>
  <p:transition advTm="147500"/>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4050" name="Picture 2" descr="Lead Form and Trim"/>
          <p:cNvPicPr>
            <a:picLocks noChangeAspect="1" noChangeArrowheads="1"/>
          </p:cNvPicPr>
          <p:nvPr/>
        </p:nvPicPr>
        <p:blipFill>
          <a:blip r:embed="rId2"/>
          <a:srcRect/>
          <a:stretch>
            <a:fillRect/>
          </a:stretch>
        </p:blipFill>
        <p:spPr bwMode="auto">
          <a:xfrm>
            <a:off x="1943100" y="620713"/>
            <a:ext cx="7200900" cy="5670550"/>
          </a:xfrm>
          <a:prstGeom prst="rect">
            <a:avLst/>
          </a:prstGeom>
          <a:noFill/>
          <a:ln w="9525">
            <a:noFill/>
            <a:miter lim="800000"/>
            <a:headEnd/>
            <a:tailEnd/>
          </a:ln>
        </p:spPr>
      </p:pic>
      <p:sp>
        <p:nvSpPr>
          <p:cNvPr id="514052" name="Text Box 4"/>
          <p:cNvSpPr txBox="1">
            <a:spLocks noChangeArrowheads="1"/>
          </p:cNvSpPr>
          <p:nvPr/>
        </p:nvSpPr>
        <p:spPr bwMode="auto">
          <a:xfrm>
            <a:off x="3643306" y="6035675"/>
            <a:ext cx="5286412" cy="461665"/>
          </a:xfrm>
          <a:prstGeom prst="rect">
            <a:avLst/>
          </a:prstGeom>
          <a:noFill/>
          <a:ln w="9525">
            <a:noFill/>
            <a:miter lim="800000"/>
            <a:headEnd/>
            <a:tailEnd/>
          </a:ln>
          <a:effectLst/>
        </p:spPr>
        <p:txBody>
          <a:bodyPr wrap="square">
            <a:spAutoFit/>
          </a:bodyPr>
          <a:lstStyle/>
          <a:p>
            <a:pPr>
              <a:lnSpc>
                <a:spcPct val="100000"/>
              </a:lnSpc>
            </a:pPr>
            <a:r>
              <a:rPr lang="zh-CN" altLang="zh-CN" sz="2400" dirty="0"/>
              <a:t>锻压机床的</a:t>
            </a:r>
            <a:r>
              <a:rPr lang="zh-CN" altLang="en-US" sz="2400" dirty="0"/>
              <a:t>安全区域设置 及入侵报警</a:t>
            </a:r>
          </a:p>
        </p:txBody>
      </p:sp>
      <p:pic>
        <p:nvPicPr>
          <p:cNvPr id="514055" name="Picture 7" descr="应用电动扶梯自动启停"/>
          <p:cNvPicPr>
            <a:picLocks noChangeAspect="1" noChangeArrowheads="1"/>
          </p:cNvPicPr>
          <p:nvPr/>
        </p:nvPicPr>
        <p:blipFill>
          <a:blip r:embed="rId3"/>
          <a:srcRect/>
          <a:stretch>
            <a:fillRect/>
          </a:stretch>
        </p:blipFill>
        <p:spPr bwMode="auto">
          <a:xfrm>
            <a:off x="285720" y="1428736"/>
            <a:ext cx="3609975" cy="2638425"/>
          </a:xfrm>
          <a:prstGeom prst="rect">
            <a:avLst/>
          </a:prstGeom>
          <a:noFill/>
        </p:spPr>
      </p:pic>
      <p:sp>
        <p:nvSpPr>
          <p:cNvPr id="514056" name="Text Box 8"/>
          <p:cNvSpPr txBox="1">
            <a:spLocks noChangeArrowheads="1"/>
          </p:cNvSpPr>
          <p:nvPr/>
        </p:nvSpPr>
        <p:spPr bwMode="auto">
          <a:xfrm>
            <a:off x="285720" y="4572008"/>
            <a:ext cx="3313112" cy="457200"/>
          </a:xfrm>
          <a:prstGeom prst="rect">
            <a:avLst/>
          </a:prstGeom>
          <a:noFill/>
          <a:ln w="9525">
            <a:noFill/>
            <a:miter lim="800000"/>
            <a:headEnd/>
            <a:tailEnd/>
          </a:ln>
          <a:effectLst/>
        </p:spPr>
        <p:txBody>
          <a:bodyPr>
            <a:spAutoFit/>
          </a:bodyPr>
          <a:lstStyle/>
          <a:p>
            <a:pPr algn="ctr">
              <a:lnSpc>
                <a:spcPct val="100000"/>
              </a:lnSpc>
            </a:pPr>
            <a:r>
              <a:rPr lang="zh-CN" altLang="en-US" sz="2400" dirty="0"/>
              <a:t>电梯自动运行条件判断</a:t>
            </a:r>
          </a:p>
        </p:txBody>
      </p:sp>
      <p:sp>
        <p:nvSpPr>
          <p:cNvPr id="7" name="Line 3"/>
          <p:cNvSpPr>
            <a:spLocks noChangeShapeType="1"/>
          </p:cNvSpPr>
          <p:nvPr/>
        </p:nvSpPr>
        <p:spPr bwMode="auto">
          <a:xfrm>
            <a:off x="1331913" y="981075"/>
            <a:ext cx="7127875" cy="0"/>
          </a:xfrm>
          <a:prstGeom prst="line">
            <a:avLst/>
          </a:prstGeom>
          <a:noFill/>
          <a:ln w="9525">
            <a:solidFill>
              <a:srgbClr val="33CCCC"/>
            </a:solidFill>
            <a:round/>
            <a:headEnd/>
            <a:tailEnd/>
          </a:ln>
        </p:spPr>
        <p:txBody>
          <a:bodyPr/>
          <a:lstStyle/>
          <a:p>
            <a:endParaRPr lang="zh-CN" altLang="en-US"/>
          </a:p>
        </p:txBody>
      </p:sp>
      <p:sp>
        <p:nvSpPr>
          <p:cNvPr id="8" name="Rectangle 8"/>
          <p:cNvSpPr>
            <a:spLocks noChangeArrowheads="1"/>
          </p:cNvSpPr>
          <p:nvPr/>
        </p:nvSpPr>
        <p:spPr bwMode="auto">
          <a:xfrm>
            <a:off x="1187450" y="223838"/>
            <a:ext cx="6099194" cy="630942"/>
          </a:xfrm>
          <a:prstGeom prst="rect">
            <a:avLst/>
          </a:prstGeom>
          <a:noFill/>
          <a:ln w="9525">
            <a:noFill/>
            <a:miter lim="800000"/>
            <a:headEnd/>
            <a:tailEnd/>
          </a:ln>
        </p:spPr>
        <p:txBody>
          <a:bodyPr wrap="square">
            <a:spAutoFit/>
          </a:bodyPr>
          <a:lstStyle/>
          <a:p>
            <a:pPr>
              <a:lnSpc>
                <a:spcPct val="125000"/>
              </a:lnSpc>
              <a:spcBef>
                <a:spcPct val="50000"/>
              </a:spcBef>
              <a:buSzPct val="85000"/>
            </a:pPr>
            <a:r>
              <a:rPr lang="zh-CN" altLang="en-US" sz="2800" b="1" dirty="0">
                <a:solidFill>
                  <a:srgbClr val="0070C0"/>
                </a:solidFill>
                <a:latin typeface="黑体" pitchFamily="49" charset="-122"/>
                <a:ea typeface="黑体" pitchFamily="49" charset="-122"/>
                <a:sym typeface="黑体" pitchFamily="49" charset="-122"/>
              </a:rPr>
              <a:t>对射型光电开关 </a:t>
            </a:r>
          </a:p>
        </p:txBody>
      </p:sp>
    </p:spTree>
    <p:extLst>
      <p:ext uri="{BB962C8B-B14F-4D97-AF65-F5344CB8AC3E}">
        <p14:creationId xmlns:p14="http://schemas.microsoft.com/office/powerpoint/2010/main" val="1282010322"/>
      </p:ext>
    </p:extLst>
  </p:cSld>
  <p:clrMapOvr>
    <a:masterClrMapping/>
  </p:clrMapOvr>
  <p:transition advTm="147500"/>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834" name="Group 58"/>
          <p:cNvGrpSpPr>
            <a:grpSpLocks/>
          </p:cNvGrpSpPr>
          <p:nvPr/>
        </p:nvGrpSpPr>
        <p:grpSpPr bwMode="auto">
          <a:xfrm>
            <a:off x="244080" y="357166"/>
            <a:ext cx="4399358" cy="1958400"/>
            <a:chOff x="0" y="1785"/>
            <a:chExt cx="3300" cy="1360"/>
          </a:xfrm>
        </p:grpSpPr>
        <p:sp>
          <p:nvSpPr>
            <p:cNvPr id="10261" name="Rectangle 17"/>
            <p:cNvSpPr>
              <a:spLocks noChangeArrowheads="1"/>
            </p:cNvSpPr>
            <p:nvPr/>
          </p:nvSpPr>
          <p:spPr bwMode="auto">
            <a:xfrm>
              <a:off x="265" y="2251"/>
              <a:ext cx="777" cy="33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62" name="Rectangle 18"/>
            <p:cNvSpPr>
              <a:spLocks noChangeArrowheads="1"/>
            </p:cNvSpPr>
            <p:nvPr/>
          </p:nvSpPr>
          <p:spPr bwMode="auto">
            <a:xfrm>
              <a:off x="0" y="2409"/>
              <a:ext cx="265" cy="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63" name="Text Box 19"/>
            <p:cNvSpPr txBox="1">
              <a:spLocks noChangeArrowheads="1"/>
            </p:cNvSpPr>
            <p:nvPr/>
          </p:nvSpPr>
          <p:spPr bwMode="auto">
            <a:xfrm>
              <a:off x="231" y="2299"/>
              <a:ext cx="837" cy="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b="1" dirty="0">
                  <a:latin typeface="黑体" panose="02010609060101010101" pitchFamily="49" charset="-122"/>
                  <a:ea typeface="黑体" panose="02010609060101010101" pitchFamily="49" charset="-122"/>
                </a:rPr>
                <a:t>投/受光器</a:t>
              </a:r>
            </a:p>
          </p:txBody>
        </p:sp>
        <p:sp>
          <p:nvSpPr>
            <p:cNvPr id="10264" name="Line 20"/>
            <p:cNvSpPr>
              <a:spLocks noChangeShapeType="1"/>
            </p:cNvSpPr>
            <p:nvPr/>
          </p:nvSpPr>
          <p:spPr bwMode="auto">
            <a:xfrm>
              <a:off x="1058" y="2361"/>
              <a:ext cx="164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65" name="Line 21"/>
            <p:cNvSpPr>
              <a:spLocks noChangeShapeType="1"/>
            </p:cNvSpPr>
            <p:nvPr/>
          </p:nvSpPr>
          <p:spPr bwMode="auto">
            <a:xfrm flipV="1">
              <a:off x="1042" y="1963"/>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66" name="Line 22"/>
            <p:cNvSpPr>
              <a:spLocks noChangeShapeType="1"/>
            </p:cNvSpPr>
            <p:nvPr/>
          </p:nvSpPr>
          <p:spPr bwMode="auto">
            <a:xfrm flipV="1">
              <a:off x="2699" y="1929"/>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67" name="Text Box 23"/>
            <p:cNvSpPr txBox="1">
              <a:spLocks noChangeArrowheads="1"/>
            </p:cNvSpPr>
            <p:nvPr/>
          </p:nvSpPr>
          <p:spPr bwMode="auto">
            <a:xfrm>
              <a:off x="1478" y="1785"/>
              <a:ext cx="774"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latin typeface="黑体" panose="02010609060101010101" pitchFamily="49" charset="-122"/>
                  <a:ea typeface="黑体" panose="02010609060101010101" pitchFamily="49" charset="-122"/>
                </a:rPr>
                <a:t>检测距离</a:t>
              </a:r>
            </a:p>
          </p:txBody>
        </p:sp>
        <p:sp>
          <p:nvSpPr>
            <p:cNvPr id="10268" name="Rectangle 24"/>
            <p:cNvSpPr>
              <a:spLocks noChangeArrowheads="1"/>
            </p:cNvSpPr>
            <p:nvPr/>
          </p:nvSpPr>
          <p:spPr bwMode="auto">
            <a:xfrm>
              <a:off x="1905" y="2553"/>
              <a:ext cx="106" cy="33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69" name="Line 25"/>
            <p:cNvSpPr>
              <a:spLocks noChangeShapeType="1"/>
            </p:cNvSpPr>
            <p:nvPr/>
          </p:nvSpPr>
          <p:spPr bwMode="auto">
            <a:xfrm flipV="1">
              <a:off x="1799" y="2457"/>
              <a:ext cx="0" cy="38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70" name="Rectangle 26"/>
            <p:cNvSpPr>
              <a:spLocks noChangeArrowheads="1"/>
            </p:cNvSpPr>
            <p:nvPr/>
          </p:nvSpPr>
          <p:spPr bwMode="auto">
            <a:xfrm>
              <a:off x="2699" y="2073"/>
              <a:ext cx="159" cy="76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71" name="Line 27"/>
            <p:cNvSpPr>
              <a:spLocks noChangeShapeType="1"/>
            </p:cNvSpPr>
            <p:nvPr/>
          </p:nvSpPr>
          <p:spPr bwMode="auto">
            <a:xfrm>
              <a:off x="1058" y="2025"/>
              <a:ext cx="1641" cy="0"/>
            </a:xfrm>
            <a:prstGeom prst="line">
              <a:avLst/>
            </a:prstGeom>
            <a:noFill/>
            <a:ln w="9525">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72" name="Line 28"/>
            <p:cNvSpPr>
              <a:spLocks noChangeShapeType="1"/>
            </p:cNvSpPr>
            <p:nvPr/>
          </p:nvSpPr>
          <p:spPr bwMode="auto">
            <a:xfrm flipH="1">
              <a:off x="1058" y="2409"/>
              <a:ext cx="164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73" name="Line 29"/>
            <p:cNvSpPr>
              <a:spLocks noChangeShapeType="1"/>
            </p:cNvSpPr>
            <p:nvPr/>
          </p:nvSpPr>
          <p:spPr bwMode="auto">
            <a:xfrm>
              <a:off x="2699" y="2073"/>
              <a:ext cx="10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74" name="Line 30"/>
            <p:cNvSpPr>
              <a:spLocks noChangeShapeType="1"/>
            </p:cNvSpPr>
            <p:nvPr/>
          </p:nvSpPr>
          <p:spPr bwMode="auto">
            <a:xfrm flipH="1">
              <a:off x="2699" y="2169"/>
              <a:ext cx="10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75" name="Line 31"/>
            <p:cNvSpPr>
              <a:spLocks noChangeShapeType="1"/>
            </p:cNvSpPr>
            <p:nvPr/>
          </p:nvSpPr>
          <p:spPr bwMode="auto">
            <a:xfrm>
              <a:off x="2699" y="2265"/>
              <a:ext cx="10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76" name="Line 32"/>
            <p:cNvSpPr>
              <a:spLocks noChangeShapeType="1"/>
            </p:cNvSpPr>
            <p:nvPr/>
          </p:nvSpPr>
          <p:spPr bwMode="auto">
            <a:xfrm flipH="1">
              <a:off x="2699" y="2361"/>
              <a:ext cx="10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77" name="Line 33"/>
            <p:cNvSpPr>
              <a:spLocks noChangeShapeType="1"/>
            </p:cNvSpPr>
            <p:nvPr/>
          </p:nvSpPr>
          <p:spPr bwMode="auto">
            <a:xfrm>
              <a:off x="2699" y="2457"/>
              <a:ext cx="10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78" name="Line 34"/>
            <p:cNvSpPr>
              <a:spLocks noChangeShapeType="1"/>
            </p:cNvSpPr>
            <p:nvPr/>
          </p:nvSpPr>
          <p:spPr bwMode="auto">
            <a:xfrm flipH="1">
              <a:off x="2699" y="2553"/>
              <a:ext cx="10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79" name="Line 35"/>
            <p:cNvSpPr>
              <a:spLocks noChangeShapeType="1"/>
            </p:cNvSpPr>
            <p:nvPr/>
          </p:nvSpPr>
          <p:spPr bwMode="auto">
            <a:xfrm>
              <a:off x="2699" y="2649"/>
              <a:ext cx="10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80" name="Line 36"/>
            <p:cNvSpPr>
              <a:spLocks noChangeShapeType="1"/>
            </p:cNvSpPr>
            <p:nvPr/>
          </p:nvSpPr>
          <p:spPr bwMode="auto">
            <a:xfrm flipH="1">
              <a:off x="2699" y="2745"/>
              <a:ext cx="10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81" name="Text Box 37"/>
            <p:cNvSpPr txBox="1">
              <a:spLocks noChangeArrowheads="1"/>
            </p:cNvSpPr>
            <p:nvPr/>
          </p:nvSpPr>
          <p:spPr bwMode="auto">
            <a:xfrm>
              <a:off x="2688" y="1847"/>
              <a:ext cx="612"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latin typeface="黑体" panose="02010609060101010101" pitchFamily="49" charset="-122"/>
                  <a:ea typeface="黑体" panose="02010609060101010101" pitchFamily="49" charset="-122"/>
                </a:rPr>
                <a:t>反射板</a:t>
              </a:r>
            </a:p>
          </p:txBody>
        </p:sp>
        <p:sp>
          <p:nvSpPr>
            <p:cNvPr id="10282" name="Text Box 38"/>
            <p:cNvSpPr txBox="1">
              <a:spLocks noChangeArrowheads="1"/>
            </p:cNvSpPr>
            <p:nvPr/>
          </p:nvSpPr>
          <p:spPr bwMode="auto">
            <a:xfrm>
              <a:off x="1558" y="2889"/>
              <a:ext cx="774"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latin typeface="黑体" panose="02010609060101010101" pitchFamily="49" charset="-122"/>
                  <a:ea typeface="黑体" panose="02010609060101010101" pitchFamily="49" charset="-122"/>
                </a:rPr>
                <a:t>被测物体</a:t>
              </a:r>
            </a:p>
          </p:txBody>
        </p:sp>
      </p:grpSp>
      <p:sp>
        <p:nvSpPr>
          <p:cNvPr id="75818" name="Text Box 42"/>
          <p:cNvSpPr txBox="1">
            <a:spLocks noChangeArrowheads="1"/>
          </p:cNvSpPr>
          <p:nvPr/>
        </p:nvSpPr>
        <p:spPr bwMode="auto">
          <a:xfrm>
            <a:off x="2071670" y="2428868"/>
            <a:ext cx="1500198" cy="3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14" b="1" dirty="0">
                <a:solidFill>
                  <a:srgbClr val="FF0000"/>
                </a:solidFill>
                <a:latin typeface="黑体" panose="02010609060101010101" pitchFamily="49" charset="-122"/>
                <a:ea typeface="黑体" panose="02010609060101010101" pitchFamily="49" charset="-122"/>
              </a:rPr>
              <a:t>回归反射型</a:t>
            </a:r>
          </a:p>
        </p:txBody>
      </p:sp>
      <p:grpSp>
        <p:nvGrpSpPr>
          <p:cNvPr id="75835" name="Group 59"/>
          <p:cNvGrpSpPr>
            <a:grpSpLocks/>
          </p:cNvGrpSpPr>
          <p:nvPr/>
        </p:nvGrpSpPr>
        <p:grpSpPr bwMode="auto">
          <a:xfrm>
            <a:off x="5214942" y="357166"/>
            <a:ext cx="3433572" cy="1442442"/>
            <a:chOff x="3258" y="1824"/>
            <a:chExt cx="2880" cy="1072"/>
          </a:xfrm>
        </p:grpSpPr>
        <p:sp>
          <p:nvSpPr>
            <p:cNvPr id="10248" name="Rectangle 43"/>
            <p:cNvSpPr>
              <a:spLocks noChangeArrowheads="1"/>
            </p:cNvSpPr>
            <p:nvPr/>
          </p:nvSpPr>
          <p:spPr bwMode="auto">
            <a:xfrm>
              <a:off x="3522" y="2290"/>
              <a:ext cx="777" cy="33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49" name="Rectangle 44"/>
            <p:cNvSpPr>
              <a:spLocks noChangeArrowheads="1"/>
            </p:cNvSpPr>
            <p:nvPr/>
          </p:nvSpPr>
          <p:spPr bwMode="auto">
            <a:xfrm>
              <a:off x="3258" y="2448"/>
              <a:ext cx="264" cy="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50" name="Text Box 45"/>
            <p:cNvSpPr txBox="1">
              <a:spLocks noChangeArrowheads="1"/>
            </p:cNvSpPr>
            <p:nvPr/>
          </p:nvSpPr>
          <p:spPr bwMode="auto">
            <a:xfrm>
              <a:off x="3488" y="2338"/>
              <a:ext cx="93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b="1" dirty="0">
                  <a:latin typeface="黑体" panose="02010609060101010101" pitchFamily="49" charset="-122"/>
                  <a:ea typeface="黑体" panose="02010609060101010101" pitchFamily="49" charset="-122"/>
                </a:rPr>
                <a:t>投/受光器</a:t>
              </a:r>
            </a:p>
          </p:txBody>
        </p:sp>
        <p:sp>
          <p:nvSpPr>
            <p:cNvPr id="10251" name="Line 46"/>
            <p:cNvSpPr>
              <a:spLocks noChangeShapeType="1"/>
            </p:cNvSpPr>
            <p:nvPr/>
          </p:nvSpPr>
          <p:spPr bwMode="auto">
            <a:xfrm>
              <a:off x="4316" y="2400"/>
              <a:ext cx="164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52" name="Line 47"/>
            <p:cNvSpPr>
              <a:spLocks noChangeShapeType="1"/>
            </p:cNvSpPr>
            <p:nvPr/>
          </p:nvSpPr>
          <p:spPr bwMode="auto">
            <a:xfrm flipV="1">
              <a:off x="4299" y="2002"/>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53" name="Line 48"/>
            <p:cNvSpPr>
              <a:spLocks noChangeShapeType="1"/>
            </p:cNvSpPr>
            <p:nvPr/>
          </p:nvSpPr>
          <p:spPr bwMode="auto">
            <a:xfrm flipV="1">
              <a:off x="5956" y="196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54" name="Text Box 49"/>
            <p:cNvSpPr txBox="1">
              <a:spLocks noChangeArrowheads="1"/>
            </p:cNvSpPr>
            <p:nvPr/>
          </p:nvSpPr>
          <p:spPr bwMode="auto">
            <a:xfrm>
              <a:off x="4736" y="1824"/>
              <a:ext cx="774"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latin typeface="黑体" panose="02010609060101010101" pitchFamily="49" charset="-122"/>
                  <a:ea typeface="黑体" panose="02010609060101010101" pitchFamily="49" charset="-122"/>
                </a:rPr>
                <a:t>检测距离</a:t>
              </a:r>
            </a:p>
          </p:txBody>
        </p:sp>
        <p:sp>
          <p:nvSpPr>
            <p:cNvPr id="10255" name="Rectangle 50"/>
            <p:cNvSpPr>
              <a:spLocks noChangeArrowheads="1"/>
            </p:cNvSpPr>
            <p:nvPr/>
          </p:nvSpPr>
          <p:spPr bwMode="auto">
            <a:xfrm>
              <a:off x="5980" y="2112"/>
              <a:ext cx="158" cy="72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56" name="Line 51"/>
            <p:cNvSpPr>
              <a:spLocks noChangeShapeType="1"/>
            </p:cNvSpPr>
            <p:nvPr/>
          </p:nvSpPr>
          <p:spPr bwMode="auto">
            <a:xfrm>
              <a:off x="4286" y="2064"/>
              <a:ext cx="1641" cy="0"/>
            </a:xfrm>
            <a:prstGeom prst="line">
              <a:avLst/>
            </a:prstGeom>
            <a:noFill/>
            <a:ln w="9525">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57" name="Line 52"/>
            <p:cNvSpPr>
              <a:spLocks noChangeShapeType="1"/>
            </p:cNvSpPr>
            <p:nvPr/>
          </p:nvSpPr>
          <p:spPr bwMode="auto">
            <a:xfrm flipH="1">
              <a:off x="4316" y="2448"/>
              <a:ext cx="1640" cy="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58" name="Text Box 53"/>
            <p:cNvSpPr txBox="1">
              <a:spLocks noChangeArrowheads="1"/>
            </p:cNvSpPr>
            <p:nvPr/>
          </p:nvSpPr>
          <p:spPr bwMode="auto">
            <a:xfrm>
              <a:off x="5133" y="2640"/>
              <a:ext cx="774"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latin typeface="黑体" panose="02010609060101010101" pitchFamily="49" charset="-122"/>
                  <a:ea typeface="黑体" panose="02010609060101010101" pitchFamily="49" charset="-122"/>
                </a:rPr>
                <a:t>被测物体</a:t>
              </a:r>
            </a:p>
          </p:txBody>
        </p:sp>
        <p:sp>
          <p:nvSpPr>
            <p:cNvPr id="10259" name="Line 54"/>
            <p:cNvSpPr>
              <a:spLocks noChangeShapeType="1"/>
            </p:cNvSpPr>
            <p:nvPr/>
          </p:nvSpPr>
          <p:spPr bwMode="auto">
            <a:xfrm flipH="1" flipV="1">
              <a:off x="5821" y="2256"/>
              <a:ext cx="106"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60" name="Line 55"/>
            <p:cNvSpPr>
              <a:spLocks noChangeShapeType="1"/>
            </p:cNvSpPr>
            <p:nvPr/>
          </p:nvSpPr>
          <p:spPr bwMode="auto">
            <a:xfrm flipH="1">
              <a:off x="5821" y="2496"/>
              <a:ext cx="106"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75832" name="Text Box 56"/>
          <p:cNvSpPr txBox="1">
            <a:spLocks noChangeArrowheads="1"/>
          </p:cNvSpPr>
          <p:nvPr/>
        </p:nvSpPr>
        <p:spPr bwMode="auto">
          <a:xfrm>
            <a:off x="6357950" y="2285992"/>
            <a:ext cx="1513296" cy="3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14" b="1" dirty="0">
                <a:solidFill>
                  <a:srgbClr val="FF0000"/>
                </a:solidFill>
                <a:latin typeface="黑体" panose="02010609060101010101" pitchFamily="49" charset="-122"/>
                <a:ea typeface="黑体" panose="02010609060101010101" pitchFamily="49" charset="-122"/>
              </a:rPr>
              <a:t>扩散反射型</a:t>
            </a:r>
          </a:p>
        </p:txBody>
      </p:sp>
      <p:sp>
        <p:nvSpPr>
          <p:cNvPr id="44" name="Text Box 43"/>
          <p:cNvSpPr txBox="1">
            <a:spLocks noChangeArrowheads="1"/>
          </p:cNvSpPr>
          <p:nvPr/>
        </p:nvSpPr>
        <p:spPr bwMode="auto">
          <a:xfrm>
            <a:off x="6286512" y="5929330"/>
            <a:ext cx="1641825" cy="3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14" b="1" dirty="0">
                <a:solidFill>
                  <a:srgbClr val="FF0000"/>
                </a:solidFill>
                <a:latin typeface="黑体" panose="02010609060101010101" pitchFamily="49" charset="-122"/>
                <a:ea typeface="黑体" panose="02010609060101010101" pitchFamily="49" charset="-122"/>
              </a:rPr>
              <a:t>距离设定型</a:t>
            </a:r>
          </a:p>
        </p:txBody>
      </p:sp>
      <p:grpSp>
        <p:nvGrpSpPr>
          <p:cNvPr id="45" name="Group 45"/>
          <p:cNvGrpSpPr>
            <a:grpSpLocks/>
          </p:cNvGrpSpPr>
          <p:nvPr/>
        </p:nvGrpSpPr>
        <p:grpSpPr bwMode="auto">
          <a:xfrm>
            <a:off x="571472" y="3714752"/>
            <a:ext cx="4049772" cy="1915200"/>
            <a:chOff x="31" y="1336"/>
            <a:chExt cx="3110" cy="1330"/>
          </a:xfrm>
        </p:grpSpPr>
        <p:sp>
          <p:nvSpPr>
            <p:cNvPr id="46" name="Rectangle 46"/>
            <p:cNvSpPr>
              <a:spLocks noChangeArrowheads="1"/>
            </p:cNvSpPr>
            <p:nvPr/>
          </p:nvSpPr>
          <p:spPr bwMode="auto">
            <a:xfrm rot="-5400000">
              <a:off x="467" y="1826"/>
              <a:ext cx="705" cy="37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 name="Rectangle 47"/>
            <p:cNvSpPr>
              <a:spLocks noChangeArrowheads="1"/>
            </p:cNvSpPr>
            <p:nvPr/>
          </p:nvSpPr>
          <p:spPr bwMode="auto">
            <a:xfrm rot="-5400000">
              <a:off x="701" y="2471"/>
              <a:ext cx="240" cy="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 name="Text Box 48"/>
            <p:cNvSpPr txBox="1">
              <a:spLocks noChangeArrowheads="1"/>
            </p:cNvSpPr>
            <p:nvPr/>
          </p:nvSpPr>
          <p:spPr bwMode="auto">
            <a:xfrm>
              <a:off x="31" y="1360"/>
              <a:ext cx="855"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latin typeface="黑体" panose="02010609060101010101" pitchFamily="49" charset="-122"/>
                  <a:ea typeface="黑体" panose="02010609060101010101" pitchFamily="49" charset="-122"/>
                </a:rPr>
                <a:t>投/受光器</a:t>
              </a:r>
            </a:p>
          </p:txBody>
        </p:sp>
        <p:sp>
          <p:nvSpPr>
            <p:cNvPr id="49" name="Rectangle 49"/>
            <p:cNvSpPr>
              <a:spLocks noChangeArrowheads="1"/>
            </p:cNvSpPr>
            <p:nvPr/>
          </p:nvSpPr>
          <p:spPr bwMode="auto">
            <a:xfrm>
              <a:off x="1958" y="1658"/>
              <a:ext cx="106" cy="72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0" name="Text Box 50"/>
            <p:cNvSpPr txBox="1">
              <a:spLocks noChangeArrowheads="1"/>
            </p:cNvSpPr>
            <p:nvPr/>
          </p:nvSpPr>
          <p:spPr bwMode="auto">
            <a:xfrm>
              <a:off x="1640" y="1418"/>
              <a:ext cx="774"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latin typeface="黑体" panose="02010609060101010101" pitchFamily="49" charset="-122"/>
                  <a:ea typeface="黑体" panose="02010609060101010101" pitchFamily="49" charset="-122"/>
                </a:rPr>
                <a:t>被测物体</a:t>
              </a:r>
            </a:p>
          </p:txBody>
        </p:sp>
        <p:sp>
          <p:nvSpPr>
            <p:cNvPr id="51" name="Line 51"/>
            <p:cNvSpPr>
              <a:spLocks noChangeShapeType="1"/>
            </p:cNvSpPr>
            <p:nvPr/>
          </p:nvSpPr>
          <p:spPr bwMode="auto">
            <a:xfrm flipV="1">
              <a:off x="1005" y="1994"/>
              <a:ext cx="953"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 name="Line 52"/>
            <p:cNvSpPr>
              <a:spLocks noChangeShapeType="1"/>
            </p:cNvSpPr>
            <p:nvPr/>
          </p:nvSpPr>
          <p:spPr bwMode="auto">
            <a:xfrm flipH="1" flipV="1">
              <a:off x="1005" y="1706"/>
              <a:ext cx="900"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3" name="Text Box 53"/>
            <p:cNvSpPr txBox="1">
              <a:spLocks noChangeArrowheads="1"/>
            </p:cNvSpPr>
            <p:nvPr/>
          </p:nvSpPr>
          <p:spPr bwMode="auto">
            <a:xfrm>
              <a:off x="1206" y="1785"/>
              <a:ext cx="258" cy="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ja-JP" sz="1451" b="1">
                  <a:latin typeface="黑体" panose="02010609060101010101" pitchFamily="49" charset="-122"/>
                  <a:ea typeface="黑体" panose="02010609060101010101" pitchFamily="49" charset="-122"/>
                </a:rPr>
                <a:t>θ</a:t>
              </a:r>
            </a:p>
          </p:txBody>
        </p:sp>
        <p:sp>
          <p:nvSpPr>
            <p:cNvPr id="54" name="Text Box 54"/>
            <p:cNvSpPr txBox="1">
              <a:spLocks noChangeArrowheads="1"/>
            </p:cNvSpPr>
            <p:nvPr/>
          </p:nvSpPr>
          <p:spPr bwMode="auto">
            <a:xfrm>
              <a:off x="1217" y="1946"/>
              <a:ext cx="258" cy="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ja-JP" sz="1451" b="1">
                  <a:latin typeface="黑体" panose="02010609060101010101" pitchFamily="49" charset="-122"/>
                  <a:ea typeface="黑体" panose="02010609060101010101" pitchFamily="49" charset="-122"/>
                </a:rPr>
                <a:t>θ</a:t>
              </a:r>
            </a:p>
          </p:txBody>
        </p:sp>
        <p:sp>
          <p:nvSpPr>
            <p:cNvPr id="55" name="Rectangle 55"/>
            <p:cNvSpPr>
              <a:spLocks noChangeArrowheads="1"/>
            </p:cNvSpPr>
            <p:nvPr/>
          </p:nvSpPr>
          <p:spPr bwMode="auto">
            <a:xfrm>
              <a:off x="2699" y="1562"/>
              <a:ext cx="317" cy="100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6" name="Text Box 56"/>
            <p:cNvSpPr txBox="1">
              <a:spLocks noChangeArrowheads="1"/>
            </p:cNvSpPr>
            <p:nvPr/>
          </p:nvSpPr>
          <p:spPr bwMode="auto">
            <a:xfrm>
              <a:off x="2529" y="1336"/>
              <a:ext cx="612"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latin typeface="黑体" panose="02010609060101010101" pitchFamily="49" charset="-122"/>
                  <a:ea typeface="黑体" panose="02010609060101010101" pitchFamily="49" charset="-122"/>
                </a:rPr>
                <a:t>背景物</a:t>
              </a:r>
            </a:p>
          </p:txBody>
        </p:sp>
        <p:sp>
          <p:nvSpPr>
            <p:cNvPr id="57" name="Line 57"/>
            <p:cNvSpPr>
              <a:spLocks noChangeShapeType="1"/>
            </p:cNvSpPr>
            <p:nvPr/>
          </p:nvSpPr>
          <p:spPr bwMode="auto">
            <a:xfrm flipV="1">
              <a:off x="2011" y="1850"/>
              <a:ext cx="635" cy="144"/>
            </a:xfrm>
            <a:prstGeom prst="line">
              <a:avLst/>
            </a:prstGeom>
            <a:noFill/>
            <a:ln w="952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 name="Line 58"/>
            <p:cNvSpPr>
              <a:spLocks noChangeShapeType="1"/>
            </p:cNvSpPr>
            <p:nvPr/>
          </p:nvSpPr>
          <p:spPr bwMode="auto">
            <a:xfrm flipH="1" flipV="1">
              <a:off x="2223" y="1658"/>
              <a:ext cx="476" cy="192"/>
            </a:xfrm>
            <a:prstGeom prst="line">
              <a:avLst/>
            </a:prstGeom>
            <a:noFill/>
            <a:ln w="952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 name="Line 59"/>
            <p:cNvSpPr>
              <a:spLocks noChangeShapeType="1"/>
            </p:cNvSpPr>
            <p:nvPr/>
          </p:nvSpPr>
          <p:spPr bwMode="auto">
            <a:xfrm>
              <a:off x="1005" y="2378"/>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0" name="Line 60"/>
            <p:cNvSpPr>
              <a:spLocks noChangeShapeType="1"/>
            </p:cNvSpPr>
            <p:nvPr/>
          </p:nvSpPr>
          <p:spPr bwMode="auto">
            <a:xfrm>
              <a:off x="1958" y="2378"/>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 name="Line 61"/>
            <p:cNvSpPr>
              <a:spLocks noChangeShapeType="1"/>
            </p:cNvSpPr>
            <p:nvPr/>
          </p:nvSpPr>
          <p:spPr bwMode="auto">
            <a:xfrm>
              <a:off x="1005" y="2618"/>
              <a:ext cx="953"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 name="Text Box 62"/>
            <p:cNvSpPr txBox="1">
              <a:spLocks noChangeArrowheads="1"/>
            </p:cNvSpPr>
            <p:nvPr/>
          </p:nvSpPr>
          <p:spPr bwMode="auto">
            <a:xfrm>
              <a:off x="1153" y="2392"/>
              <a:ext cx="774"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latin typeface="黑体" panose="02010609060101010101" pitchFamily="49" charset="-122"/>
                  <a:ea typeface="黑体" panose="02010609060101010101" pitchFamily="49" charset="-122"/>
                </a:rPr>
                <a:t>检测距离</a:t>
              </a:r>
            </a:p>
          </p:txBody>
        </p:sp>
      </p:grpSp>
      <p:sp>
        <p:nvSpPr>
          <p:cNvPr id="63" name="Text Box 63"/>
          <p:cNvSpPr txBox="1">
            <a:spLocks noChangeArrowheads="1"/>
          </p:cNvSpPr>
          <p:nvPr/>
        </p:nvSpPr>
        <p:spPr bwMode="auto">
          <a:xfrm>
            <a:off x="1928794" y="5857892"/>
            <a:ext cx="1462798" cy="3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14" b="1" dirty="0">
                <a:solidFill>
                  <a:srgbClr val="FF0000"/>
                </a:solidFill>
                <a:latin typeface="黑体" panose="02010609060101010101" pitchFamily="49" charset="-122"/>
                <a:ea typeface="黑体" panose="02010609060101010101" pitchFamily="49" charset="-122"/>
              </a:rPr>
              <a:t>限定反射型</a:t>
            </a:r>
          </a:p>
        </p:txBody>
      </p:sp>
      <p:grpSp>
        <p:nvGrpSpPr>
          <p:cNvPr id="64" name="Group 64"/>
          <p:cNvGrpSpPr>
            <a:grpSpLocks/>
          </p:cNvGrpSpPr>
          <p:nvPr/>
        </p:nvGrpSpPr>
        <p:grpSpPr bwMode="auto">
          <a:xfrm>
            <a:off x="5072066" y="3714752"/>
            <a:ext cx="3396290" cy="2076000"/>
            <a:chOff x="3390" y="1190"/>
            <a:chExt cx="2805" cy="1546"/>
          </a:xfrm>
        </p:grpSpPr>
        <p:sp>
          <p:nvSpPr>
            <p:cNvPr id="65" name="Rectangle 65"/>
            <p:cNvSpPr>
              <a:spLocks noChangeArrowheads="1"/>
            </p:cNvSpPr>
            <p:nvPr/>
          </p:nvSpPr>
          <p:spPr bwMode="auto">
            <a:xfrm rot="-5400000">
              <a:off x="3829" y="1371"/>
              <a:ext cx="816" cy="9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6" name="Rectangle 66"/>
            <p:cNvSpPr>
              <a:spLocks noChangeArrowheads="1"/>
            </p:cNvSpPr>
            <p:nvPr/>
          </p:nvSpPr>
          <p:spPr bwMode="auto">
            <a:xfrm rot="-5400000">
              <a:off x="4144" y="2349"/>
              <a:ext cx="240" cy="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7" name="Text Box 67"/>
            <p:cNvSpPr txBox="1">
              <a:spLocks noChangeArrowheads="1"/>
            </p:cNvSpPr>
            <p:nvPr/>
          </p:nvSpPr>
          <p:spPr bwMode="auto">
            <a:xfrm>
              <a:off x="3789" y="1190"/>
              <a:ext cx="855"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latin typeface="黑体" panose="02010609060101010101" pitchFamily="49" charset="-122"/>
                  <a:ea typeface="黑体" panose="02010609060101010101" pitchFamily="49" charset="-122"/>
                </a:rPr>
                <a:t>投/受光器</a:t>
              </a:r>
            </a:p>
          </p:txBody>
        </p:sp>
        <p:sp>
          <p:nvSpPr>
            <p:cNvPr id="68" name="Rectangle 68"/>
            <p:cNvSpPr>
              <a:spLocks noChangeArrowheads="1"/>
            </p:cNvSpPr>
            <p:nvPr/>
          </p:nvSpPr>
          <p:spPr bwMode="auto">
            <a:xfrm>
              <a:off x="5189" y="1488"/>
              <a:ext cx="53" cy="72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9" name="Text Box 69"/>
            <p:cNvSpPr txBox="1">
              <a:spLocks noChangeArrowheads="1"/>
            </p:cNvSpPr>
            <p:nvPr/>
          </p:nvSpPr>
          <p:spPr bwMode="auto">
            <a:xfrm>
              <a:off x="5136" y="1200"/>
              <a:ext cx="774"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latin typeface="黑体" panose="02010609060101010101" pitchFamily="49" charset="-122"/>
                  <a:ea typeface="黑体" panose="02010609060101010101" pitchFamily="49" charset="-122"/>
                </a:rPr>
                <a:t>被测物体</a:t>
              </a:r>
            </a:p>
          </p:txBody>
        </p:sp>
        <p:sp>
          <p:nvSpPr>
            <p:cNvPr id="70" name="Line 70"/>
            <p:cNvSpPr>
              <a:spLocks noChangeShapeType="1"/>
            </p:cNvSpPr>
            <p:nvPr/>
          </p:nvSpPr>
          <p:spPr bwMode="auto">
            <a:xfrm flipV="1">
              <a:off x="4290" y="1584"/>
              <a:ext cx="89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 name="Line 71"/>
            <p:cNvSpPr>
              <a:spLocks noChangeShapeType="1"/>
            </p:cNvSpPr>
            <p:nvPr/>
          </p:nvSpPr>
          <p:spPr bwMode="auto">
            <a:xfrm flipH="1">
              <a:off x="3813" y="1584"/>
              <a:ext cx="1376" cy="62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2" name="Line 72"/>
            <p:cNvSpPr>
              <a:spLocks noChangeShapeType="1"/>
            </p:cNvSpPr>
            <p:nvPr/>
          </p:nvSpPr>
          <p:spPr bwMode="auto">
            <a:xfrm>
              <a:off x="5189" y="225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3" name="Line 73"/>
            <p:cNvSpPr>
              <a:spLocks noChangeShapeType="1"/>
            </p:cNvSpPr>
            <p:nvPr/>
          </p:nvSpPr>
          <p:spPr bwMode="auto">
            <a:xfrm>
              <a:off x="6142" y="2256"/>
              <a:ext cx="0"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4" name="Line 74"/>
            <p:cNvSpPr>
              <a:spLocks noChangeShapeType="1"/>
            </p:cNvSpPr>
            <p:nvPr/>
          </p:nvSpPr>
          <p:spPr bwMode="auto">
            <a:xfrm>
              <a:off x="5189" y="2400"/>
              <a:ext cx="953"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5" name="Text Box 75"/>
            <p:cNvSpPr txBox="1">
              <a:spLocks noChangeArrowheads="1"/>
            </p:cNvSpPr>
            <p:nvPr/>
          </p:nvSpPr>
          <p:spPr bwMode="auto">
            <a:xfrm>
              <a:off x="4766" y="2438"/>
              <a:ext cx="1341"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latin typeface="黑体" panose="02010609060101010101" pitchFamily="49" charset="-122"/>
                  <a:ea typeface="黑体" panose="02010609060101010101" pitchFamily="49" charset="-122"/>
                </a:rPr>
                <a:t>检测距离（MAX）</a:t>
              </a:r>
            </a:p>
          </p:txBody>
        </p:sp>
        <p:sp>
          <p:nvSpPr>
            <p:cNvPr id="76" name="Rectangle 76"/>
            <p:cNvSpPr>
              <a:spLocks noChangeArrowheads="1"/>
            </p:cNvSpPr>
            <p:nvPr/>
          </p:nvSpPr>
          <p:spPr bwMode="auto">
            <a:xfrm rot="1611918">
              <a:off x="3866" y="1824"/>
              <a:ext cx="53" cy="4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7" name="Rectangle 77"/>
            <p:cNvSpPr>
              <a:spLocks noChangeArrowheads="1"/>
            </p:cNvSpPr>
            <p:nvPr/>
          </p:nvSpPr>
          <p:spPr bwMode="auto">
            <a:xfrm>
              <a:off x="6142" y="1488"/>
              <a:ext cx="53" cy="720"/>
            </a:xfrm>
            <a:prstGeom prst="rect">
              <a:avLst/>
            </a:prstGeom>
            <a:noFill/>
            <a:ln w="9525">
              <a:solidFill>
                <a:schemeClr val="tx1"/>
              </a:solidFill>
              <a:prstDash val="sysDot"/>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8" name="Oval 78"/>
            <p:cNvSpPr>
              <a:spLocks noChangeArrowheads="1"/>
            </p:cNvSpPr>
            <p:nvPr/>
          </p:nvSpPr>
          <p:spPr bwMode="auto">
            <a:xfrm rot="-309218">
              <a:off x="4607" y="1680"/>
              <a:ext cx="106"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9" name="Line 79"/>
            <p:cNvSpPr>
              <a:spLocks noChangeShapeType="1"/>
            </p:cNvSpPr>
            <p:nvPr/>
          </p:nvSpPr>
          <p:spPr bwMode="auto">
            <a:xfrm>
              <a:off x="5189" y="1584"/>
              <a:ext cx="953" cy="0"/>
            </a:xfrm>
            <a:prstGeom prst="line">
              <a:avLst/>
            </a:prstGeom>
            <a:noFill/>
            <a:ln w="952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0" name="Line 80"/>
            <p:cNvSpPr>
              <a:spLocks noChangeShapeType="1"/>
            </p:cNvSpPr>
            <p:nvPr/>
          </p:nvSpPr>
          <p:spPr bwMode="auto">
            <a:xfrm flipH="1">
              <a:off x="4025" y="1584"/>
              <a:ext cx="2117" cy="336"/>
            </a:xfrm>
            <a:prstGeom prst="line">
              <a:avLst/>
            </a:prstGeom>
            <a:noFill/>
            <a:ln w="952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1" name="Rectangle 81"/>
            <p:cNvSpPr>
              <a:spLocks noChangeArrowheads="1"/>
            </p:cNvSpPr>
            <p:nvPr/>
          </p:nvSpPr>
          <p:spPr bwMode="auto">
            <a:xfrm>
              <a:off x="3813" y="1488"/>
              <a:ext cx="477"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 name="Oval 82"/>
            <p:cNvSpPr>
              <a:spLocks noChangeArrowheads="1"/>
            </p:cNvSpPr>
            <p:nvPr/>
          </p:nvSpPr>
          <p:spPr bwMode="auto">
            <a:xfrm>
              <a:off x="4607" y="1488"/>
              <a:ext cx="53" cy="144"/>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3" name="Text Box 83"/>
            <p:cNvSpPr txBox="1">
              <a:spLocks noChangeArrowheads="1"/>
            </p:cNvSpPr>
            <p:nvPr/>
          </p:nvSpPr>
          <p:spPr bwMode="auto">
            <a:xfrm>
              <a:off x="3745" y="1482"/>
              <a:ext cx="470" cy="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089" b="1">
                  <a:latin typeface="黑体" panose="02010609060101010101" pitchFamily="49" charset="-122"/>
                  <a:ea typeface="黑体" panose="02010609060101010101" pitchFamily="49" charset="-122"/>
                </a:rPr>
                <a:t>LD或LED</a:t>
              </a:r>
            </a:p>
          </p:txBody>
        </p:sp>
        <p:sp>
          <p:nvSpPr>
            <p:cNvPr id="84" name="Text Box 84"/>
            <p:cNvSpPr txBox="1">
              <a:spLocks noChangeArrowheads="1"/>
            </p:cNvSpPr>
            <p:nvPr/>
          </p:nvSpPr>
          <p:spPr bwMode="auto">
            <a:xfrm>
              <a:off x="3390" y="1913"/>
              <a:ext cx="412" cy="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270" b="1" dirty="0">
                  <a:latin typeface="黑体" panose="02010609060101010101" pitchFamily="49" charset="-122"/>
                  <a:ea typeface="黑体" panose="02010609060101010101" pitchFamily="49" charset="-122"/>
                </a:rPr>
                <a:t>PSD等</a:t>
              </a:r>
            </a:p>
          </p:txBody>
        </p:sp>
        <p:sp>
          <p:nvSpPr>
            <p:cNvPr id="85" name="Line 85"/>
            <p:cNvSpPr>
              <a:spLocks noChangeShapeType="1"/>
            </p:cNvSpPr>
            <p:nvPr/>
          </p:nvSpPr>
          <p:spPr bwMode="auto">
            <a:xfrm>
              <a:off x="4713" y="2256"/>
              <a:ext cx="0"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6" name="Line 86"/>
            <p:cNvSpPr>
              <a:spLocks noChangeShapeType="1"/>
            </p:cNvSpPr>
            <p:nvPr/>
          </p:nvSpPr>
          <p:spPr bwMode="auto">
            <a:xfrm>
              <a:off x="4713" y="2688"/>
              <a:ext cx="1429"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7" name="Text Box 87"/>
            <p:cNvSpPr txBox="1">
              <a:spLocks noChangeArrowheads="1"/>
            </p:cNvSpPr>
            <p:nvPr/>
          </p:nvSpPr>
          <p:spPr bwMode="auto">
            <a:xfrm>
              <a:off x="5284" y="2174"/>
              <a:ext cx="774"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latin typeface="黑体" panose="02010609060101010101" pitchFamily="49" charset="-122"/>
                  <a:ea typeface="黑体" panose="02010609060101010101" pitchFamily="49" charset="-122"/>
                </a:rPr>
                <a:t>设定范围</a:t>
              </a:r>
            </a:p>
          </p:txBody>
        </p:sp>
      </p:grpSp>
    </p:spTree>
    <p:extLst>
      <p:ext uri="{BB962C8B-B14F-4D97-AF65-F5344CB8AC3E}">
        <p14:creationId xmlns:p14="http://schemas.microsoft.com/office/powerpoint/2010/main" val="26448561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0195" name="Object 3"/>
          <p:cNvGraphicFramePr>
            <a:graphicFrameLocks noChangeAspect="1"/>
          </p:cNvGraphicFramePr>
          <p:nvPr/>
        </p:nvGraphicFramePr>
        <p:xfrm>
          <a:off x="4343400" y="4495800"/>
          <a:ext cx="2590800" cy="1865313"/>
        </p:xfrm>
        <a:graphic>
          <a:graphicData uri="http://schemas.openxmlformats.org/presentationml/2006/ole">
            <mc:AlternateContent xmlns:mc="http://schemas.openxmlformats.org/markup-compatibility/2006">
              <mc:Choice xmlns:v="urn:schemas-microsoft-com:vml" Requires="v">
                <p:oleObj spid="_x0000_s1096922" name="Artwork" r:id="rId4" imgW="2886478" imgH="2314286" progId="">
                  <p:embed/>
                </p:oleObj>
              </mc:Choice>
              <mc:Fallback>
                <p:oleObj name="Artwork" r:id="rId4" imgW="2886478" imgH="2314286" progId="">
                  <p:embed/>
                  <p:pic>
                    <p:nvPicPr>
                      <p:cNvPr id="0" name="Picture 98"/>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43400" y="4495800"/>
                        <a:ext cx="2590800" cy="18653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20196" name="Rectangle 4"/>
          <p:cNvSpPr>
            <a:spLocks noChangeArrowheads="1"/>
          </p:cNvSpPr>
          <p:nvPr/>
        </p:nvSpPr>
        <p:spPr bwMode="auto">
          <a:xfrm>
            <a:off x="3625850" y="2759075"/>
            <a:ext cx="1344613" cy="449263"/>
          </a:xfrm>
          <a:prstGeom prst="rect">
            <a:avLst/>
          </a:prstGeom>
          <a:noFill/>
          <a:ln w="9525">
            <a:noFill/>
            <a:miter lim="800000"/>
            <a:headEnd/>
            <a:tailEnd/>
          </a:ln>
          <a:effectLst/>
        </p:spPr>
        <p:txBody>
          <a:bodyPr wrap="none" lIns="19050" tIns="26988" rIns="19050" bIns="26988"/>
          <a:lstStyle/>
          <a:p>
            <a:pPr eaLnBrk="0" hangingPunct="0">
              <a:lnSpc>
                <a:spcPct val="100000"/>
              </a:lnSpc>
              <a:spcBef>
                <a:spcPct val="0"/>
              </a:spcBef>
              <a:spcAft>
                <a:spcPts val="900"/>
              </a:spcAft>
              <a:tabLst>
                <a:tab pos="457200" algn="l"/>
                <a:tab pos="914400" algn="l"/>
                <a:tab pos="1371600" algn="l"/>
              </a:tabLst>
            </a:pPr>
            <a:r>
              <a:rPr lang="zh-CN" altLang="en-US" sz="2400"/>
              <a:t>漫反射光线</a:t>
            </a:r>
          </a:p>
        </p:txBody>
      </p:sp>
      <p:sp>
        <p:nvSpPr>
          <p:cNvPr id="520197" name="Rectangle 5"/>
          <p:cNvSpPr>
            <a:spLocks noChangeArrowheads="1"/>
          </p:cNvSpPr>
          <p:nvPr/>
        </p:nvSpPr>
        <p:spPr bwMode="auto">
          <a:xfrm>
            <a:off x="2817813" y="4757738"/>
            <a:ext cx="1408112" cy="444500"/>
          </a:xfrm>
          <a:prstGeom prst="rect">
            <a:avLst/>
          </a:prstGeom>
          <a:noFill/>
          <a:ln w="9525">
            <a:noFill/>
            <a:miter lim="800000"/>
            <a:headEnd/>
            <a:tailEnd/>
          </a:ln>
          <a:effectLst/>
        </p:spPr>
        <p:txBody>
          <a:bodyPr wrap="none" lIns="19050" tIns="26988" rIns="19050" bIns="26988"/>
          <a:lstStyle/>
          <a:p>
            <a:pPr eaLnBrk="0" hangingPunct="0">
              <a:lnSpc>
                <a:spcPct val="100000"/>
              </a:lnSpc>
              <a:spcBef>
                <a:spcPct val="0"/>
              </a:spcBef>
              <a:spcAft>
                <a:spcPts val="900"/>
              </a:spcAft>
              <a:tabLst>
                <a:tab pos="457200" algn="l"/>
                <a:tab pos="914400" algn="l"/>
                <a:tab pos="1371600" algn="l"/>
              </a:tabLst>
            </a:pPr>
            <a:r>
              <a:rPr lang="zh-CN" altLang="en-US" sz="2400"/>
              <a:t>反射光线</a:t>
            </a:r>
          </a:p>
        </p:txBody>
      </p:sp>
      <p:graphicFrame>
        <p:nvGraphicFramePr>
          <p:cNvPr id="520198" name="Object 6"/>
          <p:cNvGraphicFramePr>
            <a:graphicFrameLocks noChangeAspect="1"/>
          </p:cNvGraphicFramePr>
          <p:nvPr/>
        </p:nvGraphicFramePr>
        <p:xfrm>
          <a:off x="377825" y="2085975"/>
          <a:ext cx="2498725" cy="2476500"/>
        </p:xfrm>
        <a:graphic>
          <a:graphicData uri="http://schemas.openxmlformats.org/presentationml/2006/ole">
            <mc:AlternateContent xmlns:mc="http://schemas.openxmlformats.org/markup-compatibility/2006">
              <mc:Choice xmlns:v="urn:schemas-microsoft-com:vml" Requires="v">
                <p:oleObj spid="_x0000_s1096923" name="Artwork" r:id="rId6" imgW="2104762" imgH="2324424" progId="">
                  <p:embed/>
                </p:oleObj>
              </mc:Choice>
              <mc:Fallback>
                <p:oleObj name="Artwork" r:id="rId6" imgW="2104762" imgH="2324424" progId="">
                  <p:embed/>
                  <p:pic>
                    <p:nvPicPr>
                      <p:cNvPr id="0" name="Picture 99"/>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7825" y="2085975"/>
                        <a:ext cx="2498725" cy="24765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20199" name="Object 7"/>
          <p:cNvGraphicFramePr>
            <a:graphicFrameLocks noChangeAspect="1"/>
          </p:cNvGraphicFramePr>
          <p:nvPr/>
        </p:nvGraphicFramePr>
        <p:xfrm>
          <a:off x="914400" y="3048000"/>
          <a:ext cx="3402013" cy="1743075"/>
        </p:xfrm>
        <a:graphic>
          <a:graphicData uri="http://schemas.openxmlformats.org/presentationml/2006/ole">
            <mc:AlternateContent xmlns:mc="http://schemas.openxmlformats.org/markup-compatibility/2006">
              <mc:Choice xmlns:v="urn:schemas-microsoft-com:vml" Requires="v">
                <p:oleObj spid="_x0000_s1096924" name="Artwork" r:id="rId8" imgW="2419048" imgH="1380952" progId="">
                  <p:embed/>
                </p:oleObj>
              </mc:Choice>
              <mc:Fallback>
                <p:oleObj name="Artwork" r:id="rId8" imgW="2419048" imgH="1380952" progId="">
                  <p:embed/>
                  <p:pic>
                    <p:nvPicPr>
                      <p:cNvPr id="0" name="Picture 100"/>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 y="3048000"/>
                        <a:ext cx="3402013" cy="17430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20200" name="Text Box 8"/>
          <p:cNvSpPr txBox="1">
            <a:spLocks noChangeArrowheads="1"/>
          </p:cNvSpPr>
          <p:nvPr/>
        </p:nvSpPr>
        <p:spPr bwMode="auto">
          <a:xfrm>
            <a:off x="590550" y="1485900"/>
            <a:ext cx="2124075" cy="457200"/>
          </a:xfrm>
          <a:prstGeom prst="rect">
            <a:avLst/>
          </a:prstGeom>
          <a:noFill/>
          <a:ln w="9525">
            <a:noFill/>
            <a:miter lim="800000"/>
            <a:headEnd/>
            <a:tailEnd/>
          </a:ln>
          <a:effectLst/>
        </p:spPr>
        <p:txBody>
          <a:bodyPr>
            <a:spAutoFit/>
          </a:bodyPr>
          <a:lstStyle/>
          <a:p>
            <a:pPr>
              <a:lnSpc>
                <a:spcPct val="100000"/>
              </a:lnSpc>
            </a:pPr>
            <a:r>
              <a:rPr lang="zh-CN" altLang="en-US" sz="2400"/>
              <a:t>被检测物体</a:t>
            </a:r>
          </a:p>
        </p:txBody>
      </p:sp>
      <p:sp>
        <p:nvSpPr>
          <p:cNvPr id="520202" name="Text Box 10"/>
          <p:cNvSpPr txBox="1">
            <a:spLocks noChangeArrowheads="1"/>
          </p:cNvSpPr>
          <p:nvPr/>
        </p:nvSpPr>
        <p:spPr bwMode="auto">
          <a:xfrm>
            <a:off x="3829050" y="3667125"/>
            <a:ext cx="1720850" cy="457200"/>
          </a:xfrm>
          <a:prstGeom prst="rect">
            <a:avLst/>
          </a:prstGeom>
          <a:noFill/>
          <a:ln w="9525">
            <a:noFill/>
            <a:miter lim="800000"/>
            <a:headEnd/>
            <a:tailEnd/>
          </a:ln>
          <a:effectLst/>
        </p:spPr>
        <p:txBody>
          <a:bodyPr>
            <a:spAutoFit/>
          </a:bodyPr>
          <a:lstStyle/>
          <a:p>
            <a:pPr>
              <a:lnSpc>
                <a:spcPct val="100000"/>
              </a:lnSpc>
            </a:pPr>
            <a:r>
              <a:rPr lang="zh-CN" altLang="en-US" sz="2400"/>
              <a:t>发射光线</a:t>
            </a:r>
          </a:p>
        </p:txBody>
      </p:sp>
      <p:sp>
        <p:nvSpPr>
          <p:cNvPr id="520203" name="Text Box 11"/>
          <p:cNvSpPr txBox="1">
            <a:spLocks noChangeArrowheads="1"/>
          </p:cNvSpPr>
          <p:nvPr/>
        </p:nvSpPr>
        <p:spPr bwMode="auto">
          <a:xfrm>
            <a:off x="6215074" y="1500174"/>
            <a:ext cx="2590800" cy="3785652"/>
          </a:xfrm>
          <a:prstGeom prst="rect">
            <a:avLst/>
          </a:prstGeom>
          <a:noFill/>
          <a:ln w="9525">
            <a:noFill/>
            <a:miter lim="800000"/>
            <a:headEnd/>
            <a:tailEnd/>
          </a:ln>
          <a:effectLst/>
        </p:spPr>
        <p:txBody>
          <a:bodyPr>
            <a:spAutoFit/>
          </a:bodyPr>
          <a:lstStyle/>
          <a:p>
            <a:pPr algn="just">
              <a:lnSpc>
                <a:spcPct val="150000"/>
              </a:lnSpc>
              <a:spcBef>
                <a:spcPct val="0"/>
              </a:spcBef>
            </a:pPr>
            <a:r>
              <a:rPr kumimoji="1" lang="en-US" altLang="zh-CN" sz="2000" b="1" dirty="0">
                <a:solidFill>
                  <a:srgbClr val="FF0000"/>
                </a:solidFill>
                <a:latin typeface="Arial Narrow" pitchFamily="34" charset="0"/>
                <a:ea typeface="宋体" charset="-122"/>
              </a:rPr>
              <a:t> </a:t>
            </a:r>
            <a:r>
              <a:rPr lang="zh-CN" altLang="en-US" sz="2000" dirty="0"/>
              <a:t>漫反射型光电开关集光发射器和光接受器于一体。当被测物体经过该光电开关时，发射器发出的光线经被测物体表面反射由接受器接受，于是产生开关信号。</a:t>
            </a:r>
          </a:p>
        </p:txBody>
      </p:sp>
      <p:pic>
        <p:nvPicPr>
          <p:cNvPr id="520204" name="Picture 12" descr="(x)被测物漫反射型光电开关原理（简）"/>
          <p:cNvPicPr>
            <a:picLocks noChangeAspect="1" noChangeArrowheads="1"/>
          </p:cNvPicPr>
          <p:nvPr/>
        </p:nvPicPr>
        <p:blipFill>
          <a:blip r:embed="rId10"/>
          <a:srcRect/>
          <a:stretch>
            <a:fillRect/>
          </a:stretch>
        </p:blipFill>
        <p:spPr bwMode="auto">
          <a:xfrm>
            <a:off x="3048000" y="1066800"/>
            <a:ext cx="2882900" cy="1522413"/>
          </a:xfrm>
          <a:prstGeom prst="rect">
            <a:avLst/>
          </a:prstGeom>
          <a:noFill/>
        </p:spPr>
      </p:pic>
      <p:sp>
        <p:nvSpPr>
          <p:cNvPr id="520205" name="Line 13"/>
          <p:cNvSpPr>
            <a:spLocks noChangeShapeType="1"/>
          </p:cNvSpPr>
          <p:nvPr/>
        </p:nvSpPr>
        <p:spPr bwMode="auto">
          <a:xfrm flipH="1">
            <a:off x="304800" y="3505200"/>
            <a:ext cx="1905000" cy="1066800"/>
          </a:xfrm>
          <a:prstGeom prst="line">
            <a:avLst/>
          </a:prstGeom>
          <a:noFill/>
          <a:ln w="38100">
            <a:solidFill>
              <a:srgbClr val="FF3300"/>
            </a:solidFill>
            <a:round/>
            <a:headEnd/>
            <a:tailEnd/>
          </a:ln>
          <a:effectLst/>
        </p:spPr>
        <p:txBody>
          <a:bodyPr/>
          <a:lstStyle/>
          <a:p>
            <a:endParaRPr lang="zh-CN" altLang="en-US"/>
          </a:p>
        </p:txBody>
      </p:sp>
      <p:sp>
        <p:nvSpPr>
          <p:cNvPr id="520206" name="Line 14"/>
          <p:cNvSpPr>
            <a:spLocks noChangeShapeType="1"/>
          </p:cNvSpPr>
          <p:nvPr/>
        </p:nvSpPr>
        <p:spPr bwMode="auto">
          <a:xfrm flipH="1">
            <a:off x="2362200" y="4876800"/>
            <a:ext cx="1905000" cy="1066800"/>
          </a:xfrm>
          <a:prstGeom prst="line">
            <a:avLst/>
          </a:prstGeom>
          <a:noFill/>
          <a:ln w="38100">
            <a:solidFill>
              <a:srgbClr val="FF3300"/>
            </a:solidFill>
            <a:round/>
            <a:headEnd/>
            <a:tailEnd/>
          </a:ln>
          <a:effectLst/>
        </p:spPr>
        <p:txBody>
          <a:bodyPr/>
          <a:lstStyle/>
          <a:p>
            <a:endParaRPr lang="zh-CN" altLang="en-US"/>
          </a:p>
        </p:txBody>
      </p:sp>
      <p:sp>
        <p:nvSpPr>
          <p:cNvPr id="520207" name="Line 15"/>
          <p:cNvSpPr>
            <a:spLocks noChangeShapeType="1"/>
          </p:cNvSpPr>
          <p:nvPr/>
        </p:nvSpPr>
        <p:spPr bwMode="auto">
          <a:xfrm>
            <a:off x="609600" y="4419600"/>
            <a:ext cx="2057400" cy="1295400"/>
          </a:xfrm>
          <a:prstGeom prst="line">
            <a:avLst/>
          </a:prstGeom>
          <a:noFill/>
          <a:ln w="57150">
            <a:solidFill>
              <a:srgbClr val="FF3300"/>
            </a:solidFill>
            <a:round/>
            <a:headEnd type="triangle" w="med" len="med"/>
            <a:tailEnd type="triangle" w="med" len="med"/>
          </a:ln>
          <a:effectLst/>
        </p:spPr>
        <p:txBody>
          <a:bodyPr/>
          <a:lstStyle/>
          <a:p>
            <a:endParaRPr lang="zh-CN" altLang="en-US"/>
          </a:p>
        </p:txBody>
      </p:sp>
      <p:sp>
        <p:nvSpPr>
          <p:cNvPr id="520208" name="Text Box 16"/>
          <p:cNvSpPr txBox="1">
            <a:spLocks noChangeArrowheads="1"/>
          </p:cNvSpPr>
          <p:nvPr/>
        </p:nvSpPr>
        <p:spPr bwMode="auto">
          <a:xfrm rot="1893847">
            <a:off x="242888" y="5032375"/>
            <a:ext cx="2133600" cy="457200"/>
          </a:xfrm>
          <a:prstGeom prst="rect">
            <a:avLst/>
          </a:prstGeom>
          <a:noFill/>
          <a:ln w="9525">
            <a:noFill/>
            <a:miter lim="800000"/>
            <a:headEnd/>
            <a:tailEnd/>
          </a:ln>
          <a:effectLst/>
        </p:spPr>
        <p:txBody>
          <a:bodyPr>
            <a:spAutoFit/>
          </a:bodyPr>
          <a:lstStyle/>
          <a:p>
            <a:pPr algn="ctr">
              <a:lnSpc>
                <a:spcPct val="100000"/>
              </a:lnSpc>
            </a:pPr>
            <a:r>
              <a:rPr lang="zh-CN" altLang="en-US" sz="2400"/>
              <a:t>额定距离</a:t>
            </a:r>
          </a:p>
        </p:txBody>
      </p:sp>
      <p:sp>
        <p:nvSpPr>
          <p:cNvPr id="17" name="Line 3"/>
          <p:cNvSpPr>
            <a:spLocks noChangeShapeType="1"/>
          </p:cNvSpPr>
          <p:nvPr/>
        </p:nvSpPr>
        <p:spPr bwMode="auto">
          <a:xfrm>
            <a:off x="1331913" y="981075"/>
            <a:ext cx="7127875" cy="0"/>
          </a:xfrm>
          <a:prstGeom prst="line">
            <a:avLst/>
          </a:prstGeom>
          <a:noFill/>
          <a:ln w="9525">
            <a:solidFill>
              <a:srgbClr val="33CCCC"/>
            </a:solidFill>
            <a:round/>
            <a:headEnd/>
            <a:tailEnd/>
          </a:ln>
        </p:spPr>
        <p:txBody>
          <a:bodyPr/>
          <a:lstStyle/>
          <a:p>
            <a:endParaRPr lang="zh-CN" altLang="en-US"/>
          </a:p>
        </p:txBody>
      </p:sp>
      <p:sp>
        <p:nvSpPr>
          <p:cNvPr id="18" name="Rectangle 8"/>
          <p:cNvSpPr>
            <a:spLocks noChangeArrowheads="1"/>
          </p:cNvSpPr>
          <p:nvPr/>
        </p:nvSpPr>
        <p:spPr bwMode="auto">
          <a:xfrm>
            <a:off x="1187450" y="223838"/>
            <a:ext cx="6099194" cy="630942"/>
          </a:xfrm>
          <a:prstGeom prst="rect">
            <a:avLst/>
          </a:prstGeom>
          <a:noFill/>
          <a:ln w="9525">
            <a:noFill/>
            <a:miter lim="800000"/>
            <a:headEnd/>
            <a:tailEnd/>
          </a:ln>
        </p:spPr>
        <p:txBody>
          <a:bodyPr wrap="square">
            <a:spAutoFit/>
          </a:bodyPr>
          <a:lstStyle/>
          <a:p>
            <a:pPr>
              <a:lnSpc>
                <a:spcPct val="125000"/>
              </a:lnSpc>
              <a:spcBef>
                <a:spcPct val="50000"/>
              </a:spcBef>
              <a:buSzPct val="85000"/>
            </a:pPr>
            <a:r>
              <a:rPr lang="zh-CN" altLang="en-US" sz="2800" b="1" dirty="0">
                <a:solidFill>
                  <a:srgbClr val="0070C0"/>
                </a:solidFill>
                <a:latin typeface="黑体" pitchFamily="49" charset="-122"/>
                <a:ea typeface="黑体" pitchFamily="49" charset="-122"/>
                <a:sym typeface="黑体" pitchFamily="49" charset="-122"/>
              </a:rPr>
              <a:t>扩散反射型光电开关原理</a:t>
            </a:r>
          </a:p>
        </p:txBody>
      </p:sp>
      <p:sp>
        <p:nvSpPr>
          <p:cNvPr id="20" name="矩形 19"/>
          <p:cNvSpPr/>
          <p:nvPr/>
        </p:nvSpPr>
        <p:spPr>
          <a:xfrm>
            <a:off x="3929058" y="6215082"/>
            <a:ext cx="2031325" cy="369332"/>
          </a:xfrm>
          <a:prstGeom prst="rect">
            <a:avLst/>
          </a:prstGeom>
        </p:spPr>
        <p:txBody>
          <a:bodyPr wrap="none">
            <a:spAutoFit/>
          </a:bodyPr>
          <a:lstStyle/>
          <a:p>
            <a:r>
              <a:rPr lang="zh-CN" altLang="en-US" dirty="0"/>
              <a:t>光发射器与接收器</a:t>
            </a:r>
          </a:p>
        </p:txBody>
      </p:sp>
    </p:spTree>
    <p:extLst>
      <p:ext uri="{BB962C8B-B14F-4D97-AF65-F5344CB8AC3E}">
        <p14:creationId xmlns:p14="http://schemas.microsoft.com/office/powerpoint/2010/main" val="1562167643"/>
      </p:ext>
    </p:extLst>
  </p:cSld>
  <p:clrMapOvr>
    <a:masterClrMapping/>
  </p:clrMapOvr>
  <p:transition advTm="147500"/>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3" name="Text Box 3"/>
          <p:cNvSpPr txBox="1">
            <a:spLocks noChangeArrowheads="1"/>
          </p:cNvSpPr>
          <p:nvPr/>
        </p:nvSpPr>
        <p:spPr bwMode="auto">
          <a:xfrm>
            <a:off x="4852193" y="2735263"/>
            <a:ext cx="4240213" cy="3323987"/>
          </a:xfrm>
          <a:prstGeom prst="rect">
            <a:avLst/>
          </a:prstGeom>
          <a:noFill/>
          <a:ln w="9525">
            <a:noFill/>
            <a:miter lim="800000"/>
            <a:headEnd/>
            <a:tailEnd/>
          </a:ln>
          <a:effectLst/>
        </p:spPr>
        <p:txBody>
          <a:bodyPr>
            <a:spAutoFit/>
          </a:bodyPr>
          <a:lstStyle/>
          <a:p>
            <a:pPr>
              <a:lnSpc>
                <a:spcPct val="150000"/>
              </a:lnSpc>
            </a:pPr>
            <a:r>
              <a:rPr lang="zh-CN" altLang="en-US" sz="2000" dirty="0"/>
              <a:t>反射镜反射型光电开关集光发射器和光接受器于一体，与反射镜相对安装配合使用。反射镜使用偏光三角棱镜，能将发射器发出的光转变成偏振光反射回去，光接收器表面覆盖一层偏光透镜，只能接受反射镜反射回来的偏振光。</a:t>
            </a:r>
          </a:p>
        </p:txBody>
      </p:sp>
      <p:graphicFrame>
        <p:nvGraphicFramePr>
          <p:cNvPr id="517124" name="Object 4"/>
          <p:cNvGraphicFramePr>
            <a:graphicFrameLocks noChangeAspect="1"/>
          </p:cNvGraphicFramePr>
          <p:nvPr/>
        </p:nvGraphicFramePr>
        <p:xfrm>
          <a:off x="534988" y="1574800"/>
          <a:ext cx="1438275" cy="1636713"/>
        </p:xfrm>
        <a:graphic>
          <a:graphicData uri="http://schemas.openxmlformats.org/presentationml/2006/ole">
            <mc:AlternateContent xmlns:mc="http://schemas.openxmlformats.org/markup-compatibility/2006">
              <mc:Choice xmlns:v="urn:schemas-microsoft-com:vml" Requires="v">
                <p:oleObj spid="_x0000_s1098018" name="Artwork" r:id="rId4" imgW="1247619" imgH="1590897" progId="">
                  <p:embed/>
                </p:oleObj>
              </mc:Choice>
              <mc:Fallback>
                <p:oleObj name="Artwork" r:id="rId4" imgW="1247619" imgH="1590897" progId="">
                  <p:embed/>
                  <p:pic>
                    <p:nvPicPr>
                      <p:cNvPr id="0" name="Picture 130"/>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4988" y="1574800"/>
                        <a:ext cx="1438275" cy="163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7125" name="Rectangle 5"/>
          <p:cNvSpPr>
            <a:spLocks noChangeArrowheads="1"/>
          </p:cNvSpPr>
          <p:nvPr/>
        </p:nvSpPr>
        <p:spPr bwMode="auto">
          <a:xfrm>
            <a:off x="1984375" y="1755775"/>
            <a:ext cx="969963" cy="558800"/>
          </a:xfrm>
          <a:prstGeom prst="rect">
            <a:avLst/>
          </a:prstGeom>
          <a:noFill/>
          <a:ln w="9525">
            <a:noFill/>
            <a:miter lim="800000"/>
            <a:headEnd/>
            <a:tailEnd/>
          </a:ln>
          <a:effectLst/>
        </p:spPr>
        <p:txBody>
          <a:bodyPr wrap="none" lIns="19050" tIns="26988" rIns="19050" bIns="26988"/>
          <a:lstStyle/>
          <a:p>
            <a:pPr eaLnBrk="0" hangingPunct="0">
              <a:lnSpc>
                <a:spcPts val="2800"/>
              </a:lnSpc>
              <a:spcBef>
                <a:spcPct val="0"/>
              </a:spcBef>
              <a:spcAft>
                <a:spcPts val="900"/>
              </a:spcAft>
              <a:tabLst>
                <a:tab pos="457200" algn="l"/>
                <a:tab pos="914400" algn="l"/>
                <a:tab pos="1371600" algn="l"/>
              </a:tabLst>
            </a:pPr>
            <a:r>
              <a:rPr lang="zh-CN" altLang="en-US" sz="2600">
                <a:solidFill>
                  <a:schemeClr val="bg1"/>
                </a:solidFill>
                <a:latin typeface="Arial Narrow" pitchFamily="34" charset="0"/>
                <a:ea typeface="宋体" charset="-122"/>
              </a:rPr>
              <a:t>反射板</a:t>
            </a:r>
          </a:p>
        </p:txBody>
      </p:sp>
      <p:graphicFrame>
        <p:nvGraphicFramePr>
          <p:cNvPr id="517126" name="Object 6"/>
          <p:cNvGraphicFramePr>
            <a:graphicFrameLocks noChangeAspect="1"/>
          </p:cNvGraphicFramePr>
          <p:nvPr/>
        </p:nvGraphicFramePr>
        <p:xfrm>
          <a:off x="2881313" y="3686175"/>
          <a:ext cx="1892300" cy="2274888"/>
        </p:xfrm>
        <a:graphic>
          <a:graphicData uri="http://schemas.openxmlformats.org/presentationml/2006/ole">
            <mc:AlternateContent xmlns:mc="http://schemas.openxmlformats.org/markup-compatibility/2006">
              <mc:Choice xmlns:v="urn:schemas-microsoft-com:vml" Requires="v">
                <p:oleObj spid="_x0000_s1098019" name="Artwork" r:id="rId6" imgW="3010320" imgH="2419048" progId="">
                  <p:embed/>
                </p:oleObj>
              </mc:Choice>
              <mc:Fallback>
                <p:oleObj name="Artwork" r:id="rId6" imgW="3010320" imgH="2419048" progId="">
                  <p:embed/>
                  <p:pic>
                    <p:nvPicPr>
                      <p:cNvPr id="0" name="Picture 131"/>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81313" y="3686175"/>
                        <a:ext cx="1892300" cy="22748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7127" name="Object 7"/>
          <p:cNvGraphicFramePr>
            <a:graphicFrameLocks noChangeAspect="1"/>
          </p:cNvGraphicFramePr>
          <p:nvPr/>
        </p:nvGraphicFramePr>
        <p:xfrm>
          <a:off x="309563" y="3687763"/>
          <a:ext cx="1058862" cy="1879600"/>
        </p:xfrm>
        <a:graphic>
          <a:graphicData uri="http://schemas.openxmlformats.org/presentationml/2006/ole">
            <mc:AlternateContent xmlns:mc="http://schemas.openxmlformats.org/markup-compatibility/2006">
              <mc:Choice xmlns:v="urn:schemas-microsoft-com:vml" Requires="v">
                <p:oleObj spid="_x0000_s1098020" name="Artwork" r:id="rId8" imgW="2561905" imgH="2828571" progId="">
                  <p:embed/>
                </p:oleObj>
              </mc:Choice>
              <mc:Fallback>
                <p:oleObj name="Artwork" r:id="rId8" imgW="2561905" imgH="2828571" progId="">
                  <p:embed/>
                  <p:pic>
                    <p:nvPicPr>
                      <p:cNvPr id="0" name="Picture 132"/>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9563" y="3687763"/>
                        <a:ext cx="1058862" cy="187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7128" name="Object 8"/>
          <p:cNvGraphicFramePr>
            <a:graphicFrameLocks noChangeAspect="1"/>
          </p:cNvGraphicFramePr>
          <p:nvPr/>
        </p:nvGraphicFramePr>
        <p:xfrm>
          <a:off x="1139825" y="2747963"/>
          <a:ext cx="1647825" cy="1285875"/>
        </p:xfrm>
        <a:graphic>
          <a:graphicData uri="http://schemas.openxmlformats.org/presentationml/2006/ole">
            <mc:AlternateContent xmlns:mc="http://schemas.openxmlformats.org/markup-compatibility/2006">
              <mc:Choice xmlns:v="urn:schemas-microsoft-com:vml" Requires="v">
                <p:oleObj spid="_x0000_s1098021" name="Artwork" r:id="rId10" imgW="2619048" imgH="1247619" progId="">
                  <p:embed/>
                </p:oleObj>
              </mc:Choice>
              <mc:Fallback>
                <p:oleObj name="Artwork" r:id="rId10" imgW="2619048" imgH="1247619" progId="">
                  <p:embed/>
                  <p:pic>
                    <p:nvPicPr>
                      <p:cNvPr id="0" name="Picture 133"/>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39825" y="2747963"/>
                        <a:ext cx="1647825" cy="1285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7129" name="Text Box 9"/>
          <p:cNvSpPr txBox="1">
            <a:spLocks noChangeArrowheads="1"/>
          </p:cNvSpPr>
          <p:nvPr/>
        </p:nvSpPr>
        <p:spPr bwMode="auto">
          <a:xfrm>
            <a:off x="1981200" y="1676400"/>
            <a:ext cx="1363663" cy="457200"/>
          </a:xfrm>
          <a:prstGeom prst="rect">
            <a:avLst/>
          </a:prstGeom>
          <a:noFill/>
          <a:ln w="9525">
            <a:noFill/>
            <a:miter lim="800000"/>
            <a:headEnd/>
            <a:tailEnd/>
          </a:ln>
          <a:effectLst/>
        </p:spPr>
        <p:txBody>
          <a:bodyPr>
            <a:spAutoFit/>
          </a:bodyPr>
          <a:lstStyle/>
          <a:p>
            <a:pPr>
              <a:lnSpc>
                <a:spcPct val="100000"/>
              </a:lnSpc>
            </a:pPr>
            <a:r>
              <a:rPr lang="zh-CN" altLang="en-US" sz="2400"/>
              <a:t>反射镜</a:t>
            </a:r>
          </a:p>
        </p:txBody>
      </p:sp>
      <p:sp>
        <p:nvSpPr>
          <p:cNvPr id="517130" name="Text Box 10"/>
          <p:cNvSpPr txBox="1">
            <a:spLocks noChangeArrowheads="1"/>
          </p:cNvSpPr>
          <p:nvPr/>
        </p:nvSpPr>
        <p:spPr bwMode="auto">
          <a:xfrm>
            <a:off x="838200" y="5410200"/>
            <a:ext cx="1739900" cy="457200"/>
          </a:xfrm>
          <a:prstGeom prst="rect">
            <a:avLst/>
          </a:prstGeom>
          <a:noFill/>
          <a:ln w="9525">
            <a:noFill/>
            <a:miter lim="800000"/>
            <a:headEnd/>
            <a:tailEnd/>
          </a:ln>
          <a:effectLst/>
        </p:spPr>
        <p:txBody>
          <a:bodyPr>
            <a:spAutoFit/>
          </a:bodyPr>
          <a:lstStyle/>
          <a:p>
            <a:pPr>
              <a:lnSpc>
                <a:spcPct val="100000"/>
              </a:lnSpc>
            </a:pPr>
            <a:r>
              <a:rPr lang="zh-CN" altLang="en-US" sz="2400"/>
              <a:t>被测物体</a:t>
            </a:r>
          </a:p>
        </p:txBody>
      </p:sp>
      <p:sp>
        <p:nvSpPr>
          <p:cNvPr id="517131" name="Text Box 11"/>
          <p:cNvSpPr txBox="1">
            <a:spLocks noChangeArrowheads="1"/>
          </p:cNvSpPr>
          <p:nvPr/>
        </p:nvSpPr>
        <p:spPr bwMode="auto">
          <a:xfrm>
            <a:off x="1676400" y="4191000"/>
            <a:ext cx="1285875" cy="457200"/>
          </a:xfrm>
          <a:prstGeom prst="rect">
            <a:avLst/>
          </a:prstGeom>
          <a:noFill/>
          <a:ln w="9525">
            <a:noFill/>
            <a:miter lim="800000"/>
            <a:headEnd/>
            <a:tailEnd/>
          </a:ln>
          <a:effectLst/>
        </p:spPr>
        <p:txBody>
          <a:bodyPr>
            <a:spAutoFit/>
          </a:bodyPr>
          <a:lstStyle/>
          <a:p>
            <a:pPr>
              <a:lnSpc>
                <a:spcPct val="100000"/>
              </a:lnSpc>
            </a:pPr>
            <a:r>
              <a:rPr lang="zh-CN" altLang="en-US" sz="2400"/>
              <a:t>偏振光</a:t>
            </a:r>
          </a:p>
        </p:txBody>
      </p:sp>
      <p:sp>
        <p:nvSpPr>
          <p:cNvPr id="517132" name="Text Box 12"/>
          <p:cNvSpPr txBox="1">
            <a:spLocks noChangeArrowheads="1"/>
          </p:cNvSpPr>
          <p:nvPr/>
        </p:nvSpPr>
        <p:spPr bwMode="auto">
          <a:xfrm>
            <a:off x="2125663" y="2435225"/>
            <a:ext cx="1362075" cy="457200"/>
          </a:xfrm>
          <a:prstGeom prst="rect">
            <a:avLst/>
          </a:prstGeom>
          <a:noFill/>
          <a:ln w="9525">
            <a:noFill/>
            <a:miter lim="800000"/>
            <a:headEnd/>
            <a:tailEnd/>
          </a:ln>
          <a:effectLst/>
        </p:spPr>
        <p:txBody>
          <a:bodyPr>
            <a:spAutoFit/>
          </a:bodyPr>
          <a:lstStyle/>
          <a:p>
            <a:pPr>
              <a:lnSpc>
                <a:spcPct val="100000"/>
              </a:lnSpc>
            </a:pPr>
            <a:r>
              <a:rPr lang="zh-CN" altLang="en-US" sz="2400"/>
              <a:t>发射光</a:t>
            </a:r>
          </a:p>
        </p:txBody>
      </p:sp>
      <p:pic>
        <p:nvPicPr>
          <p:cNvPr id="517133" name="Picture 13" descr="反射镜反射型光电开关工作原理原理（简）"/>
          <p:cNvPicPr>
            <a:picLocks noChangeAspect="1" noChangeArrowheads="1"/>
          </p:cNvPicPr>
          <p:nvPr/>
        </p:nvPicPr>
        <p:blipFill>
          <a:blip r:embed="rId12"/>
          <a:srcRect/>
          <a:stretch>
            <a:fillRect/>
          </a:stretch>
        </p:blipFill>
        <p:spPr bwMode="auto">
          <a:xfrm>
            <a:off x="5334000" y="801680"/>
            <a:ext cx="3276600" cy="1555750"/>
          </a:xfrm>
          <a:prstGeom prst="rect">
            <a:avLst/>
          </a:prstGeom>
          <a:noFill/>
        </p:spPr>
      </p:pic>
      <p:sp>
        <p:nvSpPr>
          <p:cNvPr id="15" name="Line 3"/>
          <p:cNvSpPr>
            <a:spLocks noChangeShapeType="1"/>
          </p:cNvSpPr>
          <p:nvPr/>
        </p:nvSpPr>
        <p:spPr bwMode="auto">
          <a:xfrm>
            <a:off x="1331913" y="981075"/>
            <a:ext cx="7127875" cy="0"/>
          </a:xfrm>
          <a:prstGeom prst="line">
            <a:avLst/>
          </a:prstGeom>
          <a:noFill/>
          <a:ln w="9525">
            <a:solidFill>
              <a:srgbClr val="33CCCC"/>
            </a:solidFill>
            <a:round/>
            <a:headEnd/>
            <a:tailEnd/>
          </a:ln>
        </p:spPr>
        <p:txBody>
          <a:bodyPr/>
          <a:lstStyle/>
          <a:p>
            <a:endParaRPr lang="zh-CN" altLang="en-US"/>
          </a:p>
        </p:txBody>
      </p:sp>
      <p:sp>
        <p:nvSpPr>
          <p:cNvPr id="16" name="Rectangle 8"/>
          <p:cNvSpPr>
            <a:spLocks noChangeArrowheads="1"/>
          </p:cNvSpPr>
          <p:nvPr/>
        </p:nvSpPr>
        <p:spPr bwMode="auto">
          <a:xfrm>
            <a:off x="1187450" y="223838"/>
            <a:ext cx="6099194" cy="630942"/>
          </a:xfrm>
          <a:prstGeom prst="rect">
            <a:avLst/>
          </a:prstGeom>
          <a:noFill/>
          <a:ln w="9525">
            <a:noFill/>
            <a:miter lim="800000"/>
            <a:headEnd/>
            <a:tailEnd/>
          </a:ln>
        </p:spPr>
        <p:txBody>
          <a:bodyPr wrap="square">
            <a:spAutoFit/>
          </a:bodyPr>
          <a:lstStyle/>
          <a:p>
            <a:pPr>
              <a:lnSpc>
                <a:spcPct val="125000"/>
              </a:lnSpc>
              <a:spcBef>
                <a:spcPct val="50000"/>
              </a:spcBef>
              <a:buSzPct val="85000"/>
            </a:pPr>
            <a:r>
              <a:rPr lang="zh-CN" altLang="en-US" sz="2800" b="1" dirty="0">
                <a:solidFill>
                  <a:srgbClr val="0070C0"/>
                </a:solidFill>
                <a:latin typeface="黑体" pitchFamily="49" charset="-122"/>
                <a:ea typeface="黑体" pitchFamily="49" charset="-122"/>
                <a:sym typeface="黑体" pitchFamily="49" charset="-122"/>
              </a:rPr>
              <a:t>回归反射型光电开关</a:t>
            </a:r>
          </a:p>
        </p:txBody>
      </p:sp>
    </p:spTree>
    <p:extLst>
      <p:ext uri="{BB962C8B-B14F-4D97-AF65-F5344CB8AC3E}">
        <p14:creationId xmlns:p14="http://schemas.microsoft.com/office/powerpoint/2010/main" val="1263695880"/>
      </p:ext>
    </p:extLst>
  </p:cSld>
  <p:clrMapOvr>
    <a:masterClrMapping/>
  </p:clrMapOvr>
  <p:transition advTm="147500"/>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6099" name="Rectangle 3"/>
          <p:cNvSpPr>
            <a:spLocks noGrp="1" noChangeArrowheads="1"/>
          </p:cNvSpPr>
          <p:nvPr>
            <p:ph type="body" idx="1"/>
          </p:nvPr>
        </p:nvSpPr>
        <p:spPr>
          <a:xfrm>
            <a:off x="2895600" y="5196042"/>
            <a:ext cx="1730571" cy="533400"/>
          </a:xfrm>
        </p:spPr>
        <p:txBody>
          <a:bodyPr/>
          <a:lstStyle/>
          <a:p>
            <a:pPr>
              <a:lnSpc>
                <a:spcPct val="90000"/>
              </a:lnSpc>
              <a:buFontTx/>
              <a:buNone/>
            </a:pPr>
            <a:r>
              <a:rPr kumimoji="0" lang="zh-CN" altLang="en-US" sz="2400" dirty="0">
                <a:solidFill>
                  <a:schemeClr val="tx1"/>
                </a:solidFill>
                <a:latin typeface="楷体_GB2312" pitchFamily="49" charset="-122"/>
                <a:ea typeface="楷体_GB2312" pitchFamily="49" charset="-122"/>
              </a:rPr>
              <a:t>三角反射镜</a:t>
            </a:r>
          </a:p>
        </p:txBody>
      </p:sp>
      <p:pic>
        <p:nvPicPr>
          <p:cNvPr id="516100" name="Picture 4" descr="接近开关（反射镜型）"/>
          <p:cNvPicPr>
            <a:picLocks noChangeAspect="1" noChangeArrowheads="1"/>
          </p:cNvPicPr>
          <p:nvPr/>
        </p:nvPicPr>
        <p:blipFill>
          <a:blip r:embed="rId3"/>
          <a:srcRect/>
          <a:stretch>
            <a:fillRect/>
          </a:stretch>
        </p:blipFill>
        <p:spPr bwMode="auto">
          <a:xfrm>
            <a:off x="0" y="1382759"/>
            <a:ext cx="3962400" cy="3424237"/>
          </a:xfrm>
          <a:prstGeom prst="rect">
            <a:avLst/>
          </a:prstGeom>
          <a:noFill/>
        </p:spPr>
      </p:pic>
      <p:pic>
        <p:nvPicPr>
          <p:cNvPr id="516101" name="Picture 5" descr="接近开关（反射镜型2）"/>
          <p:cNvPicPr>
            <a:picLocks noChangeAspect="1" noChangeArrowheads="1"/>
          </p:cNvPicPr>
          <p:nvPr/>
        </p:nvPicPr>
        <p:blipFill>
          <a:blip r:embed="rId4"/>
          <a:srcRect/>
          <a:stretch>
            <a:fillRect/>
          </a:stretch>
        </p:blipFill>
        <p:spPr bwMode="auto">
          <a:xfrm>
            <a:off x="3929058" y="1428736"/>
            <a:ext cx="4876800" cy="3379787"/>
          </a:xfrm>
          <a:prstGeom prst="rect">
            <a:avLst/>
          </a:prstGeom>
          <a:noFill/>
        </p:spPr>
      </p:pic>
      <p:sp>
        <p:nvSpPr>
          <p:cNvPr id="516102" name="Line 6"/>
          <p:cNvSpPr>
            <a:spLocks noChangeShapeType="1"/>
          </p:cNvSpPr>
          <p:nvPr/>
        </p:nvSpPr>
        <p:spPr bwMode="auto">
          <a:xfrm flipV="1">
            <a:off x="4038600" y="3575096"/>
            <a:ext cx="1295400" cy="1600200"/>
          </a:xfrm>
          <a:prstGeom prst="line">
            <a:avLst/>
          </a:prstGeom>
          <a:noFill/>
          <a:ln w="57150">
            <a:solidFill>
              <a:srgbClr val="FF3300"/>
            </a:solidFill>
            <a:round/>
            <a:headEnd/>
            <a:tailEnd type="triangle" w="med" len="med"/>
          </a:ln>
          <a:effectLst/>
        </p:spPr>
        <p:txBody>
          <a:bodyPr/>
          <a:lstStyle/>
          <a:p>
            <a:endParaRPr lang="zh-CN" altLang="en-US"/>
          </a:p>
        </p:txBody>
      </p:sp>
      <p:sp>
        <p:nvSpPr>
          <p:cNvPr id="516103" name="Line 7"/>
          <p:cNvSpPr>
            <a:spLocks noChangeShapeType="1"/>
          </p:cNvSpPr>
          <p:nvPr/>
        </p:nvSpPr>
        <p:spPr bwMode="auto">
          <a:xfrm flipH="1" flipV="1">
            <a:off x="2286000" y="3879896"/>
            <a:ext cx="1219200" cy="1219200"/>
          </a:xfrm>
          <a:prstGeom prst="line">
            <a:avLst/>
          </a:prstGeom>
          <a:noFill/>
          <a:ln w="57150">
            <a:solidFill>
              <a:srgbClr val="FF3300"/>
            </a:solidFill>
            <a:round/>
            <a:headEnd/>
            <a:tailEnd type="triangle" w="med" len="med"/>
          </a:ln>
          <a:effectLst/>
        </p:spPr>
        <p:txBody>
          <a:bodyPr/>
          <a:lstStyle/>
          <a:p>
            <a:endParaRPr lang="zh-CN" altLang="en-US"/>
          </a:p>
        </p:txBody>
      </p:sp>
      <p:sp>
        <p:nvSpPr>
          <p:cNvPr id="516104" name="Text Box 8"/>
          <p:cNvSpPr txBox="1">
            <a:spLocks noChangeArrowheads="1"/>
          </p:cNvSpPr>
          <p:nvPr/>
        </p:nvSpPr>
        <p:spPr bwMode="auto">
          <a:xfrm>
            <a:off x="5486400" y="5175296"/>
            <a:ext cx="3429000" cy="457200"/>
          </a:xfrm>
          <a:prstGeom prst="rect">
            <a:avLst/>
          </a:prstGeom>
          <a:noFill/>
          <a:ln w="9525">
            <a:noFill/>
            <a:miter lim="800000"/>
            <a:headEnd/>
            <a:tailEnd/>
          </a:ln>
          <a:effectLst/>
        </p:spPr>
        <p:txBody>
          <a:bodyPr>
            <a:spAutoFit/>
          </a:bodyPr>
          <a:lstStyle/>
          <a:p>
            <a:pPr algn="ctr">
              <a:lnSpc>
                <a:spcPct val="100000"/>
              </a:lnSpc>
            </a:pPr>
            <a:r>
              <a:rPr lang="zh-CN" altLang="en-US" sz="2400" dirty="0"/>
              <a:t>集发射、接收器于一身</a:t>
            </a:r>
          </a:p>
        </p:txBody>
      </p:sp>
      <p:sp>
        <p:nvSpPr>
          <p:cNvPr id="516105" name="Line 9"/>
          <p:cNvSpPr>
            <a:spLocks noChangeShapeType="1"/>
          </p:cNvSpPr>
          <p:nvPr/>
        </p:nvSpPr>
        <p:spPr bwMode="auto">
          <a:xfrm flipV="1">
            <a:off x="6019800" y="3803696"/>
            <a:ext cx="762000" cy="1371600"/>
          </a:xfrm>
          <a:prstGeom prst="line">
            <a:avLst/>
          </a:prstGeom>
          <a:noFill/>
          <a:ln w="57150">
            <a:solidFill>
              <a:srgbClr val="FF3300"/>
            </a:solidFill>
            <a:round/>
            <a:headEnd/>
            <a:tailEnd type="triangle" w="med" len="med"/>
          </a:ln>
          <a:effectLst/>
        </p:spPr>
        <p:txBody>
          <a:bodyPr/>
          <a:lstStyle/>
          <a:p>
            <a:endParaRPr lang="zh-CN" altLang="en-US"/>
          </a:p>
        </p:txBody>
      </p:sp>
      <p:sp>
        <p:nvSpPr>
          <p:cNvPr id="11" name="Line 3"/>
          <p:cNvSpPr>
            <a:spLocks noChangeShapeType="1"/>
          </p:cNvSpPr>
          <p:nvPr/>
        </p:nvSpPr>
        <p:spPr bwMode="auto">
          <a:xfrm>
            <a:off x="1214414" y="1000108"/>
            <a:ext cx="7127875" cy="0"/>
          </a:xfrm>
          <a:prstGeom prst="line">
            <a:avLst/>
          </a:prstGeom>
          <a:noFill/>
          <a:ln w="9525">
            <a:solidFill>
              <a:srgbClr val="33CCCC"/>
            </a:solidFill>
            <a:round/>
            <a:headEnd/>
            <a:tailEnd/>
          </a:ln>
        </p:spPr>
        <p:txBody>
          <a:bodyPr/>
          <a:lstStyle/>
          <a:p>
            <a:endParaRPr lang="zh-CN" altLang="en-US"/>
          </a:p>
        </p:txBody>
      </p:sp>
      <p:sp>
        <p:nvSpPr>
          <p:cNvPr id="12" name="Rectangle 8"/>
          <p:cNvSpPr>
            <a:spLocks noChangeArrowheads="1"/>
          </p:cNvSpPr>
          <p:nvPr/>
        </p:nvSpPr>
        <p:spPr bwMode="auto">
          <a:xfrm>
            <a:off x="1187450" y="223838"/>
            <a:ext cx="6099194" cy="630942"/>
          </a:xfrm>
          <a:prstGeom prst="rect">
            <a:avLst/>
          </a:prstGeom>
          <a:noFill/>
          <a:ln w="9525">
            <a:noFill/>
            <a:miter lim="800000"/>
            <a:headEnd/>
            <a:tailEnd/>
          </a:ln>
        </p:spPr>
        <p:txBody>
          <a:bodyPr wrap="square">
            <a:spAutoFit/>
          </a:bodyPr>
          <a:lstStyle/>
          <a:p>
            <a:pPr>
              <a:lnSpc>
                <a:spcPct val="125000"/>
              </a:lnSpc>
              <a:spcBef>
                <a:spcPct val="50000"/>
              </a:spcBef>
              <a:buSzPct val="85000"/>
            </a:pPr>
            <a:r>
              <a:rPr lang="zh-CN" altLang="en-US" sz="2800" b="1" dirty="0">
                <a:solidFill>
                  <a:srgbClr val="0070C0"/>
                </a:solidFill>
                <a:latin typeface="黑体" pitchFamily="49" charset="-122"/>
                <a:ea typeface="黑体" pitchFamily="49" charset="-122"/>
                <a:sym typeface="黑体" pitchFamily="49" charset="-122"/>
              </a:rPr>
              <a:t>回归反射型光电开关及反射镜外形</a:t>
            </a:r>
          </a:p>
        </p:txBody>
      </p:sp>
    </p:spTree>
    <p:extLst>
      <p:ext uri="{BB962C8B-B14F-4D97-AF65-F5344CB8AC3E}">
        <p14:creationId xmlns:p14="http://schemas.microsoft.com/office/powerpoint/2010/main" val="1479529370"/>
      </p:ext>
    </p:extLst>
  </p:cSld>
  <p:clrMapOvr>
    <a:masterClrMapping/>
  </p:clrMapOvr>
  <p:transition spd="med" advTm="147500">
    <p:spli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p:cNvSpPr>
            <a:spLocks noChangeArrowheads="1"/>
          </p:cNvSpPr>
          <p:nvPr/>
        </p:nvSpPr>
        <p:spPr bwMode="auto">
          <a:xfrm>
            <a:off x="142875" y="2851406"/>
            <a:ext cx="8501122" cy="4016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algn="just" eaLnBrk="1" hangingPunct="1">
              <a:lnSpc>
                <a:spcPct val="150000"/>
              </a:lnSpc>
              <a:spcBef>
                <a:spcPts val="1800"/>
              </a:spcBef>
            </a:pPr>
            <a:r>
              <a:rPr kumimoji="1" lang="zh-CN" altLang="en-US" b="1" dirty="0">
                <a:latin typeface="+mn-ea"/>
                <a:ea typeface="+mn-ea"/>
              </a:rPr>
              <a:t>命名方式：把光电池的半导体材料的名称冠于光电池之前。如，硒光电池、砷化镓光电池、硅光电池等。</a:t>
            </a:r>
          </a:p>
          <a:p>
            <a:pPr algn="just" eaLnBrk="1" hangingPunct="1">
              <a:lnSpc>
                <a:spcPct val="150000"/>
              </a:lnSpc>
              <a:spcBef>
                <a:spcPts val="1800"/>
              </a:spcBef>
              <a:buClr>
                <a:srgbClr val="FF3300"/>
              </a:buClr>
              <a:buFont typeface="Wingdings" panose="05000000000000000000" pitchFamily="2" charset="2"/>
              <a:buChar char="l"/>
            </a:pPr>
            <a:r>
              <a:rPr kumimoji="1" lang="zh-CN" altLang="en-US" b="1" dirty="0">
                <a:latin typeface="+mn-ea"/>
                <a:ea typeface="+mn-ea"/>
              </a:rPr>
              <a:t> </a:t>
            </a:r>
            <a:r>
              <a:rPr kumimoji="1" lang="zh-CN" altLang="en-US" b="1" dirty="0">
                <a:solidFill>
                  <a:srgbClr val="C00000"/>
                </a:solidFill>
                <a:latin typeface="+mn-ea"/>
                <a:ea typeface="+mn-ea"/>
              </a:rPr>
              <a:t>硅光电池</a:t>
            </a:r>
            <a:r>
              <a:rPr kumimoji="1" lang="zh-CN" altLang="en-US" b="1" dirty="0">
                <a:highlight>
                  <a:srgbClr val="FFFF00"/>
                </a:highlight>
                <a:latin typeface="+mn-ea"/>
                <a:ea typeface="+mn-ea"/>
              </a:rPr>
              <a:t>价格便宜，转换效率高，寿命长</a:t>
            </a:r>
            <a:r>
              <a:rPr kumimoji="1" lang="zh-CN" altLang="en-US" b="1" dirty="0">
                <a:latin typeface="+mn-ea"/>
                <a:ea typeface="+mn-ea"/>
              </a:rPr>
              <a:t>，适于接受</a:t>
            </a:r>
            <a:r>
              <a:rPr kumimoji="1" lang="zh-CN" altLang="en-US" b="1" dirty="0">
                <a:highlight>
                  <a:srgbClr val="FFFF00"/>
                </a:highlight>
                <a:latin typeface="+mn-ea"/>
                <a:ea typeface="+mn-ea"/>
              </a:rPr>
              <a:t>红外光</a:t>
            </a:r>
            <a:r>
              <a:rPr kumimoji="1" lang="zh-CN" altLang="en-US" b="1" dirty="0">
                <a:latin typeface="+mn-ea"/>
                <a:ea typeface="+mn-ea"/>
              </a:rPr>
              <a:t>。</a:t>
            </a:r>
          </a:p>
          <a:p>
            <a:pPr algn="just" eaLnBrk="1" hangingPunct="1">
              <a:lnSpc>
                <a:spcPct val="150000"/>
              </a:lnSpc>
              <a:buClr>
                <a:srgbClr val="FF3300"/>
              </a:buClr>
              <a:buFont typeface="Wingdings" panose="05000000000000000000" pitchFamily="2" charset="2"/>
              <a:buChar char="l"/>
            </a:pPr>
            <a:r>
              <a:rPr kumimoji="1" lang="zh-CN" altLang="en-US" b="1" dirty="0">
                <a:latin typeface="+mn-ea"/>
                <a:ea typeface="+mn-ea"/>
              </a:rPr>
              <a:t> </a:t>
            </a:r>
            <a:r>
              <a:rPr kumimoji="1" lang="zh-CN" altLang="en-US" b="1" dirty="0">
                <a:solidFill>
                  <a:srgbClr val="C00000"/>
                </a:solidFill>
                <a:latin typeface="+mn-ea"/>
                <a:ea typeface="+mn-ea"/>
              </a:rPr>
              <a:t>硒光电池</a:t>
            </a:r>
            <a:r>
              <a:rPr kumimoji="1" lang="zh-CN" altLang="en-US" b="1" dirty="0">
                <a:latin typeface="+mn-ea"/>
                <a:ea typeface="+mn-ea"/>
              </a:rPr>
              <a:t>光电转换效率低</a:t>
            </a:r>
            <a:r>
              <a:rPr kumimoji="1" lang="en-US" altLang="zh-CN" b="1" dirty="0">
                <a:latin typeface="+mn-ea"/>
                <a:ea typeface="+mn-ea"/>
              </a:rPr>
              <a:t>(0.02</a:t>
            </a:r>
            <a:r>
              <a:rPr kumimoji="1" lang="zh-CN" altLang="en-US" b="1" dirty="0">
                <a:latin typeface="+mn-ea"/>
                <a:ea typeface="+mn-ea"/>
              </a:rPr>
              <a:t>％</a:t>
            </a:r>
            <a:r>
              <a:rPr kumimoji="1" lang="en-US" altLang="zh-CN" b="1" dirty="0">
                <a:latin typeface="+mn-ea"/>
                <a:ea typeface="+mn-ea"/>
              </a:rPr>
              <a:t>)</a:t>
            </a:r>
            <a:r>
              <a:rPr kumimoji="1" lang="zh-CN" altLang="en-US" b="1" dirty="0">
                <a:latin typeface="+mn-ea"/>
                <a:ea typeface="+mn-ea"/>
              </a:rPr>
              <a:t>、寿命短，</a:t>
            </a:r>
            <a:r>
              <a:rPr kumimoji="1" lang="zh-CN" altLang="en-US" b="1" dirty="0">
                <a:highlight>
                  <a:srgbClr val="FFFF00"/>
                </a:highlight>
                <a:latin typeface="+mn-ea"/>
                <a:ea typeface="+mn-ea"/>
              </a:rPr>
              <a:t>适于接收可见光</a:t>
            </a:r>
            <a:r>
              <a:rPr kumimoji="1" lang="en-US" altLang="zh-CN" b="1" dirty="0">
                <a:latin typeface="+mn-ea"/>
                <a:ea typeface="+mn-ea"/>
              </a:rPr>
              <a:t>(</a:t>
            </a:r>
            <a:r>
              <a:rPr kumimoji="1" lang="zh-CN" altLang="en-US" b="1" dirty="0">
                <a:latin typeface="+mn-ea"/>
                <a:ea typeface="+mn-ea"/>
              </a:rPr>
              <a:t>响应峰值波长</a:t>
            </a:r>
            <a:r>
              <a:rPr kumimoji="1" lang="en-US" altLang="zh-CN" b="1" dirty="0">
                <a:latin typeface="+mn-ea"/>
                <a:ea typeface="+mn-ea"/>
              </a:rPr>
              <a:t>0.56μm)</a:t>
            </a:r>
            <a:r>
              <a:rPr kumimoji="1" lang="zh-CN" altLang="en-US" b="1" dirty="0">
                <a:latin typeface="+mn-ea"/>
                <a:ea typeface="+mn-ea"/>
              </a:rPr>
              <a:t>，最适宜制造照度计。</a:t>
            </a:r>
          </a:p>
          <a:p>
            <a:pPr algn="just" eaLnBrk="1" hangingPunct="1">
              <a:lnSpc>
                <a:spcPct val="150000"/>
              </a:lnSpc>
              <a:buClr>
                <a:srgbClr val="FF3300"/>
              </a:buClr>
              <a:buFont typeface="Wingdings" panose="05000000000000000000" pitchFamily="2" charset="2"/>
              <a:buChar char="l"/>
            </a:pPr>
            <a:r>
              <a:rPr kumimoji="1" lang="zh-CN" altLang="en-US" b="1" dirty="0">
                <a:latin typeface="+mn-ea"/>
                <a:ea typeface="+mn-ea"/>
              </a:rPr>
              <a:t> </a:t>
            </a:r>
            <a:r>
              <a:rPr kumimoji="1" lang="zh-CN" altLang="en-US" b="1" dirty="0">
                <a:solidFill>
                  <a:srgbClr val="C00000"/>
                </a:solidFill>
                <a:latin typeface="+mn-ea"/>
                <a:ea typeface="+mn-ea"/>
              </a:rPr>
              <a:t>砷化镓光电池</a:t>
            </a:r>
            <a:r>
              <a:rPr kumimoji="1" lang="zh-CN" altLang="en-US" b="1" dirty="0">
                <a:latin typeface="+mn-ea"/>
                <a:ea typeface="+mn-ea"/>
              </a:rPr>
              <a:t>转换效率比硅光电池稍高，光谱响应特性则与太阳光谱最吻合。且工作温度最高，</a:t>
            </a:r>
            <a:r>
              <a:rPr kumimoji="1" lang="zh-CN" altLang="en-US" b="1" dirty="0">
                <a:solidFill>
                  <a:srgbClr val="0066FF"/>
                </a:solidFill>
                <a:latin typeface="+mn-ea"/>
                <a:ea typeface="+mn-ea"/>
              </a:rPr>
              <a:t>更耐受宇宙射线的辐射</a:t>
            </a:r>
            <a:r>
              <a:rPr kumimoji="1" lang="zh-CN" altLang="en-US" b="1" dirty="0">
                <a:latin typeface="+mn-ea"/>
                <a:ea typeface="+mn-ea"/>
              </a:rPr>
              <a:t>。因此，它主要用于宇宙飞船、卫星、太空探测器等的电源。</a:t>
            </a:r>
          </a:p>
        </p:txBody>
      </p:sp>
      <p:sp>
        <p:nvSpPr>
          <p:cNvPr id="5" name="Rectangle 8"/>
          <p:cNvSpPr>
            <a:spLocks noChangeArrowheads="1"/>
          </p:cNvSpPr>
          <p:nvPr/>
        </p:nvSpPr>
        <p:spPr bwMode="auto">
          <a:xfrm>
            <a:off x="467544" y="188640"/>
            <a:ext cx="2953928" cy="523220"/>
          </a:xfrm>
          <a:prstGeom prst="rect">
            <a:avLst/>
          </a:prstGeom>
          <a:noFill/>
          <a:ln w="9525">
            <a:noFill/>
            <a:miter lim="800000"/>
            <a:headEnd/>
            <a:tailEnd/>
          </a:ln>
        </p:spPr>
        <p:txBody>
          <a:bodyPr wrap="square">
            <a:spAutoFit/>
          </a:bodyPr>
          <a:lstStyle/>
          <a:p>
            <a:pPr eaLnBrk="1" hangingPunct="1"/>
            <a:r>
              <a:rPr lang="en-US" altLang="zh-CN" sz="2800" b="1" dirty="0">
                <a:solidFill>
                  <a:srgbClr val="FF0000"/>
                </a:solidFill>
                <a:latin typeface="+mn-ea"/>
                <a:ea typeface="+mn-ea"/>
                <a:sym typeface="黑体" pitchFamily="49" charset="-122"/>
              </a:rPr>
              <a:t>3 </a:t>
            </a:r>
            <a:r>
              <a:rPr lang="zh-CN" altLang="en-US" sz="2800" b="1" dirty="0">
                <a:solidFill>
                  <a:srgbClr val="FF0000"/>
                </a:solidFill>
                <a:latin typeface="+mn-ea"/>
                <a:ea typeface="+mn-ea"/>
                <a:sym typeface="黑体" pitchFamily="49" charset="-122"/>
              </a:rPr>
              <a:t>光电池</a:t>
            </a:r>
            <a:endParaRPr lang="zh-CN" altLang="en-US" sz="2800" b="1" dirty="0">
              <a:solidFill>
                <a:srgbClr val="FF0000"/>
              </a:solidFill>
              <a:latin typeface="+mn-ea"/>
              <a:ea typeface="+mn-ea"/>
            </a:endParaRPr>
          </a:p>
        </p:txBody>
      </p:sp>
      <p:sp>
        <p:nvSpPr>
          <p:cNvPr id="6" name="矩形 5"/>
          <p:cNvSpPr/>
          <p:nvPr/>
        </p:nvSpPr>
        <p:spPr>
          <a:xfrm>
            <a:off x="168844" y="830924"/>
            <a:ext cx="8286750" cy="46038"/>
          </a:xfrm>
          <a:prstGeom prst="rect">
            <a:avLst/>
          </a:prstGeom>
          <a:gradFill flip="none" rotWithShape="1">
            <a:gsLst>
              <a:gs pos="0">
                <a:srgbClr val="5E9EFF"/>
              </a:gs>
              <a:gs pos="39999">
                <a:srgbClr val="85C2FF"/>
              </a:gs>
              <a:gs pos="70000">
                <a:srgbClr val="C4D6EB"/>
              </a:gs>
              <a:gs pos="100000">
                <a:srgbClr val="FFEBFA"/>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9138" y="260648"/>
            <a:ext cx="2974585" cy="2304256"/>
          </a:xfrm>
          <a:prstGeom prst="rect">
            <a:avLst/>
          </a:prstGeom>
        </p:spPr>
      </p:pic>
      <p:sp>
        <p:nvSpPr>
          <p:cNvPr id="2" name="矩形 1"/>
          <p:cNvSpPr/>
          <p:nvPr/>
        </p:nvSpPr>
        <p:spPr>
          <a:xfrm>
            <a:off x="199869" y="876962"/>
            <a:ext cx="5400600" cy="1938992"/>
          </a:xfrm>
          <a:prstGeom prst="rect">
            <a:avLst/>
          </a:prstGeom>
        </p:spPr>
        <p:txBody>
          <a:bodyPr wrap="square">
            <a:spAutoFit/>
          </a:bodyPr>
          <a:lstStyle/>
          <a:p>
            <a:pPr algn="just" eaLnBrk="1" hangingPunct="1">
              <a:lnSpc>
                <a:spcPct val="150000"/>
              </a:lnSpc>
            </a:pPr>
            <a:r>
              <a:rPr kumimoji="1" lang="zh-CN" altLang="en-US" sz="2000" b="1" dirty="0">
                <a:solidFill>
                  <a:srgbClr val="0066FF"/>
                </a:solidFill>
                <a:latin typeface="+mn-ea"/>
                <a:ea typeface="+mn-ea"/>
              </a:rPr>
              <a:t>光电池是利用光生伏特效应把光直接转变成电能的器件。</a:t>
            </a:r>
            <a:r>
              <a:rPr kumimoji="1" lang="zh-CN" altLang="en-US" sz="2000" b="1" dirty="0">
                <a:latin typeface="+mn-ea"/>
                <a:ea typeface="+mn-ea"/>
              </a:rPr>
              <a:t>又称为太阳能电池。它是基于</a:t>
            </a:r>
            <a:r>
              <a:rPr kumimoji="1" lang="zh-CN" altLang="en-US" sz="2000" b="1" dirty="0">
                <a:highlight>
                  <a:srgbClr val="FFFF00"/>
                </a:highlight>
                <a:latin typeface="+mn-ea"/>
                <a:ea typeface="+mn-ea"/>
              </a:rPr>
              <a:t>光生伏特效应</a:t>
            </a:r>
            <a:r>
              <a:rPr kumimoji="1" lang="zh-CN" altLang="en-US" sz="2000" b="1" dirty="0">
                <a:latin typeface="+mn-ea"/>
                <a:ea typeface="+mn-ea"/>
              </a:rPr>
              <a:t>制成的。它有</a:t>
            </a:r>
            <a:r>
              <a:rPr kumimoji="1" lang="zh-CN" altLang="en-US" sz="2000" b="1" dirty="0">
                <a:solidFill>
                  <a:srgbClr val="3399FF"/>
                </a:solidFill>
                <a:latin typeface="+mn-ea"/>
                <a:ea typeface="+mn-ea"/>
              </a:rPr>
              <a:t>较大面积的</a:t>
            </a:r>
            <a:r>
              <a:rPr kumimoji="1" lang="en-US" altLang="zh-CN" sz="2000" b="1" dirty="0">
                <a:solidFill>
                  <a:srgbClr val="3399FF"/>
                </a:solidFill>
                <a:highlight>
                  <a:srgbClr val="FFFF00"/>
                </a:highlight>
                <a:latin typeface="+mn-ea"/>
                <a:ea typeface="+mn-ea"/>
              </a:rPr>
              <a:t>PN</a:t>
            </a:r>
            <a:r>
              <a:rPr kumimoji="1" lang="zh-CN" altLang="en-US" sz="2000" b="1" dirty="0">
                <a:solidFill>
                  <a:srgbClr val="3399FF"/>
                </a:solidFill>
                <a:highlight>
                  <a:srgbClr val="FFFF00"/>
                </a:highlight>
                <a:latin typeface="+mn-ea"/>
                <a:ea typeface="+mn-ea"/>
              </a:rPr>
              <a:t>结</a:t>
            </a:r>
            <a:r>
              <a:rPr kumimoji="1" lang="zh-CN" altLang="en-US" sz="2000" b="1" dirty="0">
                <a:solidFill>
                  <a:srgbClr val="3399FF"/>
                </a:solidFill>
                <a:latin typeface="+mn-ea"/>
                <a:ea typeface="+mn-ea"/>
              </a:rPr>
              <a:t>，当光照射在</a:t>
            </a:r>
            <a:r>
              <a:rPr kumimoji="1" lang="en-US" altLang="zh-CN" sz="2000" b="1" dirty="0">
                <a:solidFill>
                  <a:srgbClr val="3399FF"/>
                </a:solidFill>
                <a:latin typeface="+mn-ea"/>
                <a:ea typeface="+mn-ea"/>
              </a:rPr>
              <a:t>PN</a:t>
            </a:r>
            <a:r>
              <a:rPr kumimoji="1" lang="zh-CN" altLang="en-US" sz="2000" b="1" dirty="0">
                <a:solidFill>
                  <a:srgbClr val="3399FF"/>
                </a:solidFill>
                <a:latin typeface="+mn-ea"/>
                <a:ea typeface="+mn-ea"/>
              </a:rPr>
              <a:t>结上时，在结的两端出现电动势</a:t>
            </a:r>
            <a:r>
              <a:rPr kumimoji="1" lang="zh-CN" altLang="en-US" sz="2000" b="1" dirty="0">
                <a:latin typeface="+mn-ea"/>
                <a:ea typeface="+mn-ea"/>
              </a:rPr>
              <a:t>。</a:t>
            </a:r>
          </a:p>
        </p:txBody>
      </p:sp>
    </p:spTree>
    <p:extLst>
      <p:ext uri="{BB962C8B-B14F-4D97-AF65-F5344CB8AC3E}">
        <p14:creationId xmlns:p14="http://schemas.microsoft.com/office/powerpoint/2010/main" val="3412981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251520" y="1124744"/>
            <a:ext cx="8534400" cy="4991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eaLnBrk="1" hangingPunct="1">
              <a:lnSpc>
                <a:spcPct val="150000"/>
              </a:lnSpc>
              <a:spcBef>
                <a:spcPts val="0"/>
              </a:spcBef>
            </a:pPr>
            <a:r>
              <a:rPr kumimoji="1" lang="zh-CN" altLang="en-US" sz="2400" b="1" dirty="0">
                <a:solidFill>
                  <a:srgbClr val="FF3300"/>
                </a:solidFill>
                <a:latin typeface="黑体" panose="02010609060101010101" pitchFamily="49" charset="-122"/>
                <a:ea typeface="黑体" panose="02010609060101010101" pitchFamily="49" charset="-122"/>
              </a:rPr>
              <a:t>光波：</a:t>
            </a:r>
            <a:r>
              <a:rPr kumimoji="1" lang="zh-CN" altLang="en-US" sz="2400" b="1" dirty="0">
                <a:latin typeface="黑体" panose="02010609060101010101" pitchFamily="49" charset="-122"/>
                <a:ea typeface="黑体" panose="02010609060101010101" pitchFamily="49" charset="-122"/>
              </a:rPr>
              <a:t>  波长为</a:t>
            </a:r>
            <a:r>
              <a:rPr kumimoji="1" lang="en-US" altLang="zh-CN" sz="2400" b="1" dirty="0">
                <a:latin typeface="黑体" panose="02010609060101010101" pitchFamily="49" charset="-122"/>
                <a:ea typeface="黑体" panose="02010609060101010101" pitchFamily="49" charset="-122"/>
              </a:rPr>
              <a:t>10</a:t>
            </a:r>
            <a:r>
              <a:rPr kumimoji="1" lang="en-US" altLang="zh-CN" sz="2400" b="1" dirty="0">
                <a:latin typeface="Times New Roman" panose="02020603050405020304" pitchFamily="18" charset="0"/>
                <a:ea typeface="黑体" panose="02010609060101010101" pitchFamily="49" charset="-122"/>
              </a:rPr>
              <a:t>—</a:t>
            </a:r>
            <a:r>
              <a:rPr kumimoji="1" lang="en-US" altLang="zh-CN" sz="2400" b="1" dirty="0">
                <a:latin typeface="黑体" panose="02010609060101010101" pitchFamily="49" charset="-122"/>
                <a:ea typeface="黑体" panose="02010609060101010101" pitchFamily="49" charset="-122"/>
              </a:rPr>
              <a:t>10</a:t>
            </a:r>
            <a:r>
              <a:rPr kumimoji="1" lang="en-US" altLang="zh-CN" sz="2400" b="1" baseline="30000" dirty="0">
                <a:latin typeface="黑体" panose="02010609060101010101" pitchFamily="49" charset="-122"/>
                <a:ea typeface="黑体" panose="02010609060101010101" pitchFamily="49" charset="-122"/>
              </a:rPr>
              <a:t>6</a:t>
            </a:r>
            <a:r>
              <a:rPr kumimoji="1" lang="en-US" altLang="zh-CN" sz="2400" b="1" dirty="0">
                <a:latin typeface="黑体" panose="02010609060101010101" pitchFamily="49" charset="-122"/>
                <a:ea typeface="黑体" panose="02010609060101010101" pitchFamily="49" charset="-122"/>
              </a:rPr>
              <a:t>nm</a:t>
            </a:r>
            <a:r>
              <a:rPr kumimoji="1" lang="zh-CN" altLang="en-US" sz="2400" b="1" dirty="0">
                <a:latin typeface="黑体" panose="02010609060101010101" pitchFamily="49" charset="-122"/>
                <a:ea typeface="黑体" panose="02010609060101010101" pitchFamily="49" charset="-122"/>
              </a:rPr>
              <a:t>的电磁波</a:t>
            </a:r>
          </a:p>
          <a:p>
            <a:pPr eaLnBrk="1" hangingPunct="1">
              <a:lnSpc>
                <a:spcPct val="150000"/>
              </a:lnSpc>
              <a:spcBef>
                <a:spcPts val="0"/>
              </a:spcBef>
            </a:pPr>
            <a:r>
              <a:rPr kumimoji="1" lang="zh-CN" altLang="en-US" sz="2400" b="1" dirty="0">
                <a:solidFill>
                  <a:srgbClr val="FF3300"/>
                </a:solidFill>
                <a:latin typeface="黑体" panose="02010609060101010101" pitchFamily="49" charset="-122"/>
                <a:ea typeface="黑体" panose="02010609060101010101" pitchFamily="49" charset="-122"/>
              </a:rPr>
              <a:t>紫外线：</a:t>
            </a:r>
            <a:r>
              <a:rPr kumimoji="1" lang="zh-CN" altLang="en-US" sz="2400" b="1" dirty="0">
                <a:latin typeface="黑体" panose="02010609060101010101" pitchFamily="49" charset="-122"/>
                <a:ea typeface="黑体" panose="02010609060101010101" pitchFamily="49" charset="-122"/>
              </a:rPr>
              <a:t>波长</a:t>
            </a:r>
            <a:r>
              <a:rPr kumimoji="1" lang="en-US" altLang="zh-CN" sz="2400" b="1" dirty="0">
                <a:latin typeface="黑体" panose="02010609060101010101" pitchFamily="49" charset="-122"/>
                <a:ea typeface="黑体" panose="02010609060101010101" pitchFamily="49" charset="-122"/>
              </a:rPr>
              <a:t>10</a:t>
            </a:r>
            <a:r>
              <a:rPr kumimoji="1" lang="en-US" altLang="zh-CN" sz="2400" b="1" dirty="0">
                <a:latin typeface="Times New Roman" panose="02020603050405020304" pitchFamily="18" charset="0"/>
                <a:ea typeface="黑体" panose="02010609060101010101" pitchFamily="49" charset="-122"/>
              </a:rPr>
              <a:t>—</a:t>
            </a:r>
            <a:r>
              <a:rPr kumimoji="1" lang="en-US" altLang="zh-CN" sz="2400" b="1" dirty="0">
                <a:latin typeface="黑体" panose="02010609060101010101" pitchFamily="49" charset="-122"/>
                <a:ea typeface="黑体" panose="02010609060101010101" pitchFamily="49" charset="-122"/>
              </a:rPr>
              <a:t>380nm</a:t>
            </a:r>
            <a:r>
              <a:rPr kumimoji="1" lang="zh-CN" altLang="en-US" sz="2400" b="1" dirty="0">
                <a:latin typeface="黑体" panose="02010609060101010101" pitchFamily="49" charset="-122"/>
                <a:ea typeface="黑体" panose="02010609060101010101" pitchFamily="49" charset="-122"/>
              </a:rPr>
              <a:t>，</a:t>
            </a:r>
          </a:p>
          <a:p>
            <a:pPr eaLnBrk="1" hangingPunct="1">
              <a:lnSpc>
                <a:spcPct val="150000"/>
              </a:lnSpc>
              <a:spcBef>
                <a:spcPts val="0"/>
              </a:spcBef>
            </a:pPr>
            <a:r>
              <a:rPr kumimoji="1" lang="zh-CN" altLang="en-US" sz="2400" b="1" dirty="0">
                <a:latin typeface="黑体" panose="02010609060101010101" pitchFamily="49" charset="-122"/>
                <a:ea typeface="黑体" panose="02010609060101010101" pitchFamily="49" charset="-122"/>
              </a:rPr>
              <a:t>                波长</a:t>
            </a:r>
            <a:r>
              <a:rPr kumimoji="1" lang="en-US" altLang="zh-CN" sz="2400" b="1" dirty="0">
                <a:latin typeface="黑体" panose="02010609060101010101" pitchFamily="49" charset="-122"/>
                <a:ea typeface="黑体" panose="02010609060101010101" pitchFamily="49" charset="-122"/>
              </a:rPr>
              <a:t>300</a:t>
            </a:r>
            <a:r>
              <a:rPr kumimoji="1" lang="en-US" altLang="zh-CN" sz="2400" b="1" dirty="0">
                <a:latin typeface="Times New Roman" panose="02020603050405020304" pitchFamily="18" charset="0"/>
                <a:ea typeface="黑体" panose="02010609060101010101" pitchFamily="49" charset="-122"/>
              </a:rPr>
              <a:t>—</a:t>
            </a:r>
            <a:r>
              <a:rPr kumimoji="1" lang="en-US" altLang="zh-CN" sz="2400" b="1" dirty="0">
                <a:latin typeface="黑体" panose="02010609060101010101" pitchFamily="49" charset="-122"/>
                <a:ea typeface="黑体" panose="02010609060101010101" pitchFamily="49" charset="-122"/>
              </a:rPr>
              <a:t>380nm</a:t>
            </a:r>
            <a:r>
              <a:rPr kumimoji="1" lang="zh-CN" altLang="en-US" sz="2400" b="1" dirty="0">
                <a:latin typeface="黑体" panose="02010609060101010101" pitchFamily="49" charset="-122"/>
                <a:ea typeface="黑体" panose="02010609060101010101" pitchFamily="49" charset="-122"/>
              </a:rPr>
              <a:t>称为近紫外线</a:t>
            </a:r>
          </a:p>
          <a:p>
            <a:pPr eaLnBrk="1" hangingPunct="1">
              <a:lnSpc>
                <a:spcPct val="150000"/>
              </a:lnSpc>
              <a:spcBef>
                <a:spcPts val="0"/>
              </a:spcBef>
            </a:pPr>
            <a:r>
              <a:rPr kumimoji="1" lang="zh-CN" altLang="en-US" sz="2400" b="1" dirty="0">
                <a:latin typeface="黑体" panose="02010609060101010101" pitchFamily="49" charset="-122"/>
                <a:ea typeface="黑体" panose="02010609060101010101" pitchFamily="49" charset="-122"/>
              </a:rPr>
              <a:t>                波长</a:t>
            </a:r>
            <a:r>
              <a:rPr kumimoji="1" lang="en-US" altLang="zh-CN" sz="2400" b="1" dirty="0">
                <a:latin typeface="黑体" panose="02010609060101010101" pitchFamily="49" charset="-122"/>
                <a:ea typeface="黑体" panose="02010609060101010101" pitchFamily="49" charset="-122"/>
              </a:rPr>
              <a:t>200</a:t>
            </a:r>
            <a:r>
              <a:rPr kumimoji="1" lang="en-US" altLang="zh-CN" sz="2400" b="1" dirty="0">
                <a:latin typeface="Times New Roman" panose="02020603050405020304" pitchFamily="18" charset="0"/>
                <a:ea typeface="黑体" panose="02010609060101010101" pitchFamily="49" charset="-122"/>
              </a:rPr>
              <a:t>—</a:t>
            </a:r>
            <a:r>
              <a:rPr kumimoji="1" lang="en-US" altLang="zh-CN" sz="2400" b="1" dirty="0">
                <a:latin typeface="黑体" panose="02010609060101010101" pitchFamily="49" charset="-122"/>
                <a:ea typeface="黑体" panose="02010609060101010101" pitchFamily="49" charset="-122"/>
              </a:rPr>
              <a:t>300nm</a:t>
            </a:r>
            <a:r>
              <a:rPr kumimoji="1" lang="zh-CN" altLang="en-US" sz="2400" b="1" dirty="0">
                <a:latin typeface="黑体" panose="02010609060101010101" pitchFamily="49" charset="-122"/>
                <a:ea typeface="黑体" panose="02010609060101010101" pitchFamily="49" charset="-122"/>
              </a:rPr>
              <a:t>称为远紫外线</a:t>
            </a:r>
          </a:p>
          <a:p>
            <a:pPr eaLnBrk="1" hangingPunct="1">
              <a:lnSpc>
                <a:spcPct val="150000"/>
              </a:lnSpc>
              <a:spcBef>
                <a:spcPts val="0"/>
              </a:spcBef>
            </a:pPr>
            <a:r>
              <a:rPr kumimoji="1" lang="zh-CN" altLang="en-US" sz="2400" b="1" dirty="0">
                <a:latin typeface="黑体" panose="02010609060101010101" pitchFamily="49" charset="-122"/>
                <a:ea typeface="黑体" panose="02010609060101010101" pitchFamily="49" charset="-122"/>
              </a:rPr>
              <a:t>                波长</a:t>
            </a:r>
            <a:r>
              <a:rPr kumimoji="1" lang="en-US" altLang="zh-CN" sz="2400" b="1" dirty="0">
                <a:latin typeface="黑体" panose="02010609060101010101" pitchFamily="49" charset="-122"/>
                <a:ea typeface="黑体" panose="02010609060101010101" pitchFamily="49" charset="-122"/>
              </a:rPr>
              <a:t>10</a:t>
            </a:r>
            <a:r>
              <a:rPr kumimoji="1" lang="en-US" altLang="zh-CN" sz="2400" b="1" dirty="0">
                <a:latin typeface="Times New Roman" panose="02020603050405020304" pitchFamily="18" charset="0"/>
                <a:ea typeface="黑体" panose="02010609060101010101" pitchFamily="49" charset="-122"/>
              </a:rPr>
              <a:t>—</a:t>
            </a:r>
            <a:r>
              <a:rPr kumimoji="1" lang="en-US" altLang="zh-CN" sz="2400" b="1" dirty="0">
                <a:latin typeface="黑体" panose="02010609060101010101" pitchFamily="49" charset="-122"/>
                <a:ea typeface="黑体" panose="02010609060101010101" pitchFamily="49" charset="-122"/>
              </a:rPr>
              <a:t>200nm</a:t>
            </a:r>
            <a:r>
              <a:rPr kumimoji="1" lang="zh-CN" altLang="en-US" sz="2400" b="1" dirty="0">
                <a:latin typeface="黑体" panose="02010609060101010101" pitchFamily="49" charset="-122"/>
                <a:ea typeface="黑体" panose="02010609060101010101" pitchFamily="49" charset="-122"/>
              </a:rPr>
              <a:t>称为极远紫外线</a:t>
            </a:r>
          </a:p>
          <a:p>
            <a:pPr eaLnBrk="1" hangingPunct="1">
              <a:lnSpc>
                <a:spcPct val="150000"/>
              </a:lnSpc>
              <a:spcBef>
                <a:spcPts val="0"/>
              </a:spcBef>
            </a:pPr>
            <a:r>
              <a:rPr kumimoji="1" lang="zh-CN" altLang="en-US" sz="2400" b="1" dirty="0">
                <a:solidFill>
                  <a:srgbClr val="FF3300"/>
                </a:solidFill>
                <a:latin typeface="黑体" panose="02010609060101010101" pitchFamily="49" charset="-122"/>
                <a:ea typeface="黑体" panose="02010609060101010101" pitchFamily="49" charset="-122"/>
              </a:rPr>
              <a:t>可见光：</a:t>
            </a:r>
            <a:r>
              <a:rPr kumimoji="1" lang="zh-CN" altLang="en-US" sz="2400" b="1" dirty="0">
                <a:latin typeface="黑体" panose="02010609060101010101" pitchFamily="49" charset="-122"/>
                <a:ea typeface="黑体" panose="02010609060101010101" pitchFamily="49" charset="-122"/>
              </a:rPr>
              <a:t>波长</a:t>
            </a:r>
            <a:r>
              <a:rPr kumimoji="1" lang="en-US" altLang="zh-CN" sz="2400" b="1" dirty="0">
                <a:latin typeface="黑体" panose="02010609060101010101" pitchFamily="49" charset="-122"/>
                <a:ea typeface="黑体" panose="02010609060101010101" pitchFamily="49" charset="-122"/>
              </a:rPr>
              <a:t>380</a:t>
            </a:r>
            <a:r>
              <a:rPr kumimoji="1" lang="en-US" altLang="zh-CN" sz="2400" b="1" dirty="0">
                <a:latin typeface="Times New Roman" panose="02020603050405020304" pitchFamily="18" charset="0"/>
                <a:ea typeface="黑体" panose="02010609060101010101" pitchFamily="49" charset="-122"/>
              </a:rPr>
              <a:t>—</a:t>
            </a:r>
            <a:r>
              <a:rPr kumimoji="1" lang="en-US" altLang="zh-CN" sz="2400" b="1" dirty="0">
                <a:latin typeface="黑体" panose="02010609060101010101" pitchFamily="49" charset="-122"/>
                <a:ea typeface="黑体" panose="02010609060101010101" pitchFamily="49" charset="-122"/>
              </a:rPr>
              <a:t>780nm</a:t>
            </a:r>
          </a:p>
          <a:p>
            <a:pPr eaLnBrk="1" hangingPunct="1">
              <a:lnSpc>
                <a:spcPct val="150000"/>
              </a:lnSpc>
              <a:spcBef>
                <a:spcPts val="0"/>
              </a:spcBef>
            </a:pPr>
            <a:r>
              <a:rPr kumimoji="1" lang="zh-CN" altLang="en-US" sz="2400" b="1" dirty="0">
                <a:solidFill>
                  <a:srgbClr val="FF3300"/>
                </a:solidFill>
                <a:latin typeface="黑体" panose="02010609060101010101" pitchFamily="49" charset="-122"/>
                <a:ea typeface="黑体" panose="02010609060101010101" pitchFamily="49" charset="-122"/>
              </a:rPr>
              <a:t>红外线：</a:t>
            </a:r>
            <a:r>
              <a:rPr kumimoji="1" lang="zh-CN" altLang="en-US" sz="2400" b="1" dirty="0">
                <a:latin typeface="黑体" panose="02010609060101010101" pitchFamily="49" charset="-122"/>
                <a:ea typeface="黑体" panose="02010609060101010101" pitchFamily="49" charset="-122"/>
              </a:rPr>
              <a:t>波长</a:t>
            </a:r>
            <a:r>
              <a:rPr kumimoji="1" lang="en-US" altLang="zh-CN" sz="2400" b="1" dirty="0">
                <a:latin typeface="黑体" panose="02010609060101010101" pitchFamily="49" charset="-122"/>
                <a:ea typeface="黑体" panose="02010609060101010101" pitchFamily="49" charset="-122"/>
              </a:rPr>
              <a:t>780</a:t>
            </a:r>
            <a:r>
              <a:rPr kumimoji="1" lang="en-US" altLang="zh-CN" sz="2400" b="1" dirty="0">
                <a:latin typeface="Times New Roman" panose="02020603050405020304" pitchFamily="18" charset="0"/>
                <a:ea typeface="黑体" panose="02010609060101010101" pitchFamily="49" charset="-122"/>
              </a:rPr>
              <a:t>—</a:t>
            </a:r>
            <a:r>
              <a:rPr kumimoji="1" lang="en-US" altLang="zh-CN" sz="2400" b="1" dirty="0">
                <a:latin typeface="黑体" panose="02010609060101010101" pitchFamily="49" charset="-122"/>
                <a:ea typeface="黑体" panose="02010609060101010101" pitchFamily="49" charset="-122"/>
              </a:rPr>
              <a:t>10</a:t>
            </a:r>
            <a:r>
              <a:rPr kumimoji="1" lang="en-US" altLang="zh-CN" sz="2400" b="1" baseline="30000" dirty="0">
                <a:latin typeface="黑体" panose="02010609060101010101" pitchFamily="49" charset="-122"/>
                <a:ea typeface="黑体" panose="02010609060101010101" pitchFamily="49" charset="-122"/>
              </a:rPr>
              <a:t>6</a:t>
            </a:r>
            <a:r>
              <a:rPr kumimoji="1" lang="en-US" altLang="zh-CN" sz="2400" b="1" dirty="0">
                <a:latin typeface="黑体" panose="02010609060101010101" pitchFamily="49" charset="-122"/>
                <a:ea typeface="黑体" panose="02010609060101010101" pitchFamily="49" charset="-122"/>
              </a:rPr>
              <a:t>nm</a:t>
            </a:r>
          </a:p>
          <a:p>
            <a:pPr eaLnBrk="1" hangingPunct="1">
              <a:lnSpc>
                <a:spcPct val="150000"/>
              </a:lnSpc>
              <a:spcBef>
                <a:spcPts val="0"/>
              </a:spcBef>
            </a:pPr>
            <a:r>
              <a:rPr kumimoji="1" lang="en-US" altLang="zh-CN" sz="2400" b="1" dirty="0">
                <a:latin typeface="黑体" panose="02010609060101010101" pitchFamily="49" charset="-122"/>
                <a:ea typeface="黑体" panose="02010609060101010101" pitchFamily="49" charset="-122"/>
              </a:rPr>
              <a:t>                </a:t>
            </a:r>
            <a:r>
              <a:rPr kumimoji="1" lang="zh-CN" altLang="en-US" sz="2400" b="1" dirty="0">
                <a:latin typeface="黑体" panose="02010609060101010101" pitchFamily="49" charset="-122"/>
                <a:ea typeface="黑体" panose="02010609060101010101" pitchFamily="49" charset="-122"/>
              </a:rPr>
              <a:t>波长</a:t>
            </a:r>
            <a:r>
              <a:rPr kumimoji="1" lang="en-US" altLang="zh-CN" sz="2400" b="1" dirty="0">
                <a:latin typeface="黑体" panose="02010609060101010101" pitchFamily="49" charset="-122"/>
                <a:ea typeface="黑体" panose="02010609060101010101" pitchFamily="49" charset="-122"/>
              </a:rPr>
              <a:t>3μm</a:t>
            </a:r>
            <a:r>
              <a:rPr kumimoji="1" lang="zh-CN" altLang="en-US" sz="2400" b="1" dirty="0">
                <a:latin typeface="黑体" panose="02010609060101010101" pitchFamily="49" charset="-122"/>
                <a:ea typeface="黑体" panose="02010609060101010101" pitchFamily="49" charset="-122"/>
              </a:rPr>
              <a:t>（即</a:t>
            </a:r>
            <a:r>
              <a:rPr kumimoji="1" lang="en-US" altLang="zh-CN" sz="2400" b="1" dirty="0">
                <a:latin typeface="黑体" panose="02010609060101010101" pitchFamily="49" charset="-122"/>
                <a:ea typeface="黑体" panose="02010609060101010101" pitchFamily="49" charset="-122"/>
              </a:rPr>
              <a:t>3000nm</a:t>
            </a:r>
            <a:r>
              <a:rPr kumimoji="1" lang="zh-CN" altLang="en-US" sz="2400" b="1" dirty="0">
                <a:latin typeface="黑体" panose="02010609060101010101" pitchFamily="49" charset="-122"/>
                <a:ea typeface="黑体" panose="02010609060101010101" pitchFamily="49" charset="-122"/>
              </a:rPr>
              <a:t>）以下的称近红外线</a:t>
            </a:r>
          </a:p>
          <a:p>
            <a:pPr eaLnBrk="1" hangingPunct="1">
              <a:lnSpc>
                <a:spcPct val="150000"/>
              </a:lnSpc>
              <a:spcBef>
                <a:spcPts val="0"/>
              </a:spcBef>
            </a:pPr>
            <a:r>
              <a:rPr kumimoji="1" lang="zh-CN" altLang="en-US" sz="2400" b="1" dirty="0">
                <a:latin typeface="黑体" panose="02010609060101010101" pitchFamily="49" charset="-122"/>
                <a:ea typeface="黑体" panose="02010609060101010101" pitchFamily="49" charset="-122"/>
              </a:rPr>
              <a:t>                波长超过</a:t>
            </a:r>
            <a:r>
              <a:rPr kumimoji="1" lang="en-US" altLang="zh-CN" sz="2400" b="1" dirty="0">
                <a:latin typeface="黑体" panose="02010609060101010101" pitchFamily="49" charset="-122"/>
                <a:ea typeface="黑体" panose="02010609060101010101" pitchFamily="49" charset="-122"/>
              </a:rPr>
              <a:t>3μm </a:t>
            </a:r>
            <a:r>
              <a:rPr kumimoji="1" lang="zh-CN" altLang="en-US" sz="2400" b="1" dirty="0">
                <a:latin typeface="黑体" panose="02010609060101010101" pitchFamily="49" charset="-122"/>
                <a:ea typeface="黑体" panose="02010609060101010101" pitchFamily="49" charset="-122"/>
              </a:rPr>
              <a:t>的红外线称为远红外线。</a:t>
            </a:r>
          </a:p>
        </p:txBody>
      </p:sp>
      <p:sp>
        <p:nvSpPr>
          <p:cNvPr id="3" name="Line 3"/>
          <p:cNvSpPr>
            <a:spLocks noChangeShapeType="1"/>
          </p:cNvSpPr>
          <p:nvPr/>
        </p:nvSpPr>
        <p:spPr bwMode="auto">
          <a:xfrm>
            <a:off x="1331913" y="835812"/>
            <a:ext cx="7127875" cy="0"/>
          </a:xfrm>
          <a:prstGeom prst="line">
            <a:avLst/>
          </a:prstGeom>
          <a:noFill/>
          <a:ln w="9525">
            <a:solidFill>
              <a:srgbClr val="33CCCC"/>
            </a:solidFill>
            <a:round/>
            <a:headEnd/>
            <a:tailEnd/>
          </a:ln>
        </p:spPr>
        <p:txBody>
          <a:bodyPr/>
          <a:lstStyle/>
          <a:p>
            <a:endParaRPr lang="zh-CN" altLang="en-US"/>
          </a:p>
        </p:txBody>
      </p:sp>
      <p:sp>
        <p:nvSpPr>
          <p:cNvPr id="5" name="Rectangle 8"/>
          <p:cNvSpPr>
            <a:spLocks noChangeArrowheads="1"/>
          </p:cNvSpPr>
          <p:nvPr/>
        </p:nvSpPr>
        <p:spPr bwMode="auto">
          <a:xfrm>
            <a:off x="1187450" y="223838"/>
            <a:ext cx="6099194" cy="581762"/>
          </a:xfrm>
          <a:prstGeom prst="rect">
            <a:avLst/>
          </a:prstGeom>
          <a:noFill/>
          <a:ln w="9525">
            <a:noFill/>
            <a:miter lim="800000"/>
            <a:headEnd/>
            <a:tailEnd/>
          </a:ln>
        </p:spPr>
        <p:txBody>
          <a:bodyPr wrap="square">
            <a:spAutoFit/>
          </a:bodyPr>
          <a:lstStyle/>
          <a:p>
            <a:pPr>
              <a:lnSpc>
                <a:spcPct val="125000"/>
              </a:lnSpc>
              <a:spcBef>
                <a:spcPct val="50000"/>
              </a:spcBef>
              <a:buSzPct val="85000"/>
            </a:pPr>
            <a:r>
              <a:rPr lang="en-US" altLang="zh-CN" sz="2800" b="1" dirty="0">
                <a:solidFill>
                  <a:srgbClr val="0070C0"/>
                </a:solidFill>
                <a:latin typeface="+mn-ea"/>
                <a:ea typeface="+mn-ea"/>
                <a:sym typeface="黑体" pitchFamily="49" charset="-122"/>
              </a:rPr>
              <a:t>0 </a:t>
            </a:r>
            <a:r>
              <a:rPr lang="zh-CN" altLang="en-US" sz="2800" b="1" dirty="0">
                <a:solidFill>
                  <a:srgbClr val="0070C0"/>
                </a:solidFill>
                <a:latin typeface="+mn-ea"/>
                <a:ea typeface="+mn-ea"/>
                <a:sym typeface="黑体" pitchFamily="49" charset="-122"/>
              </a:rPr>
              <a:t>绪论</a:t>
            </a:r>
            <a:r>
              <a:rPr lang="en-US" altLang="zh-CN" sz="2800" b="1" dirty="0">
                <a:solidFill>
                  <a:srgbClr val="0070C0"/>
                </a:solidFill>
                <a:latin typeface="+mn-ea"/>
                <a:ea typeface="+mn-ea"/>
                <a:sym typeface="黑体" pitchFamily="49" charset="-122"/>
              </a:rPr>
              <a:t>____</a:t>
            </a:r>
            <a:r>
              <a:rPr lang="zh-CN" altLang="en-US" sz="2800" b="1" dirty="0">
                <a:solidFill>
                  <a:srgbClr val="0070C0"/>
                </a:solidFill>
                <a:latin typeface="+mn-ea"/>
                <a:ea typeface="+mn-ea"/>
                <a:sym typeface="黑体" pitchFamily="49" charset="-122"/>
              </a:rPr>
              <a:t>光谱</a:t>
            </a:r>
          </a:p>
        </p:txBody>
      </p:sp>
    </p:spTree>
    <p:extLst>
      <p:ext uri="{BB962C8B-B14F-4D97-AF65-F5344CB8AC3E}">
        <p14:creationId xmlns:p14="http://schemas.microsoft.com/office/powerpoint/2010/main" val="13544684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Text Box 4"/>
          <p:cNvSpPr txBox="1">
            <a:spLocks noChangeArrowheads="1"/>
          </p:cNvSpPr>
          <p:nvPr/>
        </p:nvSpPr>
        <p:spPr bwMode="auto">
          <a:xfrm>
            <a:off x="462706" y="1116013"/>
            <a:ext cx="8424862" cy="1929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楷体_GB2312" pitchFamily="49" charset="-122"/>
              </a:defRPr>
            </a:lvl1pPr>
            <a:lvl2pPr marL="742950" indent="-285750" eaLnBrk="0" hangingPunct="0">
              <a:defRPr sz="2400">
                <a:solidFill>
                  <a:schemeClr val="tx1"/>
                </a:solidFill>
                <a:latin typeface="Times New Roman" panose="02020603050405020304" pitchFamily="18" charset="0"/>
                <a:ea typeface="楷体_GB2312" pitchFamily="49" charset="-122"/>
              </a:defRPr>
            </a:lvl2pPr>
            <a:lvl3pPr marL="1143000" indent="-228600" eaLnBrk="0" hangingPunct="0">
              <a:defRPr sz="2400">
                <a:solidFill>
                  <a:schemeClr val="tx1"/>
                </a:solidFill>
                <a:latin typeface="Times New Roman" panose="02020603050405020304" pitchFamily="18" charset="0"/>
                <a:ea typeface="楷体_GB2312" pitchFamily="49" charset="-122"/>
              </a:defRPr>
            </a:lvl3pPr>
            <a:lvl4pPr marL="1600200" indent="-228600" eaLnBrk="0" hangingPunct="0">
              <a:defRPr sz="2400">
                <a:solidFill>
                  <a:schemeClr val="tx1"/>
                </a:solidFill>
                <a:latin typeface="Times New Roman" panose="02020603050405020304" pitchFamily="18" charset="0"/>
                <a:ea typeface="楷体_GB2312" pitchFamily="49" charset="-122"/>
              </a:defRPr>
            </a:lvl4pPr>
            <a:lvl5pPr marL="2057400" indent="-228600" eaLnBrk="0" hangingPunct="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lnSpc>
                <a:spcPct val="120000"/>
              </a:lnSpc>
              <a:spcBef>
                <a:spcPct val="50000"/>
              </a:spcBef>
            </a:pPr>
            <a:r>
              <a:rPr lang="en-US" altLang="zh-CN" sz="2000" b="1" dirty="0">
                <a:latin typeface="+mn-ea"/>
                <a:ea typeface="+mn-ea"/>
              </a:rPr>
              <a:t>3.1 </a:t>
            </a:r>
            <a:r>
              <a:rPr lang="zh-CN" altLang="en-US" sz="2000" b="1" dirty="0">
                <a:latin typeface="+mn-ea"/>
                <a:ea typeface="+mn-ea"/>
              </a:rPr>
              <a:t>工作原理</a:t>
            </a:r>
          </a:p>
          <a:p>
            <a:pPr eaLnBrk="1" hangingPunct="1">
              <a:lnSpc>
                <a:spcPct val="120000"/>
              </a:lnSpc>
              <a:spcBef>
                <a:spcPct val="50000"/>
              </a:spcBef>
            </a:pPr>
            <a:r>
              <a:rPr lang="zh-CN" altLang="en-US" sz="1800" b="1" dirty="0">
                <a:latin typeface="+mn-ea"/>
                <a:ea typeface="+mn-ea"/>
              </a:rPr>
              <a:t>        当</a:t>
            </a:r>
            <a:r>
              <a:rPr lang="en-US" altLang="zh-CN" sz="1800" b="1" i="1" dirty="0">
                <a:latin typeface="+mn-ea"/>
                <a:ea typeface="+mn-ea"/>
              </a:rPr>
              <a:t>N </a:t>
            </a:r>
            <a:r>
              <a:rPr lang="zh-CN" altLang="en-US" sz="1800" b="1" dirty="0">
                <a:latin typeface="+mn-ea"/>
                <a:ea typeface="+mn-ea"/>
              </a:rPr>
              <a:t>型半导体和</a:t>
            </a:r>
            <a:r>
              <a:rPr lang="en-US" altLang="zh-CN" sz="1800" b="1" i="1" dirty="0">
                <a:latin typeface="+mn-ea"/>
                <a:ea typeface="+mn-ea"/>
              </a:rPr>
              <a:t>P </a:t>
            </a:r>
            <a:r>
              <a:rPr lang="zh-CN" altLang="en-US" sz="1800" b="1" dirty="0">
                <a:latin typeface="+mn-ea"/>
                <a:ea typeface="+mn-ea"/>
              </a:rPr>
              <a:t>型半导体结合在一起构成一块晶体时，由于热运动就会存在一个</a:t>
            </a:r>
            <a:r>
              <a:rPr lang="en-US" altLang="zh-CN" sz="1800" b="1" i="1" dirty="0">
                <a:latin typeface="+mn-ea"/>
                <a:ea typeface="+mn-ea"/>
              </a:rPr>
              <a:t>PN </a:t>
            </a:r>
            <a:r>
              <a:rPr lang="zh-CN" altLang="en-US" sz="1800" b="1" dirty="0">
                <a:latin typeface="+mn-ea"/>
                <a:ea typeface="+mn-ea"/>
              </a:rPr>
              <a:t>结，建立了</a:t>
            </a:r>
            <a:r>
              <a:rPr lang="zh-CN" altLang="en-US" sz="1800" b="1" dirty="0">
                <a:highlight>
                  <a:srgbClr val="FFFF00"/>
                </a:highlight>
                <a:latin typeface="+mn-ea"/>
                <a:ea typeface="+mn-ea"/>
              </a:rPr>
              <a:t>内建电场</a:t>
            </a:r>
            <a:r>
              <a:rPr lang="zh-CN" altLang="en-US" sz="1800" b="1" dirty="0">
                <a:latin typeface="+mn-ea"/>
                <a:ea typeface="+mn-ea"/>
              </a:rPr>
              <a:t>。当入射</a:t>
            </a:r>
            <a:r>
              <a:rPr lang="zh-CN" altLang="en-US" sz="1800" b="1" dirty="0">
                <a:highlight>
                  <a:srgbClr val="FFFF00"/>
                </a:highlight>
                <a:latin typeface="+mn-ea"/>
                <a:ea typeface="+mn-ea"/>
              </a:rPr>
              <a:t>光子能量足够大，就将在结区附近激发出电子</a:t>
            </a:r>
            <a:r>
              <a:rPr lang="en-US" altLang="zh-CN" sz="1800" b="1" dirty="0">
                <a:highlight>
                  <a:srgbClr val="FFFF00"/>
                </a:highlight>
                <a:latin typeface="+mn-ea"/>
                <a:ea typeface="+mn-ea"/>
              </a:rPr>
              <a:t>—</a:t>
            </a:r>
            <a:r>
              <a:rPr lang="zh-CN" altLang="en-US" sz="1800" b="1" dirty="0">
                <a:highlight>
                  <a:srgbClr val="FFFF00"/>
                </a:highlight>
                <a:latin typeface="+mn-ea"/>
                <a:ea typeface="+mn-ea"/>
              </a:rPr>
              <a:t>空穴对</a:t>
            </a:r>
            <a:r>
              <a:rPr lang="zh-CN" altLang="en-US" sz="1800" b="1" dirty="0">
                <a:latin typeface="+mn-ea"/>
                <a:ea typeface="+mn-ea"/>
              </a:rPr>
              <a:t>。在内建电场作用下，</a:t>
            </a:r>
            <a:r>
              <a:rPr lang="en-US" altLang="zh-CN" sz="1800" b="1" i="1" dirty="0">
                <a:latin typeface="+mn-ea"/>
                <a:ea typeface="+mn-ea"/>
              </a:rPr>
              <a:t>N </a:t>
            </a:r>
            <a:r>
              <a:rPr lang="zh-CN" altLang="en-US" sz="1800" b="1" dirty="0">
                <a:latin typeface="+mn-ea"/>
                <a:ea typeface="+mn-ea"/>
              </a:rPr>
              <a:t>区聚集了负电荷，</a:t>
            </a:r>
            <a:r>
              <a:rPr lang="en-US" altLang="zh-CN" sz="1800" b="1" i="1" dirty="0">
                <a:latin typeface="+mn-ea"/>
                <a:ea typeface="+mn-ea"/>
              </a:rPr>
              <a:t>P </a:t>
            </a:r>
            <a:r>
              <a:rPr lang="zh-CN" altLang="en-US" sz="1800" b="1" dirty="0">
                <a:latin typeface="+mn-ea"/>
                <a:ea typeface="+mn-ea"/>
              </a:rPr>
              <a:t>区聚集了正电荷，这样</a:t>
            </a:r>
            <a:r>
              <a:rPr lang="en-US" altLang="zh-CN" sz="1800" b="1" i="1" dirty="0">
                <a:latin typeface="+mn-ea"/>
                <a:ea typeface="+mn-ea"/>
              </a:rPr>
              <a:t>N </a:t>
            </a:r>
            <a:r>
              <a:rPr lang="zh-CN" altLang="en-US" sz="1800" b="1" dirty="0">
                <a:latin typeface="+mn-ea"/>
                <a:ea typeface="+mn-ea"/>
              </a:rPr>
              <a:t>区和</a:t>
            </a:r>
            <a:r>
              <a:rPr lang="en-US" altLang="zh-CN" sz="1800" b="1" i="1" dirty="0">
                <a:latin typeface="+mn-ea"/>
                <a:ea typeface="+mn-ea"/>
              </a:rPr>
              <a:t>P </a:t>
            </a:r>
            <a:r>
              <a:rPr lang="zh-CN" altLang="en-US" sz="1800" b="1" dirty="0">
                <a:latin typeface="+mn-ea"/>
                <a:ea typeface="+mn-ea"/>
              </a:rPr>
              <a:t>区之间就出现了电位差。</a:t>
            </a:r>
          </a:p>
        </p:txBody>
      </p:sp>
      <p:grpSp>
        <p:nvGrpSpPr>
          <p:cNvPr id="51204" name="Group 5"/>
          <p:cNvGrpSpPr>
            <a:grpSpLocks/>
          </p:cNvGrpSpPr>
          <p:nvPr/>
        </p:nvGrpSpPr>
        <p:grpSpPr bwMode="auto">
          <a:xfrm>
            <a:off x="462706" y="3119016"/>
            <a:ext cx="3527425" cy="3175000"/>
            <a:chOff x="431" y="1888"/>
            <a:chExt cx="2313" cy="2000"/>
          </a:xfrm>
        </p:grpSpPr>
        <p:pic>
          <p:nvPicPr>
            <p:cNvPr id="51207" name="Picture 6" descr="IMG_3820"/>
            <p:cNvPicPr>
              <a:picLocks noChangeAspect="1" noChangeArrowheads="1"/>
            </p:cNvPicPr>
            <p:nvPr/>
          </p:nvPicPr>
          <p:blipFill>
            <a:blip r:embed="rId3" cstate="print">
              <a:extLst>
                <a:ext uri="{28A0092B-C50C-407E-A947-70E740481C1C}">
                  <a14:useLocalDpi xmlns:a14="http://schemas.microsoft.com/office/drawing/2010/main" val="0"/>
                </a:ext>
              </a:extLst>
            </a:blip>
            <a:srcRect l="7152" t="4219" r="4575" b="5708"/>
            <a:stretch>
              <a:fillRect/>
            </a:stretch>
          </p:blipFill>
          <p:spPr bwMode="auto">
            <a:xfrm>
              <a:off x="431" y="1888"/>
              <a:ext cx="2313" cy="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8" name="Line 7"/>
            <p:cNvSpPr>
              <a:spLocks noChangeShapeType="1"/>
            </p:cNvSpPr>
            <p:nvPr/>
          </p:nvSpPr>
          <p:spPr bwMode="auto">
            <a:xfrm flipH="1">
              <a:off x="1384" y="2613"/>
              <a:ext cx="408" cy="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209" name="Line 8"/>
            <p:cNvSpPr>
              <a:spLocks noChangeShapeType="1"/>
            </p:cNvSpPr>
            <p:nvPr/>
          </p:nvSpPr>
          <p:spPr bwMode="auto">
            <a:xfrm flipH="1">
              <a:off x="1384" y="2704"/>
              <a:ext cx="408" cy="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210" name="Line 9"/>
            <p:cNvSpPr>
              <a:spLocks noChangeShapeType="1"/>
            </p:cNvSpPr>
            <p:nvPr/>
          </p:nvSpPr>
          <p:spPr bwMode="auto">
            <a:xfrm flipH="1">
              <a:off x="1384" y="2795"/>
              <a:ext cx="408" cy="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50250" name="AutoShape 10"/>
            <p:cNvSpPr>
              <a:spLocks/>
            </p:cNvSpPr>
            <p:nvPr/>
          </p:nvSpPr>
          <p:spPr bwMode="auto">
            <a:xfrm>
              <a:off x="1699" y="3137"/>
              <a:ext cx="1040" cy="208"/>
            </a:xfrm>
            <a:prstGeom prst="callout2">
              <a:avLst>
                <a:gd name="adj1" fmla="val 34616"/>
                <a:gd name="adj2" fmla="val -4616"/>
                <a:gd name="adj3" fmla="val 34616"/>
                <a:gd name="adj4" fmla="val -12981"/>
                <a:gd name="adj5" fmla="val -147116"/>
                <a:gd name="adj6" fmla="val -21537"/>
              </a:avLst>
            </a:prstGeom>
            <a:noFill/>
            <a:ln w="9525">
              <a:solidFill>
                <a:schemeClr val="tx1"/>
              </a:solidFill>
              <a:miter lim="800000"/>
              <a:headEnd/>
              <a:tailEnd/>
            </a:ln>
            <a:effectLst/>
          </p:spPr>
          <p:txBody>
            <a:bodyPr lIns="0" tIns="0" rIns="0" bIns="0"/>
            <a:lstStyle/>
            <a:p>
              <a:pPr>
                <a:defRPr/>
              </a:pPr>
              <a:r>
                <a:rPr lang="zh-CN" altLang="en-US" sz="1800" b="1">
                  <a:solidFill>
                    <a:srgbClr val="FF3300"/>
                  </a:solidFill>
                  <a:effectLst>
                    <a:outerShdw blurRad="38100" dist="38100" dir="2700000" algn="tl">
                      <a:srgbClr val="000000"/>
                    </a:outerShdw>
                  </a:effectLst>
                  <a:latin typeface="Arial" charset="0"/>
                  <a:ea typeface="幼圆" pitchFamily="49" charset="-122"/>
                </a:rPr>
                <a:t>内建电场方向</a:t>
              </a:r>
            </a:p>
          </p:txBody>
        </p:sp>
        <p:sp>
          <p:nvSpPr>
            <p:cNvPr id="650251" name="Text Box 11"/>
            <p:cNvSpPr txBox="1">
              <a:spLocks noChangeArrowheads="1"/>
            </p:cNvSpPr>
            <p:nvPr/>
          </p:nvSpPr>
          <p:spPr bwMode="auto">
            <a:xfrm>
              <a:off x="704" y="2705"/>
              <a:ext cx="227" cy="288"/>
            </a:xfrm>
            <a:prstGeom prst="rect">
              <a:avLst/>
            </a:prstGeom>
            <a:noFill/>
            <a:ln w="9525" algn="ctr">
              <a:noFill/>
              <a:miter lim="800000"/>
              <a:headEnd/>
              <a:tailEnd/>
            </a:ln>
            <a:effectLst/>
          </p:spPr>
          <p:txBody>
            <a:bodyPr lIns="0" tIns="0" rIns="0" bIns="0">
              <a:spAutoFit/>
            </a:bodyPr>
            <a:lstStyle>
              <a:lvl1pPr eaLnBrk="0" hangingPunct="0">
                <a:defRPr sz="2400">
                  <a:solidFill>
                    <a:schemeClr val="tx1"/>
                  </a:solidFill>
                  <a:latin typeface="Times New Roman" panose="02020603050405020304" pitchFamily="18" charset="0"/>
                  <a:ea typeface="楷体_GB2312" pitchFamily="49" charset="-122"/>
                </a:defRPr>
              </a:lvl1pPr>
              <a:lvl2pPr marL="742950" indent="-285750" eaLnBrk="0" hangingPunct="0">
                <a:defRPr sz="2400">
                  <a:solidFill>
                    <a:schemeClr val="tx1"/>
                  </a:solidFill>
                  <a:latin typeface="Times New Roman" panose="02020603050405020304" pitchFamily="18" charset="0"/>
                  <a:ea typeface="楷体_GB2312" pitchFamily="49" charset="-122"/>
                </a:defRPr>
              </a:lvl2pPr>
              <a:lvl3pPr marL="1143000" indent="-228600" eaLnBrk="0" hangingPunct="0">
                <a:defRPr sz="2400">
                  <a:solidFill>
                    <a:schemeClr val="tx1"/>
                  </a:solidFill>
                  <a:latin typeface="Times New Roman" panose="02020603050405020304" pitchFamily="18" charset="0"/>
                  <a:ea typeface="楷体_GB2312" pitchFamily="49" charset="-122"/>
                </a:defRPr>
              </a:lvl3pPr>
              <a:lvl4pPr marL="1600200" indent="-228600" eaLnBrk="0" hangingPunct="0">
                <a:defRPr sz="2400">
                  <a:solidFill>
                    <a:schemeClr val="tx1"/>
                  </a:solidFill>
                  <a:latin typeface="Times New Roman" panose="02020603050405020304" pitchFamily="18" charset="0"/>
                  <a:ea typeface="楷体_GB2312" pitchFamily="49" charset="-122"/>
                </a:defRPr>
              </a:lvl4pPr>
              <a:lvl5pPr marL="2057400" indent="-228600" eaLnBrk="0" hangingPunct="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sz="2800" b="1">
                  <a:solidFill>
                    <a:srgbClr val="FF3300"/>
                  </a:solidFill>
                  <a:effectLst>
                    <a:outerShdw blurRad="38100" dist="38100" dir="2700000" algn="tl">
                      <a:srgbClr val="000000"/>
                    </a:outerShdw>
                  </a:effectLst>
                  <a:latin typeface="Arial" panose="020B0604020202020204" pitchFamily="34" charset="0"/>
                  <a:ea typeface="幼圆" panose="02010509060101010101" pitchFamily="49" charset="-122"/>
                </a:rPr>
                <a:t>+</a:t>
              </a:r>
            </a:p>
          </p:txBody>
        </p:sp>
        <p:sp>
          <p:nvSpPr>
            <p:cNvPr id="650252" name="Text Box 12"/>
            <p:cNvSpPr txBox="1">
              <a:spLocks noChangeArrowheads="1"/>
            </p:cNvSpPr>
            <p:nvPr/>
          </p:nvSpPr>
          <p:spPr bwMode="auto">
            <a:xfrm>
              <a:off x="2326" y="2661"/>
              <a:ext cx="228" cy="329"/>
            </a:xfrm>
            <a:prstGeom prst="rect">
              <a:avLst/>
            </a:prstGeom>
            <a:noFill/>
            <a:ln w="9525" algn="ctr">
              <a:noFill/>
              <a:miter lim="800000"/>
              <a:headEnd/>
              <a:tailEnd/>
            </a:ln>
            <a:effectLst/>
          </p:spPr>
          <p:txBody>
            <a:bodyPr lIns="0" tIns="0" rIns="0" bIns="0">
              <a:spAutoFit/>
            </a:bodyPr>
            <a:lstStyle>
              <a:lvl1pPr eaLnBrk="0" hangingPunct="0">
                <a:defRPr sz="2400">
                  <a:solidFill>
                    <a:schemeClr val="tx1"/>
                  </a:solidFill>
                  <a:latin typeface="Times New Roman" panose="02020603050405020304" pitchFamily="18" charset="0"/>
                  <a:ea typeface="楷体_GB2312" pitchFamily="49" charset="-122"/>
                </a:defRPr>
              </a:lvl1pPr>
              <a:lvl2pPr marL="742950" indent="-285750" eaLnBrk="0" hangingPunct="0">
                <a:defRPr sz="2400">
                  <a:solidFill>
                    <a:schemeClr val="tx1"/>
                  </a:solidFill>
                  <a:latin typeface="Times New Roman" panose="02020603050405020304" pitchFamily="18" charset="0"/>
                  <a:ea typeface="楷体_GB2312" pitchFamily="49" charset="-122"/>
                </a:defRPr>
              </a:lvl2pPr>
              <a:lvl3pPr marL="1143000" indent="-228600" eaLnBrk="0" hangingPunct="0">
                <a:defRPr sz="2400">
                  <a:solidFill>
                    <a:schemeClr val="tx1"/>
                  </a:solidFill>
                  <a:latin typeface="Times New Roman" panose="02020603050405020304" pitchFamily="18" charset="0"/>
                  <a:ea typeface="楷体_GB2312" pitchFamily="49" charset="-122"/>
                </a:defRPr>
              </a:lvl3pPr>
              <a:lvl4pPr marL="1600200" indent="-228600" eaLnBrk="0" hangingPunct="0">
                <a:defRPr sz="2400">
                  <a:solidFill>
                    <a:schemeClr val="tx1"/>
                  </a:solidFill>
                  <a:latin typeface="Times New Roman" panose="02020603050405020304" pitchFamily="18" charset="0"/>
                  <a:ea typeface="楷体_GB2312" pitchFamily="49" charset="-122"/>
                </a:defRPr>
              </a:lvl4pPr>
              <a:lvl5pPr marL="2057400" indent="-228600" eaLnBrk="0" hangingPunct="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sz="3200" b="1">
                  <a:solidFill>
                    <a:srgbClr val="FF3300"/>
                  </a:solidFill>
                  <a:effectLst>
                    <a:outerShdw blurRad="38100" dist="38100" dir="2700000" algn="tl">
                      <a:srgbClr val="000000"/>
                    </a:outerShdw>
                  </a:effectLst>
                  <a:latin typeface="Arial" panose="020B0604020202020204" pitchFamily="34" charset="0"/>
                  <a:ea typeface="幼圆" panose="02010509060101010101" pitchFamily="49" charset="-122"/>
                </a:rPr>
                <a:t>-</a:t>
              </a:r>
            </a:p>
          </p:txBody>
        </p:sp>
      </p:grpSp>
      <p:graphicFrame>
        <p:nvGraphicFramePr>
          <p:cNvPr id="51202" name="Object 10"/>
          <p:cNvGraphicFramePr>
            <a:graphicFrameLocks noChangeAspect="1"/>
          </p:cNvGraphicFramePr>
          <p:nvPr>
            <p:extLst>
              <p:ext uri="{D42A27DB-BD31-4B8C-83A1-F6EECF244321}">
                <p14:modId xmlns:p14="http://schemas.microsoft.com/office/powerpoint/2010/main" val="1520431251"/>
              </p:ext>
            </p:extLst>
          </p:nvPr>
        </p:nvGraphicFramePr>
        <p:xfrm>
          <a:off x="4740275" y="3116263"/>
          <a:ext cx="3419971" cy="2740025"/>
        </p:xfrm>
        <a:graphic>
          <a:graphicData uri="http://schemas.openxmlformats.org/presentationml/2006/ole">
            <mc:AlternateContent xmlns:mc="http://schemas.openxmlformats.org/markup-compatibility/2006">
              <mc:Choice xmlns:v="urn:schemas-microsoft-com:vml" Requires="v">
                <p:oleObj spid="_x0000_s1015909" r:id="rId4" imgW="6979920" imgH="4160520" progId="">
                  <p:embed/>
                </p:oleObj>
              </mc:Choice>
              <mc:Fallback>
                <p:oleObj r:id="rId4" imgW="6979920" imgH="4160520" progId="">
                  <p:embed/>
                  <p:pic>
                    <p:nvPicPr>
                      <p:cNvPr id="0" name="Picture 60"/>
                      <p:cNvPicPr>
                        <a:picLocks noChangeAspect="1" noChangeArrowheads="1"/>
                      </p:cNvPicPr>
                      <p:nvPr/>
                    </p:nvPicPr>
                    <p:blipFill>
                      <a:blip r:embed="rId5">
                        <a:extLst>
                          <a:ext uri="{28A0092B-C50C-407E-A947-70E740481C1C}">
                            <a14:useLocalDpi xmlns:a14="http://schemas.microsoft.com/office/drawing/2010/main" val="0"/>
                          </a:ext>
                        </a:extLst>
                      </a:blip>
                      <a:srcRect l="10838" t="5583" r="21965" b="3156"/>
                      <a:stretch>
                        <a:fillRect/>
                      </a:stretch>
                    </p:blipFill>
                    <p:spPr bwMode="auto">
                      <a:xfrm>
                        <a:off x="4740275" y="3116263"/>
                        <a:ext cx="3419971" cy="2740025"/>
                      </a:xfrm>
                      <a:prstGeom prst="rect">
                        <a:avLst/>
                      </a:prstGeom>
                      <a:noFill/>
                      <a:extLst/>
                    </p:spPr>
                  </p:pic>
                </p:oleObj>
              </mc:Fallback>
            </mc:AlternateContent>
          </a:graphicData>
        </a:graphic>
      </p:graphicFrame>
      <p:sp>
        <p:nvSpPr>
          <p:cNvPr id="51206" name="Rectangle 11"/>
          <p:cNvSpPr>
            <a:spLocks noChangeArrowheads="1"/>
          </p:cNvSpPr>
          <p:nvPr/>
        </p:nvSpPr>
        <p:spPr bwMode="auto">
          <a:xfrm>
            <a:off x="5436096" y="6021288"/>
            <a:ext cx="272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ea typeface="楷体_GB2312" pitchFamily="49" charset="-122"/>
              </a:defRPr>
            </a:lvl1pPr>
            <a:lvl2pPr marL="742950" indent="-285750" eaLnBrk="0" hangingPunct="0">
              <a:defRPr sz="2400">
                <a:solidFill>
                  <a:schemeClr val="tx1"/>
                </a:solidFill>
                <a:latin typeface="Times New Roman" panose="02020603050405020304" pitchFamily="18" charset="0"/>
                <a:ea typeface="楷体_GB2312" pitchFamily="49" charset="-122"/>
              </a:defRPr>
            </a:lvl2pPr>
            <a:lvl3pPr marL="1143000" indent="-228600" eaLnBrk="0" hangingPunct="0">
              <a:defRPr sz="2400">
                <a:solidFill>
                  <a:schemeClr val="tx1"/>
                </a:solidFill>
                <a:latin typeface="Times New Roman" panose="02020603050405020304" pitchFamily="18" charset="0"/>
                <a:ea typeface="楷体_GB2312" pitchFamily="49" charset="-122"/>
              </a:defRPr>
            </a:lvl3pPr>
            <a:lvl4pPr marL="1600200" indent="-228600" eaLnBrk="0" hangingPunct="0">
              <a:defRPr sz="2400">
                <a:solidFill>
                  <a:schemeClr val="tx1"/>
                </a:solidFill>
                <a:latin typeface="Times New Roman" panose="02020603050405020304" pitchFamily="18" charset="0"/>
                <a:ea typeface="楷体_GB2312" pitchFamily="49" charset="-122"/>
              </a:defRPr>
            </a:lvl4pPr>
            <a:lvl5pPr marL="2057400" indent="-228600" eaLnBrk="0" hangingPunct="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r>
              <a:rPr kumimoji="1" lang="zh-CN" altLang="en-US" sz="2000" dirty="0">
                <a:latin typeface="楷体_GB2312" pitchFamily="49" charset="-122"/>
              </a:rPr>
              <a:t>光照</a:t>
            </a:r>
            <a:r>
              <a:rPr kumimoji="1" lang="en-US" altLang="zh-CN" sz="2000" dirty="0">
                <a:latin typeface="楷体_GB2312" pitchFamily="49" charset="-122"/>
              </a:rPr>
              <a:t>p-n</a:t>
            </a:r>
            <a:r>
              <a:rPr kumimoji="1" lang="zh-CN" altLang="en-US" sz="2000" dirty="0">
                <a:latin typeface="楷体_GB2312" pitchFamily="49" charset="-122"/>
              </a:rPr>
              <a:t>节工作原理图 </a:t>
            </a:r>
          </a:p>
        </p:txBody>
      </p:sp>
      <p:sp>
        <p:nvSpPr>
          <p:cNvPr id="14" name="矩形 13"/>
          <p:cNvSpPr/>
          <p:nvPr/>
        </p:nvSpPr>
        <p:spPr>
          <a:xfrm>
            <a:off x="142875" y="1000125"/>
            <a:ext cx="8286750" cy="46038"/>
          </a:xfrm>
          <a:prstGeom prst="rect">
            <a:avLst/>
          </a:prstGeom>
          <a:gradFill flip="none" rotWithShape="1">
            <a:gsLst>
              <a:gs pos="0">
                <a:srgbClr val="5E9EFF"/>
              </a:gs>
              <a:gs pos="39999">
                <a:srgbClr val="85C2FF"/>
              </a:gs>
              <a:gs pos="70000">
                <a:srgbClr val="C4D6EB"/>
              </a:gs>
              <a:gs pos="100000">
                <a:srgbClr val="FFEBFA"/>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5" name="Rectangle 8"/>
          <p:cNvSpPr>
            <a:spLocks noChangeArrowheads="1"/>
          </p:cNvSpPr>
          <p:nvPr/>
        </p:nvSpPr>
        <p:spPr bwMode="auto">
          <a:xfrm>
            <a:off x="251520" y="132510"/>
            <a:ext cx="2953928" cy="523220"/>
          </a:xfrm>
          <a:prstGeom prst="rect">
            <a:avLst/>
          </a:prstGeom>
          <a:noFill/>
          <a:ln w="9525">
            <a:noFill/>
            <a:miter lim="800000"/>
            <a:headEnd/>
            <a:tailEnd/>
          </a:ln>
        </p:spPr>
        <p:txBody>
          <a:bodyPr wrap="square">
            <a:spAutoFit/>
          </a:bodyPr>
          <a:lstStyle/>
          <a:p>
            <a:pPr eaLnBrk="1" hangingPunct="1"/>
            <a:r>
              <a:rPr lang="en-US" altLang="zh-CN" sz="2800" b="1" dirty="0">
                <a:solidFill>
                  <a:srgbClr val="FF0000"/>
                </a:solidFill>
                <a:latin typeface="+mn-ea"/>
                <a:ea typeface="+mn-ea"/>
                <a:sym typeface="黑体" pitchFamily="49" charset="-122"/>
              </a:rPr>
              <a:t>3 </a:t>
            </a:r>
            <a:r>
              <a:rPr lang="zh-CN" altLang="en-US" sz="2800" b="1" dirty="0">
                <a:solidFill>
                  <a:srgbClr val="FF0000"/>
                </a:solidFill>
                <a:latin typeface="+mn-ea"/>
                <a:ea typeface="+mn-ea"/>
                <a:sym typeface="黑体" pitchFamily="49" charset="-122"/>
              </a:rPr>
              <a:t>光电池</a:t>
            </a:r>
            <a:endParaRPr lang="zh-CN" altLang="en-US" sz="2800" b="1" dirty="0">
              <a:solidFill>
                <a:srgbClr val="FF0000"/>
              </a:solidFill>
              <a:latin typeface="+mn-ea"/>
              <a:ea typeface="+mn-ea"/>
            </a:endParaRPr>
          </a:p>
        </p:txBody>
      </p:sp>
    </p:spTree>
    <p:extLst>
      <p:ext uri="{BB962C8B-B14F-4D97-AF65-F5344CB8AC3E}">
        <p14:creationId xmlns:p14="http://schemas.microsoft.com/office/powerpoint/2010/main" val="35947361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ea typeface="楷体_GB2312" pitchFamily="49" charset="-122"/>
              </a:defRPr>
            </a:lvl1pPr>
            <a:lvl2pPr marL="742950" indent="-285750" eaLnBrk="0" hangingPunct="0">
              <a:defRPr sz="2400">
                <a:solidFill>
                  <a:schemeClr val="tx1"/>
                </a:solidFill>
                <a:latin typeface="Times New Roman" panose="02020603050405020304" pitchFamily="18" charset="0"/>
                <a:ea typeface="楷体_GB2312" pitchFamily="49" charset="-122"/>
              </a:defRPr>
            </a:lvl2pPr>
            <a:lvl3pPr marL="1143000" indent="-228600" eaLnBrk="0" hangingPunct="0">
              <a:defRPr sz="2400">
                <a:solidFill>
                  <a:schemeClr val="tx1"/>
                </a:solidFill>
                <a:latin typeface="Times New Roman" panose="02020603050405020304" pitchFamily="18" charset="0"/>
                <a:ea typeface="楷体_GB2312" pitchFamily="49" charset="-122"/>
              </a:defRPr>
            </a:lvl3pPr>
            <a:lvl4pPr marL="1600200" indent="-228600" eaLnBrk="0" hangingPunct="0">
              <a:defRPr sz="2400">
                <a:solidFill>
                  <a:schemeClr val="tx1"/>
                </a:solidFill>
                <a:latin typeface="Times New Roman" panose="02020603050405020304" pitchFamily="18" charset="0"/>
                <a:ea typeface="楷体_GB2312" pitchFamily="49" charset="-122"/>
              </a:defRPr>
            </a:lvl4pPr>
            <a:lvl5pPr marL="2057400" indent="-228600" eaLnBrk="0" hangingPunct="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lnSpc>
                <a:spcPct val="120000"/>
              </a:lnSpc>
            </a:pPr>
            <a:endParaRPr lang="zh-CN" altLang="en-US"/>
          </a:p>
        </p:txBody>
      </p:sp>
      <p:sp>
        <p:nvSpPr>
          <p:cNvPr id="52229"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ea typeface="楷体_GB2312" pitchFamily="49" charset="-122"/>
              </a:defRPr>
            </a:lvl1pPr>
            <a:lvl2pPr marL="742950" indent="-285750" eaLnBrk="0" hangingPunct="0">
              <a:defRPr sz="2400">
                <a:solidFill>
                  <a:schemeClr val="tx1"/>
                </a:solidFill>
                <a:latin typeface="Times New Roman" panose="02020603050405020304" pitchFamily="18" charset="0"/>
                <a:ea typeface="楷体_GB2312" pitchFamily="49" charset="-122"/>
              </a:defRPr>
            </a:lvl2pPr>
            <a:lvl3pPr marL="1143000" indent="-228600" eaLnBrk="0" hangingPunct="0">
              <a:defRPr sz="2400">
                <a:solidFill>
                  <a:schemeClr val="tx1"/>
                </a:solidFill>
                <a:latin typeface="Times New Roman" panose="02020603050405020304" pitchFamily="18" charset="0"/>
                <a:ea typeface="楷体_GB2312" pitchFamily="49" charset="-122"/>
              </a:defRPr>
            </a:lvl3pPr>
            <a:lvl4pPr marL="1600200" indent="-228600" eaLnBrk="0" hangingPunct="0">
              <a:defRPr sz="2400">
                <a:solidFill>
                  <a:schemeClr val="tx1"/>
                </a:solidFill>
                <a:latin typeface="Times New Roman" panose="02020603050405020304" pitchFamily="18" charset="0"/>
                <a:ea typeface="楷体_GB2312" pitchFamily="49" charset="-122"/>
              </a:defRPr>
            </a:lvl4pPr>
            <a:lvl5pPr marL="2057400" indent="-228600" eaLnBrk="0" hangingPunct="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lnSpc>
                <a:spcPct val="120000"/>
              </a:lnSpc>
            </a:pPr>
            <a:endParaRPr lang="zh-CN" altLang="en-US"/>
          </a:p>
        </p:txBody>
      </p:sp>
      <p:graphicFrame>
        <p:nvGraphicFramePr>
          <p:cNvPr id="52226" name="Object 4"/>
          <p:cNvGraphicFramePr>
            <a:graphicFrameLocks noChangeAspect="1"/>
          </p:cNvGraphicFramePr>
          <p:nvPr/>
        </p:nvGraphicFramePr>
        <p:xfrm>
          <a:off x="3276600" y="1981200"/>
          <a:ext cx="914400" cy="198438"/>
        </p:xfrm>
        <a:graphic>
          <a:graphicData uri="http://schemas.openxmlformats.org/presentationml/2006/ole">
            <mc:AlternateContent xmlns:mc="http://schemas.openxmlformats.org/markup-compatibility/2006">
              <mc:Choice xmlns:v="urn:schemas-microsoft-com:vml" Requires="v">
                <p:oleObj spid="_x0000_s1017030" name="Equation" r:id="rId3" imgW="435285" imgH="677109" progId="Equation.DSMT4">
                  <p:embed/>
                </p:oleObj>
              </mc:Choice>
              <mc:Fallback>
                <p:oleObj name="Equation" r:id="rId3" imgW="435285" imgH="677109" progId="Equation.DSMT4">
                  <p:embed/>
                  <p:pic>
                    <p:nvPicPr>
                      <p:cNvPr id="0" name="Picture 1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1981200"/>
                        <a:ext cx="914400" cy="198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230" name="Rectangle 5"/>
          <p:cNvSpPr>
            <a:spLocks noChangeArrowheads="1"/>
          </p:cNvSpPr>
          <p:nvPr/>
        </p:nvSpPr>
        <p:spPr bwMode="auto">
          <a:xfrm>
            <a:off x="-2600325" y="4763"/>
            <a:ext cx="311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ea typeface="楷体_GB2312" pitchFamily="49" charset="-122"/>
              </a:defRPr>
            </a:lvl1pPr>
            <a:lvl2pPr marL="742950" indent="-285750" eaLnBrk="0" hangingPunct="0">
              <a:defRPr sz="2400">
                <a:solidFill>
                  <a:schemeClr val="tx1"/>
                </a:solidFill>
                <a:latin typeface="Times New Roman" panose="02020603050405020304" pitchFamily="18" charset="0"/>
                <a:ea typeface="楷体_GB2312" pitchFamily="49" charset="-122"/>
              </a:defRPr>
            </a:lvl2pPr>
            <a:lvl3pPr marL="1143000" indent="-228600" eaLnBrk="0" hangingPunct="0">
              <a:defRPr sz="2400">
                <a:solidFill>
                  <a:schemeClr val="tx1"/>
                </a:solidFill>
                <a:latin typeface="Times New Roman" panose="02020603050405020304" pitchFamily="18" charset="0"/>
                <a:ea typeface="楷体_GB2312" pitchFamily="49" charset="-122"/>
              </a:defRPr>
            </a:lvl3pPr>
            <a:lvl4pPr marL="1600200" indent="-228600" eaLnBrk="0" hangingPunct="0">
              <a:defRPr sz="2400">
                <a:solidFill>
                  <a:schemeClr val="tx1"/>
                </a:solidFill>
                <a:latin typeface="Times New Roman" panose="02020603050405020304" pitchFamily="18" charset="0"/>
                <a:ea typeface="楷体_GB2312" pitchFamily="49" charset="-122"/>
              </a:defRPr>
            </a:lvl4pPr>
            <a:lvl5pPr marL="2057400" indent="-228600" eaLnBrk="0" hangingPunct="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r>
              <a:rPr lang="zh-CN" altLang="en-US" sz="1000">
                <a:ea typeface="宋体" panose="02010600030101010101" pitchFamily="2" charset="-122"/>
                <a:cs typeface="Times New Roman" panose="02020603050405020304" pitchFamily="18" charset="0"/>
              </a:rPr>
              <a:t>：</a:t>
            </a:r>
            <a:endParaRPr lang="zh-CN" altLang="en-US" sz="1100">
              <a:latin typeface="Arial" panose="020B0604020202020204" pitchFamily="34" charset="0"/>
              <a:ea typeface="宋体" panose="02010600030101010101" pitchFamily="2" charset="-122"/>
              <a:cs typeface="Times New Roman" panose="02020603050405020304" pitchFamily="18" charset="0"/>
            </a:endParaRPr>
          </a:p>
          <a:p>
            <a:endParaRPr lang="en-US" altLang="zh-CN" sz="1800">
              <a:latin typeface="Arial" panose="020B0604020202020204" pitchFamily="34" charset="0"/>
              <a:ea typeface="宋体" panose="02010600030101010101" pitchFamily="2" charset="-122"/>
              <a:cs typeface="Times New Roman" panose="02020603050405020304" pitchFamily="18" charset="0"/>
            </a:endParaRPr>
          </a:p>
        </p:txBody>
      </p:sp>
      <p:sp>
        <p:nvSpPr>
          <p:cNvPr id="52231" name="Rectangle 6"/>
          <p:cNvSpPr>
            <a:spLocks noChangeArrowheads="1"/>
          </p:cNvSpPr>
          <p:nvPr/>
        </p:nvSpPr>
        <p:spPr bwMode="auto">
          <a:xfrm>
            <a:off x="0" y="1408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ea typeface="楷体_GB2312" pitchFamily="49" charset="-122"/>
              </a:defRPr>
            </a:lvl1pPr>
            <a:lvl2pPr marL="742950" indent="-285750" eaLnBrk="0" hangingPunct="0">
              <a:defRPr sz="2400">
                <a:solidFill>
                  <a:schemeClr val="tx1"/>
                </a:solidFill>
                <a:latin typeface="Times New Roman" panose="02020603050405020304" pitchFamily="18" charset="0"/>
                <a:ea typeface="楷体_GB2312" pitchFamily="49" charset="-122"/>
              </a:defRPr>
            </a:lvl2pPr>
            <a:lvl3pPr marL="1143000" indent="-228600" eaLnBrk="0" hangingPunct="0">
              <a:defRPr sz="2400">
                <a:solidFill>
                  <a:schemeClr val="tx1"/>
                </a:solidFill>
                <a:latin typeface="Times New Roman" panose="02020603050405020304" pitchFamily="18" charset="0"/>
                <a:ea typeface="楷体_GB2312" pitchFamily="49" charset="-122"/>
              </a:defRPr>
            </a:lvl3pPr>
            <a:lvl4pPr marL="1600200" indent="-228600" eaLnBrk="0" hangingPunct="0">
              <a:defRPr sz="2400">
                <a:solidFill>
                  <a:schemeClr val="tx1"/>
                </a:solidFill>
                <a:latin typeface="Times New Roman" panose="02020603050405020304" pitchFamily="18" charset="0"/>
                <a:ea typeface="楷体_GB2312" pitchFamily="49" charset="-122"/>
              </a:defRPr>
            </a:lvl4pPr>
            <a:lvl5pPr marL="2057400" indent="-228600" eaLnBrk="0" hangingPunct="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lnSpc>
                <a:spcPct val="120000"/>
              </a:lnSpc>
            </a:pPr>
            <a:endParaRPr lang="zh-CN" altLang="en-US"/>
          </a:p>
        </p:txBody>
      </p:sp>
      <p:sp>
        <p:nvSpPr>
          <p:cNvPr id="52232" name="Rectangle 7"/>
          <p:cNvSpPr>
            <a:spLocks noChangeArrowheads="1"/>
          </p:cNvSpPr>
          <p:nvPr/>
        </p:nvSpPr>
        <p:spPr bwMode="auto">
          <a:xfrm>
            <a:off x="0" y="26098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ea typeface="楷体_GB2312" pitchFamily="49" charset="-122"/>
              </a:defRPr>
            </a:lvl1pPr>
            <a:lvl2pPr marL="742950" indent="-285750" eaLnBrk="0" hangingPunct="0">
              <a:defRPr sz="2400">
                <a:solidFill>
                  <a:schemeClr val="tx1"/>
                </a:solidFill>
                <a:latin typeface="Times New Roman" panose="02020603050405020304" pitchFamily="18" charset="0"/>
                <a:ea typeface="楷体_GB2312" pitchFamily="49" charset="-122"/>
              </a:defRPr>
            </a:lvl2pPr>
            <a:lvl3pPr marL="1143000" indent="-228600" eaLnBrk="0" hangingPunct="0">
              <a:defRPr sz="2400">
                <a:solidFill>
                  <a:schemeClr val="tx1"/>
                </a:solidFill>
                <a:latin typeface="Times New Roman" panose="02020603050405020304" pitchFamily="18" charset="0"/>
                <a:ea typeface="楷体_GB2312" pitchFamily="49" charset="-122"/>
              </a:defRPr>
            </a:lvl3pPr>
            <a:lvl4pPr marL="1600200" indent="-228600" eaLnBrk="0" hangingPunct="0">
              <a:defRPr sz="2400">
                <a:solidFill>
                  <a:schemeClr val="tx1"/>
                </a:solidFill>
                <a:latin typeface="Times New Roman" panose="02020603050405020304" pitchFamily="18" charset="0"/>
                <a:ea typeface="楷体_GB2312" pitchFamily="49" charset="-122"/>
              </a:defRPr>
            </a:lvl4pPr>
            <a:lvl5pPr marL="2057400" indent="-228600" eaLnBrk="0" hangingPunct="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lnSpc>
                <a:spcPct val="120000"/>
              </a:lnSpc>
            </a:pPr>
            <a:endParaRPr lang="zh-CN" altLang="en-US"/>
          </a:p>
        </p:txBody>
      </p:sp>
      <p:sp>
        <p:nvSpPr>
          <p:cNvPr id="52233" name="Rectangle 8"/>
          <p:cNvSpPr>
            <a:spLocks noChangeArrowheads="1"/>
          </p:cNvSpPr>
          <p:nvPr/>
        </p:nvSpPr>
        <p:spPr bwMode="auto">
          <a:xfrm>
            <a:off x="0" y="29003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ea typeface="楷体_GB2312" pitchFamily="49" charset="-122"/>
              </a:defRPr>
            </a:lvl1pPr>
            <a:lvl2pPr marL="742950" indent="-285750" eaLnBrk="0" hangingPunct="0">
              <a:defRPr sz="2400">
                <a:solidFill>
                  <a:schemeClr val="tx1"/>
                </a:solidFill>
                <a:latin typeface="Times New Roman" panose="02020603050405020304" pitchFamily="18" charset="0"/>
                <a:ea typeface="楷体_GB2312" pitchFamily="49" charset="-122"/>
              </a:defRPr>
            </a:lvl2pPr>
            <a:lvl3pPr marL="1143000" indent="-228600" eaLnBrk="0" hangingPunct="0">
              <a:defRPr sz="2400">
                <a:solidFill>
                  <a:schemeClr val="tx1"/>
                </a:solidFill>
                <a:latin typeface="Times New Roman" panose="02020603050405020304" pitchFamily="18" charset="0"/>
                <a:ea typeface="楷体_GB2312" pitchFamily="49" charset="-122"/>
              </a:defRPr>
            </a:lvl3pPr>
            <a:lvl4pPr marL="1600200" indent="-228600" eaLnBrk="0" hangingPunct="0">
              <a:defRPr sz="2400">
                <a:solidFill>
                  <a:schemeClr val="tx1"/>
                </a:solidFill>
                <a:latin typeface="Times New Roman" panose="02020603050405020304" pitchFamily="18" charset="0"/>
                <a:ea typeface="楷体_GB2312" pitchFamily="49" charset="-122"/>
              </a:defRPr>
            </a:lvl4pPr>
            <a:lvl5pPr marL="2057400" indent="-228600" eaLnBrk="0" hangingPunct="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lnSpc>
                <a:spcPct val="120000"/>
              </a:lnSpc>
            </a:pPr>
            <a:endParaRPr lang="zh-CN" altLang="en-US"/>
          </a:p>
        </p:txBody>
      </p:sp>
      <p:sp>
        <p:nvSpPr>
          <p:cNvPr id="52235" name="Rectangle 11"/>
          <p:cNvSpPr>
            <a:spLocks noChangeArrowheads="1"/>
          </p:cNvSpPr>
          <p:nvPr/>
        </p:nvSpPr>
        <p:spPr bwMode="auto">
          <a:xfrm>
            <a:off x="5508104" y="1201737"/>
            <a:ext cx="324036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eaLnBrk="0" hangingPunct="0">
              <a:defRPr sz="2400">
                <a:solidFill>
                  <a:schemeClr val="tx1"/>
                </a:solidFill>
                <a:latin typeface="Times New Roman" panose="02020603050405020304" pitchFamily="18" charset="0"/>
                <a:ea typeface="楷体_GB2312" pitchFamily="49" charset="-122"/>
              </a:defRPr>
            </a:lvl1pPr>
            <a:lvl2pPr marL="742950" indent="-285750" eaLnBrk="0" hangingPunct="0">
              <a:defRPr sz="2400">
                <a:solidFill>
                  <a:schemeClr val="tx1"/>
                </a:solidFill>
                <a:latin typeface="Times New Roman" panose="02020603050405020304" pitchFamily="18" charset="0"/>
                <a:ea typeface="楷体_GB2312" pitchFamily="49" charset="-122"/>
              </a:defRPr>
            </a:lvl2pPr>
            <a:lvl3pPr marL="1143000" indent="-228600" eaLnBrk="0" hangingPunct="0">
              <a:defRPr sz="2400">
                <a:solidFill>
                  <a:schemeClr val="tx1"/>
                </a:solidFill>
                <a:latin typeface="Times New Roman" panose="02020603050405020304" pitchFamily="18" charset="0"/>
                <a:ea typeface="楷体_GB2312" pitchFamily="49" charset="-122"/>
              </a:defRPr>
            </a:lvl3pPr>
            <a:lvl4pPr marL="1600200" indent="-228600" eaLnBrk="0" hangingPunct="0">
              <a:defRPr sz="2400">
                <a:solidFill>
                  <a:schemeClr val="tx1"/>
                </a:solidFill>
                <a:latin typeface="Times New Roman" panose="02020603050405020304" pitchFamily="18" charset="0"/>
                <a:ea typeface="楷体_GB2312" pitchFamily="49" charset="-122"/>
              </a:defRPr>
            </a:lvl4pPr>
            <a:lvl5pPr marL="2057400" indent="-228600" eaLnBrk="0" hangingPunct="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r>
              <a:rPr kumimoji="1" lang="zh-CN" altLang="en-US" sz="1800" b="1" dirty="0">
                <a:latin typeface="+mn-ea"/>
                <a:ea typeface="+mn-ea"/>
              </a:rPr>
              <a:t>（</a:t>
            </a:r>
            <a:r>
              <a:rPr kumimoji="1" lang="en-US" altLang="zh-CN" sz="1800" b="1" dirty="0">
                <a:latin typeface="+mn-ea"/>
                <a:ea typeface="+mn-ea"/>
              </a:rPr>
              <a:t>a</a:t>
            </a:r>
            <a:r>
              <a:rPr kumimoji="1" lang="zh-CN" altLang="en-US" sz="1800" b="1" dirty="0">
                <a:latin typeface="+mn-ea"/>
                <a:ea typeface="+mn-ea"/>
              </a:rPr>
              <a:t>）光电池符号</a:t>
            </a:r>
            <a:endParaRPr kumimoji="1" lang="en-US" altLang="zh-CN" sz="1800" b="1" dirty="0">
              <a:latin typeface="+mn-ea"/>
              <a:ea typeface="+mn-ea"/>
            </a:endParaRPr>
          </a:p>
          <a:p>
            <a:pPr eaLnBrk="1" hangingPunct="1"/>
            <a:endParaRPr kumimoji="1" lang="zh-CN" altLang="en-US" sz="1800" b="1" dirty="0">
              <a:latin typeface="+mn-ea"/>
              <a:ea typeface="+mn-ea"/>
            </a:endParaRPr>
          </a:p>
          <a:p>
            <a:pPr eaLnBrk="1" hangingPunct="1"/>
            <a:r>
              <a:rPr kumimoji="1" lang="zh-CN" altLang="en-US" sz="1800" b="1" dirty="0">
                <a:latin typeface="+mn-ea"/>
                <a:ea typeface="+mn-ea"/>
              </a:rPr>
              <a:t>（</a:t>
            </a:r>
            <a:r>
              <a:rPr kumimoji="1" lang="en-US" altLang="zh-CN" sz="1800" b="1" dirty="0">
                <a:latin typeface="+mn-ea"/>
                <a:ea typeface="+mn-ea"/>
              </a:rPr>
              <a:t>b</a:t>
            </a:r>
            <a:r>
              <a:rPr kumimoji="1" lang="zh-CN" altLang="en-US" sz="1800" b="1" dirty="0">
                <a:latin typeface="+mn-ea"/>
                <a:ea typeface="+mn-ea"/>
              </a:rPr>
              <a:t>）光伏探测器等效电路的</a:t>
            </a:r>
            <a:r>
              <a:rPr kumimoji="1" lang="zh-CN" altLang="en-US" sz="1800" b="1" dirty="0">
                <a:highlight>
                  <a:srgbClr val="FFFF00"/>
                </a:highlight>
                <a:latin typeface="+mn-ea"/>
                <a:ea typeface="+mn-ea"/>
              </a:rPr>
              <a:t>光伏（零偏压）工作模式 </a:t>
            </a:r>
          </a:p>
        </p:txBody>
      </p:sp>
      <p:sp>
        <p:nvSpPr>
          <p:cNvPr id="52236" name="Rectangle 12"/>
          <p:cNvSpPr>
            <a:spLocks noChangeArrowheads="1"/>
          </p:cNvSpPr>
          <p:nvPr/>
        </p:nvSpPr>
        <p:spPr bwMode="auto">
          <a:xfrm>
            <a:off x="0" y="2947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ea typeface="楷体_GB2312" pitchFamily="49" charset="-122"/>
              </a:defRPr>
            </a:lvl1pPr>
            <a:lvl2pPr marL="742950" indent="-285750" eaLnBrk="0" hangingPunct="0">
              <a:defRPr sz="2400">
                <a:solidFill>
                  <a:schemeClr val="tx1"/>
                </a:solidFill>
                <a:latin typeface="Times New Roman" panose="02020603050405020304" pitchFamily="18" charset="0"/>
                <a:ea typeface="楷体_GB2312" pitchFamily="49" charset="-122"/>
              </a:defRPr>
            </a:lvl2pPr>
            <a:lvl3pPr marL="1143000" indent="-228600" eaLnBrk="0" hangingPunct="0">
              <a:defRPr sz="2400">
                <a:solidFill>
                  <a:schemeClr val="tx1"/>
                </a:solidFill>
                <a:latin typeface="Times New Roman" panose="02020603050405020304" pitchFamily="18" charset="0"/>
                <a:ea typeface="楷体_GB2312" pitchFamily="49" charset="-122"/>
              </a:defRPr>
            </a:lvl3pPr>
            <a:lvl4pPr marL="1600200" indent="-228600" eaLnBrk="0" hangingPunct="0">
              <a:defRPr sz="2400">
                <a:solidFill>
                  <a:schemeClr val="tx1"/>
                </a:solidFill>
                <a:latin typeface="Times New Roman" panose="02020603050405020304" pitchFamily="18" charset="0"/>
                <a:ea typeface="楷体_GB2312" pitchFamily="49" charset="-122"/>
              </a:defRPr>
            </a:lvl4pPr>
            <a:lvl5pPr marL="2057400" indent="-228600" eaLnBrk="0" hangingPunct="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lnSpc>
                <a:spcPct val="120000"/>
              </a:lnSpc>
            </a:pPr>
            <a:endParaRPr lang="zh-CN" altLang="en-US"/>
          </a:p>
        </p:txBody>
      </p:sp>
      <p:graphicFrame>
        <p:nvGraphicFramePr>
          <p:cNvPr id="52227" name="Object 13"/>
          <p:cNvGraphicFramePr>
            <a:graphicFrameLocks noChangeAspect="1"/>
          </p:cNvGraphicFramePr>
          <p:nvPr>
            <p:extLst>
              <p:ext uri="{D42A27DB-BD31-4B8C-83A1-F6EECF244321}">
                <p14:modId xmlns:p14="http://schemas.microsoft.com/office/powerpoint/2010/main" val="3704878061"/>
              </p:ext>
            </p:extLst>
          </p:nvPr>
        </p:nvGraphicFramePr>
        <p:xfrm>
          <a:off x="1294142" y="3437534"/>
          <a:ext cx="3887788" cy="1817687"/>
        </p:xfrm>
        <a:graphic>
          <a:graphicData uri="http://schemas.openxmlformats.org/presentationml/2006/ole">
            <mc:AlternateContent xmlns:mc="http://schemas.openxmlformats.org/markup-compatibility/2006">
              <mc:Choice xmlns:v="urn:schemas-microsoft-com:vml" Requires="v">
                <p:oleObj spid="_x0000_s1017031" r:id="rId5" imgW="6979920" imgH="4160520" progId="">
                  <p:embed/>
                </p:oleObj>
              </mc:Choice>
              <mc:Fallback>
                <p:oleObj r:id="rId5" imgW="6979920" imgH="4160520" progId="">
                  <p:embed/>
                  <p:pic>
                    <p:nvPicPr>
                      <p:cNvPr id="0" name="Picture 119"/>
                      <p:cNvPicPr>
                        <a:picLocks noChangeAspect="1" noChangeArrowheads="1"/>
                      </p:cNvPicPr>
                      <p:nvPr/>
                    </p:nvPicPr>
                    <p:blipFill>
                      <a:blip r:embed="rId6">
                        <a:extLst>
                          <a:ext uri="{28A0092B-C50C-407E-A947-70E740481C1C}">
                            <a14:useLocalDpi xmlns:a14="http://schemas.microsoft.com/office/drawing/2010/main" val="0"/>
                          </a:ext>
                        </a:extLst>
                      </a:blip>
                      <a:srcRect l="23843" t="57848" r="36562" b="11023"/>
                      <a:stretch>
                        <a:fillRect/>
                      </a:stretch>
                    </p:blipFill>
                    <p:spPr bwMode="auto">
                      <a:xfrm>
                        <a:off x="1294142" y="3437534"/>
                        <a:ext cx="3887788" cy="1817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237" name="Rectangle 14"/>
          <p:cNvSpPr>
            <a:spLocks noChangeArrowheads="1"/>
          </p:cNvSpPr>
          <p:nvPr/>
        </p:nvSpPr>
        <p:spPr bwMode="auto">
          <a:xfrm>
            <a:off x="2656176" y="5949280"/>
            <a:ext cx="4493538" cy="55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ea typeface="楷体_GB2312" pitchFamily="49" charset="-122"/>
              </a:defRPr>
            </a:lvl1pPr>
            <a:lvl2pPr marL="742950" indent="-285750" eaLnBrk="0" hangingPunct="0">
              <a:defRPr sz="2400">
                <a:solidFill>
                  <a:schemeClr val="tx1"/>
                </a:solidFill>
                <a:latin typeface="Times New Roman" panose="02020603050405020304" pitchFamily="18" charset="0"/>
                <a:ea typeface="楷体_GB2312" pitchFamily="49" charset="-122"/>
              </a:defRPr>
            </a:lvl2pPr>
            <a:lvl3pPr marL="1143000" indent="-228600" eaLnBrk="0" hangingPunct="0">
              <a:defRPr sz="2400">
                <a:solidFill>
                  <a:schemeClr val="tx1"/>
                </a:solidFill>
                <a:latin typeface="Times New Roman" panose="02020603050405020304" pitchFamily="18" charset="0"/>
                <a:ea typeface="楷体_GB2312" pitchFamily="49" charset="-122"/>
              </a:defRPr>
            </a:lvl3pPr>
            <a:lvl4pPr marL="1600200" indent="-228600" eaLnBrk="0" hangingPunct="0">
              <a:defRPr sz="2400">
                <a:solidFill>
                  <a:schemeClr val="tx1"/>
                </a:solidFill>
                <a:latin typeface="Times New Roman" panose="02020603050405020304" pitchFamily="18" charset="0"/>
                <a:ea typeface="楷体_GB2312" pitchFamily="49" charset="-122"/>
              </a:defRPr>
            </a:lvl4pPr>
            <a:lvl5pPr marL="2057400" indent="-228600" eaLnBrk="0" hangingPunct="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algn="ctr" eaLnBrk="1" hangingPunct="1">
              <a:lnSpc>
                <a:spcPct val="150000"/>
              </a:lnSpc>
              <a:spcBef>
                <a:spcPct val="50000"/>
              </a:spcBef>
            </a:pPr>
            <a:r>
              <a:rPr kumimoji="1" lang="zh-CN" altLang="en-US" b="1" dirty="0">
                <a:latin typeface="楷体_GB2312" pitchFamily="49" charset="-122"/>
              </a:rPr>
              <a:t>光伏探测器带负载后工作原理图</a:t>
            </a:r>
          </a:p>
        </p:txBody>
      </p:sp>
      <p:pic>
        <p:nvPicPr>
          <p:cNvPr id="52238" name="Picture 16" descr="8-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5859" y="836157"/>
            <a:ext cx="4753074" cy="2601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15"/>
          <p:cNvSpPr/>
          <p:nvPr/>
        </p:nvSpPr>
        <p:spPr>
          <a:xfrm>
            <a:off x="158750" y="699711"/>
            <a:ext cx="8286750" cy="46038"/>
          </a:xfrm>
          <a:prstGeom prst="rect">
            <a:avLst/>
          </a:prstGeom>
          <a:gradFill flip="none" rotWithShape="1">
            <a:gsLst>
              <a:gs pos="0">
                <a:srgbClr val="5E9EFF"/>
              </a:gs>
              <a:gs pos="39999">
                <a:srgbClr val="85C2FF"/>
              </a:gs>
              <a:gs pos="70000">
                <a:srgbClr val="C4D6EB"/>
              </a:gs>
              <a:gs pos="100000">
                <a:srgbClr val="FFEBFA"/>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7" name="Rectangle 14"/>
          <p:cNvSpPr>
            <a:spLocks noChangeArrowheads="1"/>
          </p:cNvSpPr>
          <p:nvPr/>
        </p:nvSpPr>
        <p:spPr bwMode="auto">
          <a:xfrm>
            <a:off x="5148064" y="3774860"/>
            <a:ext cx="3772254" cy="874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eaLnBrk="0" hangingPunct="0">
              <a:defRPr sz="2400">
                <a:solidFill>
                  <a:schemeClr val="tx1"/>
                </a:solidFill>
                <a:latin typeface="Times New Roman" panose="02020603050405020304" pitchFamily="18" charset="0"/>
                <a:ea typeface="楷体_GB2312" pitchFamily="49" charset="-122"/>
              </a:defRPr>
            </a:lvl1pPr>
            <a:lvl2pPr marL="742950" indent="-285750" eaLnBrk="0" hangingPunct="0">
              <a:defRPr sz="2400">
                <a:solidFill>
                  <a:schemeClr val="tx1"/>
                </a:solidFill>
                <a:latin typeface="Times New Roman" panose="02020603050405020304" pitchFamily="18" charset="0"/>
                <a:ea typeface="楷体_GB2312" pitchFamily="49" charset="-122"/>
              </a:defRPr>
            </a:lvl2pPr>
            <a:lvl3pPr marL="1143000" indent="-228600" eaLnBrk="0" hangingPunct="0">
              <a:defRPr sz="2400">
                <a:solidFill>
                  <a:schemeClr val="tx1"/>
                </a:solidFill>
                <a:latin typeface="Times New Roman" panose="02020603050405020304" pitchFamily="18" charset="0"/>
                <a:ea typeface="楷体_GB2312" pitchFamily="49" charset="-122"/>
              </a:defRPr>
            </a:lvl3pPr>
            <a:lvl4pPr marL="1600200" indent="-228600" eaLnBrk="0" hangingPunct="0">
              <a:defRPr sz="2400">
                <a:solidFill>
                  <a:schemeClr val="tx1"/>
                </a:solidFill>
                <a:latin typeface="Times New Roman" panose="02020603050405020304" pitchFamily="18" charset="0"/>
                <a:ea typeface="楷体_GB2312" pitchFamily="49" charset="-122"/>
              </a:defRPr>
            </a:lvl4pPr>
            <a:lvl5pPr marL="2057400" indent="-228600" eaLnBrk="0" hangingPunct="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algn="ctr" eaLnBrk="1" hangingPunct="1">
              <a:lnSpc>
                <a:spcPct val="150000"/>
              </a:lnSpc>
              <a:spcBef>
                <a:spcPct val="50000"/>
              </a:spcBef>
            </a:pPr>
            <a:r>
              <a:rPr kumimoji="1" lang="zh-CN" altLang="en-US" sz="1800" b="1" dirty="0">
                <a:latin typeface="+mn-ea"/>
                <a:ea typeface="+mn-ea"/>
              </a:rPr>
              <a:t>（</a:t>
            </a:r>
            <a:r>
              <a:rPr kumimoji="1" lang="en-US" altLang="zh-CN" sz="1800" b="1" dirty="0">
                <a:latin typeface="+mn-ea"/>
                <a:ea typeface="+mn-ea"/>
              </a:rPr>
              <a:t>c</a:t>
            </a:r>
            <a:r>
              <a:rPr kumimoji="1" lang="zh-CN" altLang="en-US" sz="1800" b="1" dirty="0">
                <a:latin typeface="+mn-ea"/>
                <a:ea typeface="+mn-ea"/>
              </a:rPr>
              <a:t>）光伏探测器等效电路的</a:t>
            </a:r>
            <a:r>
              <a:rPr kumimoji="1" lang="zh-CN" altLang="en-US" sz="1800" b="1" dirty="0">
                <a:highlight>
                  <a:srgbClr val="FFFF00"/>
                </a:highlight>
                <a:latin typeface="+mn-ea"/>
                <a:ea typeface="+mn-ea"/>
              </a:rPr>
              <a:t>光电导（反向偏压）工作模式</a:t>
            </a:r>
          </a:p>
        </p:txBody>
      </p:sp>
    </p:spTree>
    <p:extLst>
      <p:ext uri="{BB962C8B-B14F-4D97-AF65-F5344CB8AC3E}">
        <p14:creationId xmlns:p14="http://schemas.microsoft.com/office/powerpoint/2010/main" val="2135184014"/>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4"/>
          <p:cNvSpPr txBox="1">
            <a:spLocks noChangeArrowheads="1"/>
          </p:cNvSpPr>
          <p:nvPr/>
        </p:nvSpPr>
        <p:spPr bwMode="auto">
          <a:xfrm>
            <a:off x="323528" y="208740"/>
            <a:ext cx="3695700"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楷体_GB2312" pitchFamily="49" charset="-122"/>
              </a:defRPr>
            </a:lvl1pPr>
            <a:lvl2pPr marL="742950" indent="-285750" eaLnBrk="0" hangingPunct="0">
              <a:defRPr sz="2400">
                <a:solidFill>
                  <a:schemeClr val="tx1"/>
                </a:solidFill>
                <a:latin typeface="Times New Roman" panose="02020603050405020304" pitchFamily="18" charset="0"/>
                <a:ea typeface="楷体_GB2312" pitchFamily="49" charset="-122"/>
              </a:defRPr>
            </a:lvl2pPr>
            <a:lvl3pPr marL="1143000" indent="-228600" eaLnBrk="0" hangingPunct="0">
              <a:defRPr sz="2400">
                <a:solidFill>
                  <a:schemeClr val="tx1"/>
                </a:solidFill>
                <a:latin typeface="Times New Roman" panose="02020603050405020304" pitchFamily="18" charset="0"/>
                <a:ea typeface="楷体_GB2312" pitchFamily="49" charset="-122"/>
              </a:defRPr>
            </a:lvl3pPr>
            <a:lvl4pPr marL="1600200" indent="-228600" eaLnBrk="0" hangingPunct="0">
              <a:defRPr sz="2400">
                <a:solidFill>
                  <a:schemeClr val="tx1"/>
                </a:solidFill>
                <a:latin typeface="Times New Roman" panose="02020603050405020304" pitchFamily="18" charset="0"/>
                <a:ea typeface="楷体_GB2312" pitchFamily="49" charset="-122"/>
              </a:defRPr>
            </a:lvl4pPr>
            <a:lvl5pPr marL="2057400" indent="-228600" eaLnBrk="0" hangingPunct="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lnSpc>
                <a:spcPct val="120000"/>
              </a:lnSpc>
              <a:spcBef>
                <a:spcPct val="50000"/>
              </a:spcBef>
            </a:pPr>
            <a:r>
              <a:rPr lang="en-US" altLang="zh-CN" b="1" dirty="0">
                <a:latin typeface="+mn-ea"/>
                <a:ea typeface="+mn-ea"/>
              </a:rPr>
              <a:t>3.2 </a:t>
            </a:r>
            <a:r>
              <a:rPr lang="zh-CN" altLang="en-US" b="1" dirty="0">
                <a:latin typeface="+mn-ea"/>
                <a:ea typeface="+mn-ea"/>
              </a:rPr>
              <a:t>光电池基本特性</a:t>
            </a:r>
          </a:p>
        </p:txBody>
      </p:sp>
      <p:sp>
        <p:nvSpPr>
          <p:cNvPr id="78851" name="Text Box 5"/>
          <p:cNvSpPr txBox="1">
            <a:spLocks noChangeArrowheads="1"/>
          </p:cNvSpPr>
          <p:nvPr/>
        </p:nvSpPr>
        <p:spPr bwMode="auto">
          <a:xfrm>
            <a:off x="467544" y="1042664"/>
            <a:ext cx="22322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ea typeface="楷体_GB2312" pitchFamily="49" charset="-122"/>
              </a:defRPr>
            </a:lvl1pPr>
            <a:lvl2pPr marL="742950" indent="-285750" eaLnBrk="0" hangingPunct="0">
              <a:defRPr sz="2400">
                <a:solidFill>
                  <a:schemeClr val="tx1"/>
                </a:solidFill>
                <a:latin typeface="Times New Roman" panose="02020603050405020304" pitchFamily="18" charset="0"/>
                <a:ea typeface="楷体_GB2312" pitchFamily="49" charset="-122"/>
              </a:defRPr>
            </a:lvl2pPr>
            <a:lvl3pPr marL="1143000" indent="-228600" eaLnBrk="0" hangingPunct="0">
              <a:defRPr sz="2400">
                <a:solidFill>
                  <a:schemeClr val="tx1"/>
                </a:solidFill>
                <a:latin typeface="Times New Roman" panose="02020603050405020304" pitchFamily="18" charset="0"/>
                <a:ea typeface="楷体_GB2312" pitchFamily="49" charset="-122"/>
              </a:defRPr>
            </a:lvl3pPr>
            <a:lvl4pPr marL="1600200" indent="-228600" eaLnBrk="0" hangingPunct="0">
              <a:defRPr sz="2400">
                <a:solidFill>
                  <a:schemeClr val="tx1"/>
                </a:solidFill>
                <a:latin typeface="Times New Roman" panose="02020603050405020304" pitchFamily="18" charset="0"/>
                <a:ea typeface="楷体_GB2312" pitchFamily="49" charset="-122"/>
              </a:defRPr>
            </a:lvl4pPr>
            <a:lvl5pPr marL="2057400" indent="-228600" eaLnBrk="0" hangingPunct="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lnSpc>
                <a:spcPct val="120000"/>
              </a:lnSpc>
              <a:spcBef>
                <a:spcPct val="50000"/>
              </a:spcBef>
            </a:pPr>
            <a:r>
              <a:rPr lang="en-US" altLang="zh-CN" sz="2000" b="1" dirty="0">
                <a:solidFill>
                  <a:srgbClr val="C00000"/>
                </a:solidFill>
                <a:latin typeface="+mn-ea"/>
                <a:ea typeface="+mn-ea"/>
              </a:rPr>
              <a:t>1</a:t>
            </a:r>
            <a:r>
              <a:rPr lang="zh-CN" altLang="en-US" sz="2000" b="1" dirty="0">
                <a:solidFill>
                  <a:srgbClr val="C00000"/>
                </a:solidFill>
                <a:latin typeface="+mn-ea"/>
                <a:ea typeface="+mn-ea"/>
              </a:rPr>
              <a:t>）</a:t>
            </a:r>
            <a:r>
              <a:rPr lang="en-US" altLang="zh-CN" sz="2000" b="1" dirty="0">
                <a:solidFill>
                  <a:srgbClr val="C00000"/>
                </a:solidFill>
                <a:latin typeface="+mn-ea"/>
                <a:ea typeface="+mn-ea"/>
              </a:rPr>
              <a:t> </a:t>
            </a:r>
            <a:r>
              <a:rPr lang="zh-CN" altLang="en-US" sz="2000" b="1" dirty="0">
                <a:solidFill>
                  <a:srgbClr val="C00000"/>
                </a:solidFill>
                <a:latin typeface="+mn-ea"/>
                <a:ea typeface="+mn-ea"/>
              </a:rPr>
              <a:t>光照特性</a:t>
            </a:r>
          </a:p>
        </p:txBody>
      </p:sp>
      <p:sp>
        <p:nvSpPr>
          <p:cNvPr id="78852" name="Text Box 6"/>
          <p:cNvSpPr txBox="1">
            <a:spLocks noChangeArrowheads="1"/>
          </p:cNvSpPr>
          <p:nvPr/>
        </p:nvSpPr>
        <p:spPr bwMode="auto">
          <a:xfrm>
            <a:off x="610394" y="1574152"/>
            <a:ext cx="63904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ea typeface="楷体_GB2312" pitchFamily="49" charset="-122"/>
              </a:defRPr>
            </a:lvl1pPr>
            <a:lvl2pPr marL="742950" indent="-285750" eaLnBrk="0" hangingPunct="0">
              <a:defRPr sz="2400">
                <a:solidFill>
                  <a:schemeClr val="tx1"/>
                </a:solidFill>
                <a:latin typeface="Times New Roman" panose="02020603050405020304" pitchFamily="18" charset="0"/>
                <a:ea typeface="楷体_GB2312" pitchFamily="49" charset="-122"/>
              </a:defRPr>
            </a:lvl2pPr>
            <a:lvl3pPr marL="1143000" indent="-228600" eaLnBrk="0" hangingPunct="0">
              <a:defRPr sz="2400">
                <a:solidFill>
                  <a:schemeClr val="tx1"/>
                </a:solidFill>
                <a:latin typeface="Times New Roman" panose="02020603050405020304" pitchFamily="18" charset="0"/>
                <a:ea typeface="楷体_GB2312" pitchFamily="49" charset="-122"/>
              </a:defRPr>
            </a:lvl3pPr>
            <a:lvl4pPr marL="1600200" indent="-228600" eaLnBrk="0" hangingPunct="0">
              <a:defRPr sz="2400">
                <a:solidFill>
                  <a:schemeClr val="tx1"/>
                </a:solidFill>
                <a:latin typeface="Times New Roman" panose="02020603050405020304" pitchFamily="18" charset="0"/>
                <a:ea typeface="楷体_GB2312" pitchFamily="49" charset="-122"/>
              </a:defRPr>
            </a:lvl4pPr>
            <a:lvl5pPr marL="2057400" indent="-228600" eaLnBrk="0" hangingPunct="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lnSpc>
                <a:spcPct val="120000"/>
              </a:lnSpc>
              <a:spcBef>
                <a:spcPct val="50000"/>
              </a:spcBef>
            </a:pPr>
            <a:r>
              <a:rPr lang="en-US" altLang="zh-CN" sz="2000" b="1" dirty="0">
                <a:latin typeface="+mn-ea"/>
                <a:ea typeface="+mn-ea"/>
              </a:rPr>
              <a:t>      </a:t>
            </a:r>
            <a:r>
              <a:rPr lang="zh-CN" altLang="en-US" sz="2000" b="1" dirty="0">
                <a:latin typeface="+mn-ea"/>
                <a:ea typeface="+mn-ea"/>
              </a:rPr>
              <a:t>光照特性即光生电动势和光电流与照度的关系。</a:t>
            </a:r>
          </a:p>
        </p:txBody>
      </p:sp>
      <p:grpSp>
        <p:nvGrpSpPr>
          <p:cNvPr id="78853" name="Group 11"/>
          <p:cNvGrpSpPr>
            <a:grpSpLocks/>
          </p:cNvGrpSpPr>
          <p:nvPr/>
        </p:nvGrpSpPr>
        <p:grpSpPr bwMode="auto">
          <a:xfrm>
            <a:off x="428596" y="2143116"/>
            <a:ext cx="8278813" cy="4100513"/>
            <a:chOff x="295" y="1207"/>
            <a:chExt cx="5215" cy="2583"/>
          </a:xfrm>
        </p:grpSpPr>
        <p:pic>
          <p:nvPicPr>
            <p:cNvPr id="78854" name="Picture 7" descr="IMG_3824"/>
            <p:cNvPicPr>
              <a:picLocks noChangeAspect="1" noChangeArrowheads="1"/>
            </p:cNvPicPr>
            <p:nvPr/>
          </p:nvPicPr>
          <p:blipFill>
            <a:blip r:embed="rId2" cstate="print">
              <a:extLst>
                <a:ext uri="{28A0092B-C50C-407E-A947-70E740481C1C}">
                  <a14:useLocalDpi xmlns:a14="http://schemas.microsoft.com/office/drawing/2010/main" val="0"/>
                </a:ext>
              </a:extLst>
            </a:blip>
            <a:srcRect l="2330" t="5072"/>
            <a:stretch>
              <a:fillRect/>
            </a:stretch>
          </p:blipFill>
          <p:spPr bwMode="auto">
            <a:xfrm>
              <a:off x="295" y="1253"/>
              <a:ext cx="2450" cy="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5" name="Picture 8" descr="IMG_3823"/>
            <p:cNvPicPr>
              <a:picLocks noChangeAspect="1" noChangeArrowheads="1"/>
            </p:cNvPicPr>
            <p:nvPr/>
          </p:nvPicPr>
          <p:blipFill>
            <a:blip r:embed="rId3" cstate="print">
              <a:extLst>
                <a:ext uri="{28A0092B-C50C-407E-A947-70E740481C1C}">
                  <a14:useLocalDpi xmlns:a14="http://schemas.microsoft.com/office/drawing/2010/main" val="0"/>
                </a:ext>
              </a:extLst>
            </a:blip>
            <a:srcRect t="6433"/>
            <a:stretch>
              <a:fillRect/>
            </a:stretch>
          </p:blipFill>
          <p:spPr bwMode="auto">
            <a:xfrm>
              <a:off x="2925" y="1207"/>
              <a:ext cx="2585" cy="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6" name="Text Box 9"/>
            <p:cNvSpPr txBox="1">
              <a:spLocks noChangeArrowheads="1"/>
            </p:cNvSpPr>
            <p:nvPr/>
          </p:nvSpPr>
          <p:spPr bwMode="auto">
            <a:xfrm>
              <a:off x="699" y="3521"/>
              <a:ext cx="1633"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楷体_GB2312" pitchFamily="49" charset="-122"/>
                </a:defRPr>
              </a:lvl1pPr>
              <a:lvl2pPr marL="742950" indent="-285750" eaLnBrk="0" hangingPunct="0">
                <a:defRPr sz="2400">
                  <a:solidFill>
                    <a:schemeClr val="tx1"/>
                  </a:solidFill>
                  <a:latin typeface="Times New Roman" panose="02020603050405020304" pitchFamily="18" charset="0"/>
                  <a:ea typeface="楷体_GB2312" pitchFamily="49" charset="-122"/>
                </a:defRPr>
              </a:lvl2pPr>
              <a:lvl3pPr marL="1143000" indent="-228600" eaLnBrk="0" hangingPunct="0">
                <a:defRPr sz="2400">
                  <a:solidFill>
                    <a:schemeClr val="tx1"/>
                  </a:solidFill>
                  <a:latin typeface="Times New Roman" panose="02020603050405020304" pitchFamily="18" charset="0"/>
                  <a:ea typeface="楷体_GB2312" pitchFamily="49" charset="-122"/>
                </a:defRPr>
              </a:lvl3pPr>
              <a:lvl4pPr marL="1600200" indent="-228600" eaLnBrk="0" hangingPunct="0">
                <a:defRPr sz="2400">
                  <a:solidFill>
                    <a:schemeClr val="tx1"/>
                  </a:solidFill>
                  <a:latin typeface="Times New Roman" panose="02020603050405020304" pitchFamily="18" charset="0"/>
                  <a:ea typeface="楷体_GB2312" pitchFamily="49" charset="-122"/>
                </a:defRPr>
              </a:lvl4pPr>
              <a:lvl5pPr marL="2057400" indent="-228600" eaLnBrk="0" hangingPunct="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algn="ctr" eaLnBrk="1" hangingPunct="1">
                <a:lnSpc>
                  <a:spcPct val="120000"/>
                </a:lnSpc>
                <a:spcBef>
                  <a:spcPct val="50000"/>
                </a:spcBef>
              </a:pPr>
              <a:r>
                <a:rPr lang="zh-CN" altLang="en-US" sz="2000" b="1" dirty="0">
                  <a:latin typeface="+mn-ea"/>
                  <a:ea typeface="+mn-ea"/>
                </a:rPr>
                <a:t>图（</a:t>
              </a:r>
              <a:r>
                <a:rPr lang="en-US" altLang="zh-CN" sz="2000" b="1" dirty="0">
                  <a:latin typeface="+mn-ea"/>
                  <a:ea typeface="+mn-ea"/>
                </a:rPr>
                <a:t>a</a:t>
              </a:r>
              <a:r>
                <a:rPr lang="zh-CN" altLang="en-US" sz="2000" b="1" dirty="0">
                  <a:latin typeface="+mn-ea"/>
                  <a:ea typeface="+mn-ea"/>
                </a:rPr>
                <a:t>）硅光电池</a:t>
              </a:r>
            </a:p>
          </p:txBody>
        </p:sp>
        <p:sp>
          <p:nvSpPr>
            <p:cNvPr id="78857" name="Text Box 10"/>
            <p:cNvSpPr txBox="1">
              <a:spLocks noChangeArrowheads="1"/>
            </p:cNvSpPr>
            <p:nvPr/>
          </p:nvSpPr>
          <p:spPr bwMode="auto">
            <a:xfrm>
              <a:off x="3555" y="3517"/>
              <a:ext cx="1633"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楷体_GB2312" pitchFamily="49" charset="-122"/>
                </a:defRPr>
              </a:lvl1pPr>
              <a:lvl2pPr marL="742950" indent="-285750" eaLnBrk="0" hangingPunct="0">
                <a:defRPr sz="2400">
                  <a:solidFill>
                    <a:schemeClr val="tx1"/>
                  </a:solidFill>
                  <a:latin typeface="Times New Roman" panose="02020603050405020304" pitchFamily="18" charset="0"/>
                  <a:ea typeface="楷体_GB2312" pitchFamily="49" charset="-122"/>
                </a:defRPr>
              </a:lvl2pPr>
              <a:lvl3pPr marL="1143000" indent="-228600" eaLnBrk="0" hangingPunct="0">
                <a:defRPr sz="2400">
                  <a:solidFill>
                    <a:schemeClr val="tx1"/>
                  </a:solidFill>
                  <a:latin typeface="Times New Roman" panose="02020603050405020304" pitchFamily="18" charset="0"/>
                  <a:ea typeface="楷体_GB2312" pitchFamily="49" charset="-122"/>
                </a:defRPr>
              </a:lvl3pPr>
              <a:lvl4pPr marL="1600200" indent="-228600" eaLnBrk="0" hangingPunct="0">
                <a:defRPr sz="2400">
                  <a:solidFill>
                    <a:schemeClr val="tx1"/>
                  </a:solidFill>
                  <a:latin typeface="Times New Roman" panose="02020603050405020304" pitchFamily="18" charset="0"/>
                  <a:ea typeface="楷体_GB2312" pitchFamily="49" charset="-122"/>
                </a:defRPr>
              </a:lvl4pPr>
              <a:lvl5pPr marL="2057400" indent="-228600" eaLnBrk="0" hangingPunct="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algn="ctr" eaLnBrk="1" hangingPunct="1">
                <a:lnSpc>
                  <a:spcPct val="120000"/>
                </a:lnSpc>
                <a:spcBef>
                  <a:spcPct val="50000"/>
                </a:spcBef>
              </a:pPr>
              <a:r>
                <a:rPr lang="zh-CN" altLang="en-US" sz="2000" b="1" dirty="0">
                  <a:latin typeface="+mn-ea"/>
                  <a:ea typeface="+mn-ea"/>
                </a:rPr>
                <a:t>图（</a:t>
              </a:r>
              <a:r>
                <a:rPr lang="en-US" altLang="zh-CN" sz="2000" b="1" dirty="0">
                  <a:latin typeface="+mn-ea"/>
                  <a:ea typeface="+mn-ea"/>
                </a:rPr>
                <a:t>b</a:t>
              </a:r>
              <a:r>
                <a:rPr lang="zh-CN" altLang="en-US" sz="2000" b="1" dirty="0">
                  <a:latin typeface="+mn-ea"/>
                  <a:ea typeface="+mn-ea"/>
                </a:rPr>
                <a:t>）硒光电池</a:t>
              </a:r>
            </a:p>
          </p:txBody>
        </p:sp>
      </p:grpSp>
      <p:sp>
        <p:nvSpPr>
          <p:cNvPr id="10" name="矩形 9"/>
          <p:cNvSpPr/>
          <p:nvPr/>
        </p:nvSpPr>
        <p:spPr>
          <a:xfrm>
            <a:off x="142875" y="1000125"/>
            <a:ext cx="8286750" cy="46038"/>
          </a:xfrm>
          <a:prstGeom prst="rect">
            <a:avLst/>
          </a:prstGeom>
          <a:gradFill flip="none" rotWithShape="1">
            <a:gsLst>
              <a:gs pos="0">
                <a:srgbClr val="5E9EFF"/>
              </a:gs>
              <a:gs pos="39999">
                <a:srgbClr val="85C2FF"/>
              </a:gs>
              <a:gs pos="70000">
                <a:srgbClr val="C4D6EB"/>
              </a:gs>
              <a:gs pos="100000">
                <a:srgbClr val="FFEBFA"/>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Tree>
    <p:extLst>
      <p:ext uri="{BB962C8B-B14F-4D97-AF65-F5344CB8AC3E}">
        <p14:creationId xmlns:p14="http://schemas.microsoft.com/office/powerpoint/2010/main" val="18081739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4"/>
          <p:cNvSpPr txBox="1">
            <a:spLocks noChangeArrowheads="1"/>
          </p:cNvSpPr>
          <p:nvPr/>
        </p:nvSpPr>
        <p:spPr bwMode="auto">
          <a:xfrm>
            <a:off x="214282" y="1357298"/>
            <a:ext cx="4643470"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ea typeface="楷体_GB2312" pitchFamily="49" charset="-122"/>
              </a:defRPr>
            </a:lvl1pPr>
            <a:lvl2pPr marL="742950" indent="-285750" eaLnBrk="0" hangingPunct="0">
              <a:defRPr sz="2400">
                <a:solidFill>
                  <a:schemeClr val="tx1"/>
                </a:solidFill>
                <a:latin typeface="Times New Roman" panose="02020603050405020304" pitchFamily="18" charset="0"/>
                <a:ea typeface="楷体_GB2312" pitchFamily="49" charset="-122"/>
              </a:defRPr>
            </a:lvl2pPr>
            <a:lvl3pPr marL="1143000" indent="-228600" eaLnBrk="0" hangingPunct="0">
              <a:defRPr sz="2400">
                <a:solidFill>
                  <a:schemeClr val="tx1"/>
                </a:solidFill>
                <a:latin typeface="Times New Roman" panose="02020603050405020304" pitchFamily="18" charset="0"/>
                <a:ea typeface="楷体_GB2312" pitchFamily="49" charset="-122"/>
              </a:defRPr>
            </a:lvl3pPr>
            <a:lvl4pPr marL="1600200" indent="-228600" eaLnBrk="0" hangingPunct="0">
              <a:defRPr sz="2400">
                <a:solidFill>
                  <a:schemeClr val="tx1"/>
                </a:solidFill>
                <a:latin typeface="Times New Roman" panose="02020603050405020304" pitchFamily="18" charset="0"/>
                <a:ea typeface="楷体_GB2312" pitchFamily="49" charset="-122"/>
              </a:defRPr>
            </a:lvl4pPr>
            <a:lvl5pPr marL="2057400" indent="-228600" eaLnBrk="0" hangingPunct="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lnSpc>
                <a:spcPct val="130000"/>
              </a:lnSpc>
              <a:spcBef>
                <a:spcPts val="1800"/>
              </a:spcBef>
            </a:pPr>
            <a:r>
              <a:rPr lang="zh-CN" altLang="en-US" sz="2000" b="1" dirty="0">
                <a:highlight>
                  <a:srgbClr val="FFFF00"/>
                </a:highlight>
                <a:latin typeface="+mn-ea"/>
                <a:ea typeface="+mn-ea"/>
              </a:rPr>
              <a:t>光电池作测量元件时应取</a:t>
            </a:r>
            <a:r>
              <a:rPr lang="zh-CN" altLang="en-US" sz="2000" b="1" dirty="0">
                <a:solidFill>
                  <a:srgbClr val="FF0000"/>
                </a:solidFill>
                <a:highlight>
                  <a:srgbClr val="FFFF00"/>
                </a:highlight>
                <a:latin typeface="+mn-ea"/>
                <a:ea typeface="+mn-ea"/>
              </a:rPr>
              <a:t>短路电流</a:t>
            </a:r>
            <a:r>
              <a:rPr lang="zh-CN" altLang="en-US" sz="2000" b="1" dirty="0">
                <a:highlight>
                  <a:srgbClr val="FFFF00"/>
                </a:highlight>
                <a:latin typeface="+mn-ea"/>
                <a:ea typeface="+mn-ea"/>
              </a:rPr>
              <a:t>形式</a:t>
            </a:r>
            <a:r>
              <a:rPr lang="zh-CN" altLang="en-US" sz="2000" b="1" dirty="0">
                <a:latin typeface="+mn-ea"/>
                <a:ea typeface="+mn-ea"/>
              </a:rPr>
              <a:t>。</a:t>
            </a:r>
            <a:endParaRPr lang="en-US" altLang="zh-CN" sz="2000" b="1" dirty="0">
              <a:latin typeface="+mn-ea"/>
              <a:ea typeface="+mn-ea"/>
            </a:endParaRPr>
          </a:p>
          <a:p>
            <a:pPr eaLnBrk="1" hangingPunct="1">
              <a:lnSpc>
                <a:spcPct val="130000"/>
              </a:lnSpc>
              <a:spcBef>
                <a:spcPts val="1800"/>
              </a:spcBef>
            </a:pPr>
            <a:r>
              <a:rPr lang="zh-CN" altLang="en-US" sz="2000" b="1" dirty="0">
                <a:latin typeface="+mn-ea"/>
                <a:ea typeface="+mn-ea"/>
              </a:rPr>
              <a:t>所谓光电池的短路电流，指外接负载相对于光电池内阻而言是很小的。光电池在不同照度下，其内阻也不同，因而应选取适当的外接负载近似地满足“短路”条件。</a:t>
            </a:r>
          </a:p>
          <a:p>
            <a:pPr eaLnBrk="1" hangingPunct="1">
              <a:lnSpc>
                <a:spcPct val="130000"/>
              </a:lnSpc>
              <a:spcBef>
                <a:spcPts val="1800"/>
              </a:spcBef>
            </a:pPr>
            <a:r>
              <a:rPr lang="zh-CN" altLang="en-US" sz="2000" b="1" dirty="0">
                <a:latin typeface="+mn-ea"/>
                <a:ea typeface="+mn-ea"/>
              </a:rPr>
              <a:t>在下图（</a:t>
            </a:r>
            <a:r>
              <a:rPr lang="en-US" altLang="zh-CN" sz="2000" b="1" dirty="0">
                <a:latin typeface="+mn-ea"/>
                <a:ea typeface="+mn-ea"/>
              </a:rPr>
              <a:t>c</a:t>
            </a:r>
            <a:r>
              <a:rPr lang="zh-CN" altLang="en-US" sz="2000" b="1" dirty="0">
                <a:latin typeface="+mn-ea"/>
                <a:ea typeface="+mn-ea"/>
              </a:rPr>
              <a:t>）中所示，</a:t>
            </a:r>
            <a:r>
              <a:rPr lang="zh-CN" altLang="en-US" sz="2000" b="1" dirty="0">
                <a:solidFill>
                  <a:srgbClr val="0066FF"/>
                </a:solidFill>
                <a:latin typeface="+mn-ea"/>
                <a:ea typeface="+mn-ea"/>
              </a:rPr>
              <a:t>负载电阻</a:t>
            </a:r>
            <a:r>
              <a:rPr lang="en-US" altLang="zh-CN" sz="2000" b="1" i="1" dirty="0">
                <a:solidFill>
                  <a:srgbClr val="0066FF"/>
                </a:solidFill>
                <a:latin typeface="+mn-ea"/>
                <a:ea typeface="+mn-ea"/>
              </a:rPr>
              <a:t>R</a:t>
            </a:r>
            <a:r>
              <a:rPr lang="en-US" altLang="zh-CN" sz="2000" b="1" baseline="-25000" dirty="0">
                <a:solidFill>
                  <a:srgbClr val="0066FF"/>
                </a:solidFill>
                <a:latin typeface="+mn-ea"/>
                <a:ea typeface="+mn-ea"/>
              </a:rPr>
              <a:t>L</a:t>
            </a:r>
            <a:r>
              <a:rPr lang="zh-CN" altLang="en-US" sz="2000" b="1" dirty="0">
                <a:solidFill>
                  <a:srgbClr val="0066FF"/>
                </a:solidFill>
                <a:latin typeface="+mn-ea"/>
                <a:ea typeface="+mn-ea"/>
              </a:rPr>
              <a:t>越小，光电流与强度的</a:t>
            </a:r>
            <a:r>
              <a:rPr lang="zh-CN" altLang="en-US" sz="2000" b="1" dirty="0">
                <a:solidFill>
                  <a:srgbClr val="0066FF"/>
                </a:solidFill>
                <a:highlight>
                  <a:srgbClr val="FFFF00"/>
                </a:highlight>
                <a:latin typeface="+mn-ea"/>
                <a:ea typeface="+mn-ea"/>
              </a:rPr>
              <a:t>线性关系越好</a:t>
            </a:r>
            <a:r>
              <a:rPr lang="zh-CN" altLang="en-US" sz="2000" b="1" dirty="0">
                <a:solidFill>
                  <a:srgbClr val="0066FF"/>
                </a:solidFill>
                <a:latin typeface="+mn-ea"/>
                <a:ea typeface="+mn-ea"/>
              </a:rPr>
              <a:t>，且线性范围越宽。</a:t>
            </a:r>
          </a:p>
        </p:txBody>
      </p:sp>
      <p:grpSp>
        <p:nvGrpSpPr>
          <p:cNvPr id="79875" name="Group 7"/>
          <p:cNvGrpSpPr>
            <a:grpSpLocks/>
          </p:cNvGrpSpPr>
          <p:nvPr/>
        </p:nvGrpSpPr>
        <p:grpSpPr bwMode="auto">
          <a:xfrm>
            <a:off x="4929190" y="2571744"/>
            <a:ext cx="3591529" cy="3527146"/>
            <a:chOff x="1837" y="1888"/>
            <a:chExt cx="2041" cy="2352"/>
          </a:xfrm>
        </p:grpSpPr>
        <p:pic>
          <p:nvPicPr>
            <p:cNvPr id="79876" name="Picture 5" descr="IMG_382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7" y="1888"/>
              <a:ext cx="2041" cy="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7" name="Text Box 6"/>
            <p:cNvSpPr txBox="1">
              <a:spLocks noChangeArrowheads="1"/>
            </p:cNvSpPr>
            <p:nvPr/>
          </p:nvSpPr>
          <p:spPr bwMode="auto">
            <a:xfrm>
              <a:off x="2109" y="3929"/>
              <a:ext cx="1497"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楷体_GB2312" pitchFamily="49" charset="-122"/>
                </a:defRPr>
              </a:lvl1pPr>
              <a:lvl2pPr marL="742950" indent="-285750" eaLnBrk="0" hangingPunct="0">
                <a:defRPr sz="2400">
                  <a:solidFill>
                    <a:schemeClr val="tx1"/>
                  </a:solidFill>
                  <a:latin typeface="Times New Roman" panose="02020603050405020304" pitchFamily="18" charset="0"/>
                  <a:ea typeface="楷体_GB2312" pitchFamily="49" charset="-122"/>
                </a:defRPr>
              </a:lvl2pPr>
              <a:lvl3pPr marL="1143000" indent="-228600" eaLnBrk="0" hangingPunct="0">
                <a:defRPr sz="2400">
                  <a:solidFill>
                    <a:schemeClr val="tx1"/>
                  </a:solidFill>
                  <a:latin typeface="Times New Roman" panose="02020603050405020304" pitchFamily="18" charset="0"/>
                  <a:ea typeface="楷体_GB2312" pitchFamily="49" charset="-122"/>
                </a:defRPr>
              </a:lvl3pPr>
              <a:lvl4pPr marL="1600200" indent="-228600" eaLnBrk="0" hangingPunct="0">
                <a:defRPr sz="2400">
                  <a:solidFill>
                    <a:schemeClr val="tx1"/>
                  </a:solidFill>
                  <a:latin typeface="Times New Roman" panose="02020603050405020304" pitchFamily="18" charset="0"/>
                  <a:ea typeface="楷体_GB2312" pitchFamily="49" charset="-122"/>
                </a:defRPr>
              </a:lvl4pPr>
              <a:lvl5pPr marL="2057400" indent="-228600" eaLnBrk="0" hangingPunct="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algn="ctr" eaLnBrk="1" hangingPunct="1">
                <a:lnSpc>
                  <a:spcPct val="120000"/>
                </a:lnSpc>
                <a:spcBef>
                  <a:spcPct val="50000"/>
                </a:spcBef>
              </a:pPr>
              <a:r>
                <a:rPr lang="zh-CN" altLang="en-US" sz="2200"/>
                <a:t>图（</a:t>
              </a:r>
              <a:r>
                <a:rPr lang="en-US" altLang="zh-CN" sz="2200"/>
                <a:t>c</a:t>
              </a:r>
              <a:r>
                <a:rPr lang="zh-CN" altLang="en-US" sz="2200"/>
                <a:t>）</a:t>
              </a:r>
            </a:p>
          </p:txBody>
        </p:sp>
      </p:grpSp>
      <p:sp>
        <p:nvSpPr>
          <p:cNvPr id="7" name="Text Box 5"/>
          <p:cNvSpPr txBox="1">
            <a:spLocks noChangeArrowheads="1"/>
          </p:cNvSpPr>
          <p:nvPr/>
        </p:nvSpPr>
        <p:spPr bwMode="auto">
          <a:xfrm>
            <a:off x="4857752" y="357166"/>
            <a:ext cx="22322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ea typeface="楷体_GB2312" pitchFamily="49" charset="-122"/>
              </a:defRPr>
            </a:lvl1pPr>
            <a:lvl2pPr marL="742950" indent="-285750" eaLnBrk="0" hangingPunct="0">
              <a:defRPr sz="2400">
                <a:solidFill>
                  <a:schemeClr val="tx1"/>
                </a:solidFill>
                <a:latin typeface="Times New Roman" panose="02020603050405020304" pitchFamily="18" charset="0"/>
                <a:ea typeface="楷体_GB2312" pitchFamily="49" charset="-122"/>
              </a:defRPr>
            </a:lvl2pPr>
            <a:lvl3pPr marL="1143000" indent="-228600" eaLnBrk="0" hangingPunct="0">
              <a:defRPr sz="2400">
                <a:solidFill>
                  <a:schemeClr val="tx1"/>
                </a:solidFill>
                <a:latin typeface="Times New Roman" panose="02020603050405020304" pitchFamily="18" charset="0"/>
                <a:ea typeface="楷体_GB2312" pitchFamily="49" charset="-122"/>
              </a:defRPr>
            </a:lvl3pPr>
            <a:lvl4pPr marL="1600200" indent="-228600" eaLnBrk="0" hangingPunct="0">
              <a:defRPr sz="2400">
                <a:solidFill>
                  <a:schemeClr val="tx1"/>
                </a:solidFill>
                <a:latin typeface="Times New Roman" panose="02020603050405020304" pitchFamily="18" charset="0"/>
                <a:ea typeface="楷体_GB2312" pitchFamily="49" charset="-122"/>
              </a:defRPr>
            </a:lvl4pPr>
            <a:lvl5pPr marL="2057400" indent="-228600" eaLnBrk="0" hangingPunct="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lnSpc>
                <a:spcPct val="120000"/>
              </a:lnSpc>
              <a:spcBef>
                <a:spcPct val="50000"/>
              </a:spcBef>
            </a:pPr>
            <a:r>
              <a:rPr lang="en-US" altLang="zh-CN" sz="2000" b="1" dirty="0">
                <a:solidFill>
                  <a:srgbClr val="C00000"/>
                </a:solidFill>
                <a:latin typeface="+mn-ea"/>
                <a:ea typeface="+mn-ea"/>
              </a:rPr>
              <a:t>1</a:t>
            </a:r>
            <a:r>
              <a:rPr lang="zh-CN" altLang="en-US" sz="2000" b="1" dirty="0">
                <a:solidFill>
                  <a:srgbClr val="C00000"/>
                </a:solidFill>
                <a:latin typeface="+mn-ea"/>
                <a:ea typeface="+mn-ea"/>
              </a:rPr>
              <a:t>）</a:t>
            </a:r>
            <a:r>
              <a:rPr lang="en-US" altLang="zh-CN" sz="2000" b="1" dirty="0">
                <a:solidFill>
                  <a:srgbClr val="C00000"/>
                </a:solidFill>
                <a:latin typeface="+mn-ea"/>
                <a:ea typeface="+mn-ea"/>
              </a:rPr>
              <a:t> </a:t>
            </a:r>
            <a:r>
              <a:rPr lang="zh-CN" altLang="en-US" sz="2000" b="1" dirty="0">
                <a:solidFill>
                  <a:srgbClr val="C00000"/>
                </a:solidFill>
                <a:latin typeface="+mn-ea"/>
                <a:ea typeface="+mn-ea"/>
              </a:rPr>
              <a:t>光照特性（续）</a:t>
            </a:r>
          </a:p>
        </p:txBody>
      </p:sp>
      <p:sp>
        <p:nvSpPr>
          <p:cNvPr id="8" name="矩形 7"/>
          <p:cNvSpPr/>
          <p:nvPr/>
        </p:nvSpPr>
        <p:spPr>
          <a:xfrm>
            <a:off x="142875" y="1000125"/>
            <a:ext cx="8286750" cy="46038"/>
          </a:xfrm>
          <a:prstGeom prst="rect">
            <a:avLst/>
          </a:prstGeom>
          <a:gradFill flip="none" rotWithShape="1">
            <a:gsLst>
              <a:gs pos="0">
                <a:srgbClr val="5E9EFF"/>
              </a:gs>
              <a:gs pos="39999">
                <a:srgbClr val="85C2FF"/>
              </a:gs>
              <a:gs pos="70000">
                <a:srgbClr val="C4D6EB"/>
              </a:gs>
              <a:gs pos="100000">
                <a:srgbClr val="FFEBFA"/>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 name="矩形 1">
            <a:extLst>
              <a:ext uri="{FF2B5EF4-FFF2-40B4-BE49-F238E27FC236}">
                <a16:creationId xmlns:a16="http://schemas.microsoft.com/office/drawing/2014/main" id="{4F42F5E6-7DBB-4AAD-ACA8-1AB893AC3857}"/>
              </a:ext>
            </a:extLst>
          </p:cNvPr>
          <p:cNvSpPr/>
          <p:nvPr/>
        </p:nvSpPr>
        <p:spPr>
          <a:xfrm>
            <a:off x="390354" y="5710161"/>
            <a:ext cx="5189758" cy="850233"/>
          </a:xfrm>
          <a:prstGeom prst="rect">
            <a:avLst/>
          </a:prstGeom>
          <a:solidFill>
            <a:schemeClr val="accent5">
              <a:lumMod val="9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pPr eaLnBrk="1" hangingPunct="1">
              <a:lnSpc>
                <a:spcPct val="130000"/>
              </a:lnSpc>
              <a:spcBef>
                <a:spcPts val="1800"/>
              </a:spcBef>
            </a:pPr>
            <a:r>
              <a:rPr lang="zh-CN" altLang="en-US" sz="2000" b="1" dirty="0">
                <a:solidFill>
                  <a:srgbClr val="FF0000"/>
                </a:solidFill>
                <a:latin typeface="+mn-ea"/>
              </a:rPr>
              <a:t>思考：如何让光电池近似“短路”，同时又能把短路电流测量出来？</a:t>
            </a:r>
          </a:p>
        </p:txBody>
      </p:sp>
    </p:spTree>
    <p:extLst>
      <p:ext uri="{BB962C8B-B14F-4D97-AF65-F5344CB8AC3E}">
        <p14:creationId xmlns:p14="http://schemas.microsoft.com/office/powerpoint/2010/main" val="28500801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4"/>
          <p:cNvSpPr txBox="1">
            <a:spLocks noChangeArrowheads="1"/>
          </p:cNvSpPr>
          <p:nvPr/>
        </p:nvSpPr>
        <p:spPr bwMode="auto">
          <a:xfrm>
            <a:off x="6072198" y="285728"/>
            <a:ext cx="2392349"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ea typeface="楷体_GB2312" pitchFamily="49" charset="-122"/>
              </a:defRPr>
            </a:lvl1pPr>
            <a:lvl2pPr marL="742950" indent="-285750" eaLnBrk="0" hangingPunct="0">
              <a:defRPr sz="2400">
                <a:solidFill>
                  <a:schemeClr val="tx1"/>
                </a:solidFill>
                <a:latin typeface="Times New Roman" panose="02020603050405020304" pitchFamily="18" charset="0"/>
                <a:ea typeface="楷体_GB2312" pitchFamily="49" charset="-122"/>
              </a:defRPr>
            </a:lvl2pPr>
            <a:lvl3pPr marL="1143000" indent="-228600" eaLnBrk="0" hangingPunct="0">
              <a:defRPr sz="2400">
                <a:solidFill>
                  <a:schemeClr val="tx1"/>
                </a:solidFill>
                <a:latin typeface="Times New Roman" panose="02020603050405020304" pitchFamily="18" charset="0"/>
                <a:ea typeface="楷体_GB2312" pitchFamily="49" charset="-122"/>
              </a:defRPr>
            </a:lvl3pPr>
            <a:lvl4pPr marL="1600200" indent="-228600" eaLnBrk="0" hangingPunct="0">
              <a:defRPr sz="2400">
                <a:solidFill>
                  <a:schemeClr val="tx1"/>
                </a:solidFill>
                <a:latin typeface="Times New Roman" panose="02020603050405020304" pitchFamily="18" charset="0"/>
                <a:ea typeface="楷体_GB2312" pitchFamily="49" charset="-122"/>
              </a:defRPr>
            </a:lvl4pPr>
            <a:lvl5pPr marL="2057400" indent="-228600" eaLnBrk="0" hangingPunct="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lnSpc>
                <a:spcPct val="120000"/>
              </a:lnSpc>
              <a:spcBef>
                <a:spcPct val="50000"/>
              </a:spcBef>
            </a:pPr>
            <a:r>
              <a:rPr lang="en-US" altLang="zh-CN" b="1" dirty="0">
                <a:solidFill>
                  <a:srgbClr val="C00000"/>
                </a:solidFill>
                <a:latin typeface="+mn-ea"/>
                <a:ea typeface="+mn-ea"/>
              </a:rPr>
              <a:t>2</a:t>
            </a:r>
            <a:r>
              <a:rPr lang="zh-CN" altLang="en-US" b="1" dirty="0">
                <a:solidFill>
                  <a:srgbClr val="C00000"/>
                </a:solidFill>
                <a:latin typeface="+mn-ea"/>
                <a:ea typeface="+mn-ea"/>
              </a:rPr>
              <a:t>）</a:t>
            </a:r>
            <a:r>
              <a:rPr lang="en-US" altLang="zh-CN" b="1" dirty="0">
                <a:solidFill>
                  <a:srgbClr val="C00000"/>
                </a:solidFill>
                <a:latin typeface="+mn-ea"/>
                <a:ea typeface="+mn-ea"/>
              </a:rPr>
              <a:t> </a:t>
            </a:r>
            <a:r>
              <a:rPr lang="zh-CN" altLang="en-US" b="1" dirty="0">
                <a:solidFill>
                  <a:srgbClr val="C00000"/>
                </a:solidFill>
                <a:latin typeface="+mn-ea"/>
                <a:ea typeface="+mn-ea"/>
              </a:rPr>
              <a:t>光谱特性</a:t>
            </a:r>
          </a:p>
        </p:txBody>
      </p:sp>
      <p:sp>
        <p:nvSpPr>
          <p:cNvPr id="80899" name="Text Box 5"/>
          <p:cNvSpPr txBox="1">
            <a:spLocks noChangeArrowheads="1"/>
          </p:cNvSpPr>
          <p:nvPr/>
        </p:nvSpPr>
        <p:spPr bwMode="auto">
          <a:xfrm>
            <a:off x="323528" y="1046163"/>
            <a:ext cx="4681537" cy="525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楷体_GB2312" pitchFamily="49" charset="-122"/>
              </a:defRPr>
            </a:lvl1pPr>
            <a:lvl2pPr marL="742950" indent="-285750" eaLnBrk="0" hangingPunct="0">
              <a:defRPr sz="2400">
                <a:solidFill>
                  <a:schemeClr val="tx1"/>
                </a:solidFill>
                <a:latin typeface="Times New Roman" panose="02020603050405020304" pitchFamily="18" charset="0"/>
                <a:ea typeface="楷体_GB2312" pitchFamily="49" charset="-122"/>
              </a:defRPr>
            </a:lvl2pPr>
            <a:lvl3pPr marL="1143000" indent="-228600" eaLnBrk="0" hangingPunct="0">
              <a:defRPr sz="2400">
                <a:solidFill>
                  <a:schemeClr val="tx1"/>
                </a:solidFill>
                <a:latin typeface="Times New Roman" panose="02020603050405020304" pitchFamily="18" charset="0"/>
                <a:ea typeface="楷体_GB2312" pitchFamily="49" charset="-122"/>
              </a:defRPr>
            </a:lvl3pPr>
            <a:lvl4pPr marL="1600200" indent="-228600" eaLnBrk="0" hangingPunct="0">
              <a:defRPr sz="2400">
                <a:solidFill>
                  <a:schemeClr val="tx1"/>
                </a:solidFill>
                <a:latin typeface="Times New Roman" panose="02020603050405020304" pitchFamily="18" charset="0"/>
                <a:ea typeface="楷体_GB2312" pitchFamily="49" charset="-122"/>
              </a:defRPr>
            </a:lvl4pPr>
            <a:lvl5pPr marL="2057400" indent="-228600" eaLnBrk="0" hangingPunct="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lnSpc>
                <a:spcPct val="130000"/>
              </a:lnSpc>
              <a:spcBef>
                <a:spcPct val="50000"/>
              </a:spcBef>
            </a:pPr>
            <a:r>
              <a:rPr lang="en-US" altLang="zh-CN" b="1" dirty="0">
                <a:latin typeface="+mn-ea"/>
                <a:ea typeface="+mn-ea"/>
              </a:rPr>
              <a:t>        </a:t>
            </a:r>
            <a:r>
              <a:rPr lang="zh-CN" altLang="en-US" sz="2000" b="1" dirty="0">
                <a:latin typeface="+mn-ea"/>
                <a:ea typeface="+mn-ea"/>
              </a:rPr>
              <a:t>光电池的光谱特性决定于材料。</a:t>
            </a:r>
          </a:p>
        </p:txBody>
      </p:sp>
      <p:sp>
        <p:nvSpPr>
          <p:cNvPr id="80901" name="TextBox 4"/>
          <p:cNvSpPr txBox="1">
            <a:spLocks noChangeArrowheads="1"/>
          </p:cNvSpPr>
          <p:nvPr/>
        </p:nvSpPr>
        <p:spPr bwMode="auto">
          <a:xfrm>
            <a:off x="4932363" y="5084763"/>
            <a:ext cx="5762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楷体_GB2312" pitchFamily="49" charset="-122"/>
              </a:defRPr>
            </a:lvl1pPr>
            <a:lvl2pPr marL="742950" indent="-285750" eaLnBrk="0" hangingPunct="0">
              <a:defRPr sz="2400">
                <a:solidFill>
                  <a:schemeClr val="tx1"/>
                </a:solidFill>
                <a:latin typeface="Times New Roman" panose="02020603050405020304" pitchFamily="18" charset="0"/>
                <a:ea typeface="楷体_GB2312" pitchFamily="49" charset="-122"/>
              </a:defRPr>
            </a:lvl2pPr>
            <a:lvl3pPr marL="1143000" indent="-228600" eaLnBrk="0" hangingPunct="0">
              <a:defRPr sz="2400">
                <a:solidFill>
                  <a:schemeClr val="tx1"/>
                </a:solidFill>
                <a:latin typeface="Times New Roman" panose="02020603050405020304" pitchFamily="18" charset="0"/>
                <a:ea typeface="楷体_GB2312" pitchFamily="49" charset="-122"/>
              </a:defRPr>
            </a:lvl3pPr>
            <a:lvl4pPr marL="1600200" indent="-228600" eaLnBrk="0" hangingPunct="0">
              <a:defRPr sz="2400">
                <a:solidFill>
                  <a:schemeClr val="tx1"/>
                </a:solidFill>
                <a:latin typeface="Times New Roman" panose="02020603050405020304" pitchFamily="18" charset="0"/>
                <a:ea typeface="楷体_GB2312" pitchFamily="49" charset="-122"/>
              </a:defRPr>
            </a:lvl4pPr>
            <a:lvl5pPr marL="2057400" indent="-228600" eaLnBrk="0" hangingPunct="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lnSpc>
                <a:spcPct val="120000"/>
              </a:lnSpc>
            </a:pPr>
            <a:r>
              <a:rPr lang="en-US" altLang="zh-CN" sz="1100" b="1"/>
              <a:t>-1</a:t>
            </a:r>
            <a:endParaRPr lang="zh-CN" altLang="en-US" sz="1100" b="1"/>
          </a:p>
        </p:txBody>
      </p:sp>
      <p:sp>
        <p:nvSpPr>
          <p:cNvPr id="80902" name="Text Box 5"/>
          <p:cNvSpPr txBox="1">
            <a:spLocks noChangeArrowheads="1"/>
          </p:cNvSpPr>
          <p:nvPr/>
        </p:nvSpPr>
        <p:spPr bwMode="auto">
          <a:xfrm>
            <a:off x="3132138" y="5949950"/>
            <a:ext cx="36004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楷体_GB2312" pitchFamily="49" charset="-122"/>
              </a:defRPr>
            </a:lvl1pPr>
            <a:lvl2pPr marL="742950" indent="-285750" eaLnBrk="0" hangingPunct="0">
              <a:defRPr sz="2400">
                <a:solidFill>
                  <a:schemeClr val="tx1"/>
                </a:solidFill>
                <a:latin typeface="Times New Roman" panose="02020603050405020304" pitchFamily="18" charset="0"/>
                <a:ea typeface="楷体_GB2312" pitchFamily="49" charset="-122"/>
              </a:defRPr>
            </a:lvl2pPr>
            <a:lvl3pPr marL="1143000" indent="-228600" eaLnBrk="0" hangingPunct="0">
              <a:defRPr sz="2400">
                <a:solidFill>
                  <a:schemeClr val="tx1"/>
                </a:solidFill>
                <a:latin typeface="Times New Roman" panose="02020603050405020304" pitchFamily="18" charset="0"/>
                <a:ea typeface="楷体_GB2312" pitchFamily="49" charset="-122"/>
              </a:defRPr>
            </a:lvl3pPr>
            <a:lvl4pPr marL="1600200" indent="-228600" eaLnBrk="0" hangingPunct="0">
              <a:defRPr sz="2400">
                <a:solidFill>
                  <a:schemeClr val="tx1"/>
                </a:solidFill>
                <a:latin typeface="Times New Roman" panose="02020603050405020304" pitchFamily="18" charset="0"/>
                <a:ea typeface="楷体_GB2312" pitchFamily="49" charset="-122"/>
              </a:defRPr>
            </a:lvl4pPr>
            <a:lvl5pPr marL="2057400" indent="-228600" eaLnBrk="0" hangingPunct="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lnSpc>
                <a:spcPct val="130000"/>
              </a:lnSpc>
              <a:spcBef>
                <a:spcPct val="50000"/>
              </a:spcBef>
            </a:pPr>
            <a:r>
              <a:rPr lang="en-US" altLang="zh-CN" sz="2000"/>
              <a:t>1</a:t>
            </a:r>
            <a:r>
              <a:rPr lang="zh-CN" altLang="en-US" sz="2000"/>
              <a:t>：硒光电池         </a:t>
            </a:r>
            <a:r>
              <a:rPr lang="en-US" altLang="zh-CN" sz="2000"/>
              <a:t>2</a:t>
            </a:r>
            <a:r>
              <a:rPr lang="zh-CN" altLang="en-US" sz="2000"/>
              <a:t>：硅光电池</a:t>
            </a:r>
          </a:p>
        </p:txBody>
      </p:sp>
      <p:sp>
        <p:nvSpPr>
          <p:cNvPr id="7" name="矩形 6"/>
          <p:cNvSpPr/>
          <p:nvPr/>
        </p:nvSpPr>
        <p:spPr>
          <a:xfrm>
            <a:off x="142875" y="1000125"/>
            <a:ext cx="8286750" cy="46038"/>
          </a:xfrm>
          <a:prstGeom prst="rect">
            <a:avLst/>
          </a:prstGeom>
          <a:gradFill flip="none" rotWithShape="1">
            <a:gsLst>
              <a:gs pos="0">
                <a:srgbClr val="5E9EFF"/>
              </a:gs>
              <a:gs pos="39999">
                <a:srgbClr val="85C2FF"/>
              </a:gs>
              <a:gs pos="70000">
                <a:srgbClr val="C4D6EB"/>
              </a:gs>
              <a:gs pos="100000">
                <a:srgbClr val="FFEBFA"/>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pic>
        <p:nvPicPr>
          <p:cNvPr id="8" name="图片 7"/>
          <p:cNvPicPr>
            <a:picLocks noChangeAspect="1"/>
          </p:cNvPicPr>
          <p:nvPr/>
        </p:nvPicPr>
        <p:blipFill>
          <a:blip r:embed="rId2"/>
          <a:stretch>
            <a:fillRect/>
          </a:stretch>
        </p:blipFill>
        <p:spPr>
          <a:xfrm>
            <a:off x="2573857" y="1844824"/>
            <a:ext cx="4862416" cy="3990751"/>
          </a:xfrm>
          <a:prstGeom prst="rect">
            <a:avLst/>
          </a:prstGeom>
        </p:spPr>
      </p:pic>
    </p:spTree>
    <p:extLst>
      <p:ext uri="{BB962C8B-B14F-4D97-AF65-F5344CB8AC3E}">
        <p14:creationId xmlns:p14="http://schemas.microsoft.com/office/powerpoint/2010/main" val="11377286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 Box 4"/>
          <p:cNvSpPr txBox="1">
            <a:spLocks noChangeArrowheads="1"/>
          </p:cNvSpPr>
          <p:nvPr/>
        </p:nvSpPr>
        <p:spPr bwMode="auto">
          <a:xfrm>
            <a:off x="6500826" y="285728"/>
            <a:ext cx="2392349"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ea typeface="楷体_GB2312" pitchFamily="49" charset="-122"/>
              </a:defRPr>
            </a:lvl1pPr>
            <a:lvl2pPr marL="742950" indent="-285750" eaLnBrk="0" hangingPunct="0">
              <a:defRPr sz="2400">
                <a:solidFill>
                  <a:schemeClr val="tx1"/>
                </a:solidFill>
                <a:latin typeface="Times New Roman" panose="02020603050405020304" pitchFamily="18" charset="0"/>
                <a:ea typeface="楷体_GB2312" pitchFamily="49" charset="-122"/>
              </a:defRPr>
            </a:lvl2pPr>
            <a:lvl3pPr marL="1143000" indent="-228600" eaLnBrk="0" hangingPunct="0">
              <a:defRPr sz="2400">
                <a:solidFill>
                  <a:schemeClr val="tx1"/>
                </a:solidFill>
                <a:latin typeface="Times New Roman" panose="02020603050405020304" pitchFamily="18" charset="0"/>
                <a:ea typeface="楷体_GB2312" pitchFamily="49" charset="-122"/>
              </a:defRPr>
            </a:lvl3pPr>
            <a:lvl4pPr marL="1600200" indent="-228600" eaLnBrk="0" hangingPunct="0">
              <a:defRPr sz="2400">
                <a:solidFill>
                  <a:schemeClr val="tx1"/>
                </a:solidFill>
                <a:latin typeface="Times New Roman" panose="02020603050405020304" pitchFamily="18" charset="0"/>
                <a:ea typeface="楷体_GB2312" pitchFamily="49" charset="-122"/>
              </a:defRPr>
            </a:lvl4pPr>
            <a:lvl5pPr marL="2057400" indent="-228600" eaLnBrk="0" hangingPunct="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lnSpc>
                <a:spcPct val="120000"/>
              </a:lnSpc>
              <a:spcBef>
                <a:spcPct val="50000"/>
              </a:spcBef>
            </a:pPr>
            <a:r>
              <a:rPr lang="en-US" altLang="zh-CN" b="1" dirty="0">
                <a:solidFill>
                  <a:srgbClr val="C00000"/>
                </a:solidFill>
                <a:latin typeface="+mn-ea"/>
                <a:ea typeface="+mn-ea"/>
              </a:rPr>
              <a:t>3</a:t>
            </a:r>
            <a:r>
              <a:rPr lang="zh-CN" altLang="en-US" b="1" dirty="0">
                <a:solidFill>
                  <a:srgbClr val="C00000"/>
                </a:solidFill>
                <a:latin typeface="+mn-ea"/>
                <a:ea typeface="+mn-ea"/>
              </a:rPr>
              <a:t>）频率响应</a:t>
            </a:r>
          </a:p>
        </p:txBody>
      </p:sp>
      <p:sp>
        <p:nvSpPr>
          <p:cNvPr id="81923" name="Text Box 5"/>
          <p:cNvSpPr txBox="1">
            <a:spLocks noChangeArrowheads="1"/>
          </p:cNvSpPr>
          <p:nvPr/>
        </p:nvSpPr>
        <p:spPr bwMode="auto">
          <a:xfrm>
            <a:off x="836828" y="1280795"/>
            <a:ext cx="763111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ea typeface="楷体_GB2312" pitchFamily="49" charset="-122"/>
              </a:defRPr>
            </a:lvl1pPr>
            <a:lvl2pPr marL="742950" indent="-285750" eaLnBrk="0" hangingPunct="0">
              <a:defRPr sz="2400">
                <a:solidFill>
                  <a:schemeClr val="tx1"/>
                </a:solidFill>
                <a:latin typeface="Times New Roman" panose="02020603050405020304" pitchFamily="18" charset="0"/>
                <a:ea typeface="楷体_GB2312" pitchFamily="49" charset="-122"/>
              </a:defRPr>
            </a:lvl2pPr>
            <a:lvl3pPr marL="1143000" indent="-228600" eaLnBrk="0" hangingPunct="0">
              <a:defRPr sz="2400">
                <a:solidFill>
                  <a:schemeClr val="tx1"/>
                </a:solidFill>
                <a:latin typeface="Times New Roman" panose="02020603050405020304" pitchFamily="18" charset="0"/>
                <a:ea typeface="楷体_GB2312" pitchFamily="49" charset="-122"/>
              </a:defRPr>
            </a:lvl3pPr>
            <a:lvl4pPr marL="1600200" indent="-228600" eaLnBrk="0" hangingPunct="0">
              <a:defRPr sz="2400">
                <a:solidFill>
                  <a:schemeClr val="tx1"/>
                </a:solidFill>
                <a:latin typeface="Times New Roman" panose="02020603050405020304" pitchFamily="18" charset="0"/>
                <a:ea typeface="楷体_GB2312" pitchFamily="49" charset="-122"/>
              </a:defRPr>
            </a:lvl4pPr>
            <a:lvl5pPr marL="2057400" indent="-228600" eaLnBrk="0" hangingPunct="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lnSpc>
                <a:spcPct val="130000"/>
              </a:lnSpc>
              <a:spcBef>
                <a:spcPct val="50000"/>
              </a:spcBef>
            </a:pPr>
            <a:r>
              <a:rPr lang="en-US" altLang="zh-CN" sz="2000" b="1" dirty="0">
                <a:latin typeface="+mn-ea"/>
                <a:ea typeface="+mn-ea"/>
              </a:rPr>
              <a:t>       </a:t>
            </a:r>
            <a:r>
              <a:rPr lang="zh-CN" altLang="en-US" sz="2000" b="1" dirty="0">
                <a:latin typeface="+mn-ea"/>
                <a:ea typeface="+mn-ea"/>
              </a:rPr>
              <a:t>光电池的频率响应就是指输出电流随调制光频率变化的关系。</a:t>
            </a:r>
          </a:p>
        </p:txBody>
      </p:sp>
      <p:pic>
        <p:nvPicPr>
          <p:cNvPr id="81924" name="Picture 6" descr="IMG_382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71775" y="1773238"/>
            <a:ext cx="4483100" cy="393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5" name="Text Box 5"/>
          <p:cNvSpPr txBox="1">
            <a:spLocks noChangeArrowheads="1"/>
          </p:cNvSpPr>
          <p:nvPr/>
        </p:nvSpPr>
        <p:spPr bwMode="auto">
          <a:xfrm>
            <a:off x="3132138" y="5949950"/>
            <a:ext cx="36004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楷体_GB2312" pitchFamily="49" charset="-122"/>
              </a:defRPr>
            </a:lvl1pPr>
            <a:lvl2pPr marL="742950" indent="-285750" eaLnBrk="0" hangingPunct="0">
              <a:defRPr sz="2400">
                <a:solidFill>
                  <a:schemeClr val="tx1"/>
                </a:solidFill>
                <a:latin typeface="Times New Roman" panose="02020603050405020304" pitchFamily="18" charset="0"/>
                <a:ea typeface="楷体_GB2312" pitchFamily="49" charset="-122"/>
              </a:defRPr>
            </a:lvl2pPr>
            <a:lvl3pPr marL="1143000" indent="-228600" eaLnBrk="0" hangingPunct="0">
              <a:defRPr sz="2400">
                <a:solidFill>
                  <a:schemeClr val="tx1"/>
                </a:solidFill>
                <a:latin typeface="Times New Roman" panose="02020603050405020304" pitchFamily="18" charset="0"/>
                <a:ea typeface="楷体_GB2312" pitchFamily="49" charset="-122"/>
              </a:defRPr>
            </a:lvl3pPr>
            <a:lvl4pPr marL="1600200" indent="-228600" eaLnBrk="0" hangingPunct="0">
              <a:defRPr sz="2400">
                <a:solidFill>
                  <a:schemeClr val="tx1"/>
                </a:solidFill>
                <a:latin typeface="Times New Roman" panose="02020603050405020304" pitchFamily="18" charset="0"/>
                <a:ea typeface="楷体_GB2312" pitchFamily="49" charset="-122"/>
              </a:defRPr>
            </a:lvl4pPr>
            <a:lvl5pPr marL="2057400" indent="-228600" eaLnBrk="0" hangingPunct="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lnSpc>
                <a:spcPct val="130000"/>
              </a:lnSpc>
              <a:spcBef>
                <a:spcPct val="50000"/>
              </a:spcBef>
            </a:pPr>
            <a:r>
              <a:rPr lang="en-US" altLang="zh-CN" sz="2000"/>
              <a:t>1</a:t>
            </a:r>
            <a:r>
              <a:rPr lang="zh-CN" altLang="en-US" sz="2000"/>
              <a:t>：硒光电池         </a:t>
            </a:r>
            <a:r>
              <a:rPr lang="en-US" altLang="zh-CN" sz="2000"/>
              <a:t>2</a:t>
            </a:r>
            <a:r>
              <a:rPr lang="zh-CN" altLang="en-US" sz="2000"/>
              <a:t>：硅光电池</a:t>
            </a:r>
          </a:p>
        </p:txBody>
      </p:sp>
      <p:sp>
        <p:nvSpPr>
          <p:cNvPr id="81926" name="TextBox 5"/>
          <p:cNvSpPr txBox="1">
            <a:spLocks noChangeArrowheads="1"/>
          </p:cNvSpPr>
          <p:nvPr/>
        </p:nvSpPr>
        <p:spPr bwMode="auto">
          <a:xfrm>
            <a:off x="5219700" y="5300663"/>
            <a:ext cx="865188"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楷体_GB2312" pitchFamily="49" charset="-122"/>
              </a:defRPr>
            </a:lvl1pPr>
            <a:lvl2pPr marL="742950" indent="-285750" eaLnBrk="0" hangingPunct="0">
              <a:defRPr sz="2400">
                <a:solidFill>
                  <a:schemeClr val="tx1"/>
                </a:solidFill>
                <a:latin typeface="Times New Roman" panose="02020603050405020304" pitchFamily="18" charset="0"/>
                <a:ea typeface="楷体_GB2312" pitchFamily="49" charset="-122"/>
              </a:defRPr>
            </a:lvl2pPr>
            <a:lvl3pPr marL="1143000" indent="-228600" eaLnBrk="0" hangingPunct="0">
              <a:defRPr sz="2400">
                <a:solidFill>
                  <a:schemeClr val="tx1"/>
                </a:solidFill>
                <a:latin typeface="Times New Roman" panose="02020603050405020304" pitchFamily="18" charset="0"/>
                <a:ea typeface="楷体_GB2312" pitchFamily="49" charset="-122"/>
              </a:defRPr>
            </a:lvl3pPr>
            <a:lvl4pPr marL="1600200" indent="-228600" eaLnBrk="0" hangingPunct="0">
              <a:defRPr sz="2400">
                <a:solidFill>
                  <a:schemeClr val="tx1"/>
                </a:solidFill>
                <a:latin typeface="Times New Roman" panose="02020603050405020304" pitchFamily="18" charset="0"/>
                <a:ea typeface="楷体_GB2312" pitchFamily="49" charset="-122"/>
              </a:defRPr>
            </a:lvl4pPr>
            <a:lvl5pPr marL="2057400" indent="-228600" eaLnBrk="0" hangingPunct="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lnSpc>
                <a:spcPct val="120000"/>
              </a:lnSpc>
            </a:pPr>
            <a:r>
              <a:rPr lang="en-US" altLang="zh-CN" sz="2000"/>
              <a:t>(kHz)</a:t>
            </a:r>
            <a:endParaRPr lang="zh-CN" altLang="en-US" sz="2000"/>
          </a:p>
        </p:txBody>
      </p:sp>
      <p:sp>
        <p:nvSpPr>
          <p:cNvPr id="7" name="矩形 6"/>
          <p:cNvSpPr/>
          <p:nvPr/>
        </p:nvSpPr>
        <p:spPr>
          <a:xfrm>
            <a:off x="142875" y="1000125"/>
            <a:ext cx="8286750" cy="46038"/>
          </a:xfrm>
          <a:prstGeom prst="rect">
            <a:avLst/>
          </a:prstGeom>
          <a:gradFill flip="none" rotWithShape="1">
            <a:gsLst>
              <a:gs pos="0">
                <a:srgbClr val="5E9EFF"/>
              </a:gs>
              <a:gs pos="39999">
                <a:srgbClr val="85C2FF"/>
              </a:gs>
              <a:gs pos="70000">
                <a:srgbClr val="C4D6EB"/>
              </a:gs>
              <a:gs pos="100000">
                <a:srgbClr val="FFEBFA"/>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Tree>
    <p:extLst>
      <p:ext uri="{BB962C8B-B14F-4D97-AF65-F5344CB8AC3E}">
        <p14:creationId xmlns:p14="http://schemas.microsoft.com/office/powerpoint/2010/main" val="3027733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4"/>
          <p:cNvSpPr txBox="1">
            <a:spLocks noChangeArrowheads="1"/>
          </p:cNvSpPr>
          <p:nvPr/>
        </p:nvSpPr>
        <p:spPr bwMode="auto">
          <a:xfrm>
            <a:off x="6572264" y="285728"/>
            <a:ext cx="2249473"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ea typeface="楷体_GB2312" pitchFamily="49" charset="-122"/>
              </a:defRPr>
            </a:lvl1pPr>
            <a:lvl2pPr marL="742950" indent="-285750" eaLnBrk="0" hangingPunct="0">
              <a:defRPr sz="2400">
                <a:solidFill>
                  <a:schemeClr val="tx1"/>
                </a:solidFill>
                <a:latin typeface="Times New Roman" panose="02020603050405020304" pitchFamily="18" charset="0"/>
                <a:ea typeface="楷体_GB2312" pitchFamily="49" charset="-122"/>
              </a:defRPr>
            </a:lvl2pPr>
            <a:lvl3pPr marL="1143000" indent="-228600" eaLnBrk="0" hangingPunct="0">
              <a:defRPr sz="2400">
                <a:solidFill>
                  <a:schemeClr val="tx1"/>
                </a:solidFill>
                <a:latin typeface="Times New Roman" panose="02020603050405020304" pitchFamily="18" charset="0"/>
                <a:ea typeface="楷体_GB2312" pitchFamily="49" charset="-122"/>
              </a:defRPr>
            </a:lvl3pPr>
            <a:lvl4pPr marL="1600200" indent="-228600" eaLnBrk="0" hangingPunct="0">
              <a:defRPr sz="2400">
                <a:solidFill>
                  <a:schemeClr val="tx1"/>
                </a:solidFill>
                <a:latin typeface="Times New Roman" panose="02020603050405020304" pitchFamily="18" charset="0"/>
                <a:ea typeface="楷体_GB2312" pitchFamily="49" charset="-122"/>
              </a:defRPr>
            </a:lvl4pPr>
            <a:lvl5pPr marL="2057400" indent="-228600" eaLnBrk="0" hangingPunct="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lnSpc>
                <a:spcPct val="120000"/>
              </a:lnSpc>
              <a:spcBef>
                <a:spcPct val="50000"/>
              </a:spcBef>
            </a:pPr>
            <a:r>
              <a:rPr lang="en-US" altLang="zh-CN" b="1" dirty="0">
                <a:solidFill>
                  <a:srgbClr val="C00000"/>
                </a:solidFill>
                <a:latin typeface="+mn-ea"/>
                <a:ea typeface="+mn-ea"/>
              </a:rPr>
              <a:t>4</a:t>
            </a:r>
            <a:r>
              <a:rPr lang="zh-CN" altLang="en-US" b="1" dirty="0">
                <a:solidFill>
                  <a:srgbClr val="C00000"/>
                </a:solidFill>
                <a:latin typeface="+mn-ea"/>
                <a:ea typeface="+mn-ea"/>
              </a:rPr>
              <a:t>）温度特性</a:t>
            </a:r>
          </a:p>
        </p:txBody>
      </p:sp>
      <p:sp>
        <p:nvSpPr>
          <p:cNvPr id="82947" name="Text Box 5"/>
          <p:cNvSpPr txBox="1">
            <a:spLocks noChangeArrowheads="1"/>
          </p:cNvSpPr>
          <p:nvPr/>
        </p:nvSpPr>
        <p:spPr bwMode="auto">
          <a:xfrm>
            <a:off x="683568" y="1124744"/>
            <a:ext cx="8207375" cy="127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楷体_GB2312" pitchFamily="49" charset="-122"/>
              </a:defRPr>
            </a:lvl1pPr>
            <a:lvl2pPr marL="742950" indent="-285750" eaLnBrk="0" hangingPunct="0">
              <a:defRPr sz="2400">
                <a:solidFill>
                  <a:schemeClr val="tx1"/>
                </a:solidFill>
                <a:latin typeface="Times New Roman" panose="02020603050405020304" pitchFamily="18" charset="0"/>
                <a:ea typeface="楷体_GB2312" pitchFamily="49" charset="-122"/>
              </a:defRPr>
            </a:lvl2pPr>
            <a:lvl3pPr marL="1143000" indent="-228600" eaLnBrk="0" hangingPunct="0">
              <a:defRPr sz="2400">
                <a:solidFill>
                  <a:schemeClr val="tx1"/>
                </a:solidFill>
                <a:latin typeface="Times New Roman" panose="02020603050405020304" pitchFamily="18" charset="0"/>
                <a:ea typeface="楷体_GB2312" pitchFamily="49" charset="-122"/>
              </a:defRPr>
            </a:lvl3pPr>
            <a:lvl4pPr marL="1600200" indent="-228600" eaLnBrk="0" hangingPunct="0">
              <a:defRPr sz="2400">
                <a:solidFill>
                  <a:schemeClr val="tx1"/>
                </a:solidFill>
                <a:latin typeface="Times New Roman" panose="02020603050405020304" pitchFamily="18" charset="0"/>
                <a:ea typeface="楷体_GB2312" pitchFamily="49" charset="-122"/>
              </a:defRPr>
            </a:lvl4pPr>
            <a:lvl5pPr marL="2057400" indent="-228600" eaLnBrk="0" hangingPunct="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lnSpc>
                <a:spcPct val="120000"/>
              </a:lnSpc>
              <a:spcBef>
                <a:spcPct val="50000"/>
              </a:spcBef>
            </a:pPr>
            <a:r>
              <a:rPr lang="en-US" altLang="zh-CN" b="1" dirty="0">
                <a:latin typeface="+mn-ea"/>
                <a:ea typeface="+mn-ea"/>
              </a:rPr>
              <a:t>     </a:t>
            </a:r>
            <a:r>
              <a:rPr lang="zh-CN" altLang="en-US" sz="2000" b="1" dirty="0">
                <a:latin typeface="+mn-ea"/>
                <a:ea typeface="+mn-ea"/>
              </a:rPr>
              <a:t>光电池的温度特性是指</a:t>
            </a:r>
            <a:r>
              <a:rPr lang="zh-CN" altLang="en-US" sz="2000" b="1" dirty="0">
                <a:highlight>
                  <a:srgbClr val="FFFF00"/>
                </a:highlight>
                <a:latin typeface="+mn-ea"/>
                <a:ea typeface="+mn-ea"/>
              </a:rPr>
              <a:t>开路电压</a:t>
            </a:r>
            <a:r>
              <a:rPr lang="zh-CN" altLang="en-US" sz="2000" b="1" dirty="0">
                <a:latin typeface="+mn-ea"/>
                <a:ea typeface="+mn-ea"/>
              </a:rPr>
              <a:t>和</a:t>
            </a:r>
            <a:r>
              <a:rPr lang="zh-CN" altLang="en-US" sz="2000" b="1" dirty="0">
                <a:highlight>
                  <a:srgbClr val="FFFF00"/>
                </a:highlight>
                <a:latin typeface="+mn-ea"/>
                <a:ea typeface="+mn-ea"/>
              </a:rPr>
              <a:t>短路电流</a:t>
            </a:r>
            <a:r>
              <a:rPr lang="zh-CN" altLang="en-US" sz="2000" b="1" dirty="0">
                <a:latin typeface="+mn-ea"/>
                <a:ea typeface="+mn-ea"/>
              </a:rPr>
              <a:t>随温度变化的关系。它关系到应用光电池仪器设备的温度漂移，影响到测量精度和控制精度等重要指标。</a:t>
            </a:r>
          </a:p>
        </p:txBody>
      </p:sp>
      <p:pic>
        <p:nvPicPr>
          <p:cNvPr id="82948" name="Picture 6" descr="IMG_3825"/>
          <p:cNvPicPr>
            <a:picLocks noChangeAspect="1" noChangeArrowheads="1"/>
          </p:cNvPicPr>
          <p:nvPr/>
        </p:nvPicPr>
        <p:blipFill>
          <a:blip r:embed="rId2">
            <a:extLst>
              <a:ext uri="{28A0092B-C50C-407E-A947-70E740481C1C}">
                <a14:useLocalDpi xmlns:a14="http://schemas.microsoft.com/office/drawing/2010/main" val="0"/>
              </a:ext>
            </a:extLst>
          </a:blip>
          <a:srcRect l="1958" t="6123" r="4295" b="3316"/>
          <a:stretch>
            <a:fillRect/>
          </a:stretch>
        </p:blipFill>
        <p:spPr bwMode="auto">
          <a:xfrm>
            <a:off x="2339752" y="2276946"/>
            <a:ext cx="5040313"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9" name="Text Box 5"/>
          <p:cNvSpPr txBox="1">
            <a:spLocks noChangeArrowheads="1"/>
          </p:cNvSpPr>
          <p:nvPr/>
        </p:nvSpPr>
        <p:spPr bwMode="auto">
          <a:xfrm>
            <a:off x="3059832" y="5997575"/>
            <a:ext cx="5003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楷体_GB2312" pitchFamily="49" charset="-122"/>
              </a:defRPr>
            </a:lvl1pPr>
            <a:lvl2pPr marL="742950" indent="-285750" eaLnBrk="0" hangingPunct="0">
              <a:defRPr sz="2400">
                <a:solidFill>
                  <a:schemeClr val="tx1"/>
                </a:solidFill>
                <a:latin typeface="Times New Roman" panose="02020603050405020304" pitchFamily="18" charset="0"/>
                <a:ea typeface="楷体_GB2312" pitchFamily="49" charset="-122"/>
              </a:defRPr>
            </a:lvl2pPr>
            <a:lvl3pPr marL="1143000" indent="-228600" eaLnBrk="0" hangingPunct="0">
              <a:defRPr sz="2400">
                <a:solidFill>
                  <a:schemeClr val="tx1"/>
                </a:solidFill>
                <a:latin typeface="Times New Roman" panose="02020603050405020304" pitchFamily="18" charset="0"/>
                <a:ea typeface="楷体_GB2312" pitchFamily="49" charset="-122"/>
              </a:defRPr>
            </a:lvl3pPr>
            <a:lvl4pPr marL="1600200" indent="-228600" eaLnBrk="0" hangingPunct="0">
              <a:defRPr sz="2400">
                <a:solidFill>
                  <a:schemeClr val="tx1"/>
                </a:solidFill>
                <a:latin typeface="Times New Roman" panose="02020603050405020304" pitchFamily="18" charset="0"/>
                <a:ea typeface="楷体_GB2312" pitchFamily="49" charset="-122"/>
              </a:defRPr>
            </a:lvl4pPr>
            <a:lvl5pPr marL="2057400" indent="-228600" eaLnBrk="0" hangingPunct="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lnSpc>
                <a:spcPct val="120000"/>
              </a:lnSpc>
              <a:spcBef>
                <a:spcPct val="50000"/>
              </a:spcBef>
            </a:pPr>
            <a:r>
              <a:rPr lang="zh-CN" altLang="en-US" sz="2000" dirty="0"/>
              <a:t>硅光电池在</a:t>
            </a:r>
            <a:r>
              <a:rPr lang="en-US" altLang="zh-CN" sz="2000" dirty="0"/>
              <a:t>1000 lx</a:t>
            </a:r>
            <a:r>
              <a:rPr lang="zh-CN" altLang="en-US" sz="2000" dirty="0"/>
              <a:t>照度下的温度特性曲线。</a:t>
            </a:r>
          </a:p>
        </p:txBody>
      </p:sp>
      <p:sp>
        <p:nvSpPr>
          <p:cNvPr id="6" name="矩形 5"/>
          <p:cNvSpPr/>
          <p:nvPr/>
        </p:nvSpPr>
        <p:spPr>
          <a:xfrm>
            <a:off x="142875" y="1000125"/>
            <a:ext cx="8286750" cy="46038"/>
          </a:xfrm>
          <a:prstGeom prst="rect">
            <a:avLst/>
          </a:prstGeom>
          <a:gradFill flip="none" rotWithShape="1">
            <a:gsLst>
              <a:gs pos="0">
                <a:srgbClr val="5E9EFF"/>
              </a:gs>
              <a:gs pos="39999">
                <a:srgbClr val="85C2FF"/>
              </a:gs>
              <a:gs pos="70000">
                <a:srgbClr val="C4D6EB"/>
              </a:gs>
              <a:gs pos="100000">
                <a:srgbClr val="FFEBFA"/>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Tree>
    <p:extLst>
      <p:ext uri="{BB962C8B-B14F-4D97-AF65-F5344CB8AC3E}">
        <p14:creationId xmlns:p14="http://schemas.microsoft.com/office/powerpoint/2010/main" val="4419477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Text Box 4"/>
          <p:cNvSpPr txBox="1">
            <a:spLocks noChangeArrowheads="1"/>
          </p:cNvSpPr>
          <p:nvPr/>
        </p:nvSpPr>
        <p:spPr bwMode="auto">
          <a:xfrm>
            <a:off x="251520" y="350043"/>
            <a:ext cx="6048375"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楷体_GB2312" pitchFamily="49" charset="-122"/>
              </a:defRPr>
            </a:lvl1pPr>
            <a:lvl2pPr marL="742950" indent="-285750" eaLnBrk="0" hangingPunct="0">
              <a:defRPr sz="2400">
                <a:solidFill>
                  <a:schemeClr val="tx1"/>
                </a:solidFill>
                <a:latin typeface="Times New Roman" panose="02020603050405020304" pitchFamily="18" charset="0"/>
                <a:ea typeface="楷体_GB2312" pitchFamily="49" charset="-122"/>
              </a:defRPr>
            </a:lvl2pPr>
            <a:lvl3pPr marL="1143000" indent="-228600" eaLnBrk="0" hangingPunct="0">
              <a:defRPr sz="2400">
                <a:solidFill>
                  <a:schemeClr val="tx1"/>
                </a:solidFill>
                <a:latin typeface="Times New Roman" panose="02020603050405020304" pitchFamily="18" charset="0"/>
                <a:ea typeface="楷体_GB2312" pitchFamily="49" charset="-122"/>
              </a:defRPr>
            </a:lvl3pPr>
            <a:lvl4pPr marL="1600200" indent="-228600" eaLnBrk="0" hangingPunct="0">
              <a:defRPr sz="2400">
                <a:solidFill>
                  <a:schemeClr val="tx1"/>
                </a:solidFill>
                <a:latin typeface="Times New Roman" panose="02020603050405020304" pitchFamily="18" charset="0"/>
                <a:ea typeface="楷体_GB2312" pitchFamily="49" charset="-122"/>
              </a:defRPr>
            </a:lvl4pPr>
            <a:lvl5pPr marL="2057400" indent="-228600" eaLnBrk="0" hangingPunct="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lnSpc>
                <a:spcPct val="120000"/>
              </a:lnSpc>
              <a:spcBef>
                <a:spcPct val="50000"/>
              </a:spcBef>
            </a:pPr>
            <a:r>
              <a:rPr lang="en-US" altLang="zh-CN" b="1" dirty="0">
                <a:solidFill>
                  <a:srgbClr val="00B050"/>
                </a:solidFill>
                <a:latin typeface="+mn-ea"/>
                <a:ea typeface="+mn-ea"/>
              </a:rPr>
              <a:t>3.3 </a:t>
            </a:r>
            <a:r>
              <a:rPr lang="zh-CN" altLang="en-US" b="1" dirty="0">
                <a:solidFill>
                  <a:srgbClr val="00B050"/>
                </a:solidFill>
                <a:latin typeface="+mn-ea"/>
                <a:ea typeface="+mn-ea"/>
              </a:rPr>
              <a:t>光电池的转换效率及最佳负载匹配</a:t>
            </a:r>
          </a:p>
        </p:txBody>
      </p:sp>
      <p:sp>
        <p:nvSpPr>
          <p:cNvPr id="53252" name="Text Box 5"/>
          <p:cNvSpPr txBox="1">
            <a:spLocks noChangeArrowheads="1"/>
          </p:cNvSpPr>
          <p:nvPr/>
        </p:nvSpPr>
        <p:spPr bwMode="auto">
          <a:xfrm>
            <a:off x="325383" y="1124422"/>
            <a:ext cx="8634413" cy="496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楷体_GB2312" pitchFamily="49" charset="-122"/>
              </a:defRPr>
            </a:lvl1pPr>
            <a:lvl2pPr marL="742950" indent="-285750" eaLnBrk="0" hangingPunct="0">
              <a:defRPr sz="2400">
                <a:solidFill>
                  <a:schemeClr val="tx1"/>
                </a:solidFill>
                <a:latin typeface="Times New Roman" panose="02020603050405020304" pitchFamily="18" charset="0"/>
                <a:ea typeface="楷体_GB2312" pitchFamily="49" charset="-122"/>
              </a:defRPr>
            </a:lvl2pPr>
            <a:lvl3pPr marL="1143000" indent="-228600" eaLnBrk="0" hangingPunct="0">
              <a:defRPr sz="2400">
                <a:solidFill>
                  <a:schemeClr val="tx1"/>
                </a:solidFill>
                <a:latin typeface="Times New Roman" panose="02020603050405020304" pitchFamily="18" charset="0"/>
                <a:ea typeface="楷体_GB2312" pitchFamily="49" charset="-122"/>
              </a:defRPr>
            </a:lvl3pPr>
            <a:lvl4pPr marL="1600200" indent="-228600" eaLnBrk="0" hangingPunct="0">
              <a:defRPr sz="2400">
                <a:solidFill>
                  <a:schemeClr val="tx1"/>
                </a:solidFill>
                <a:latin typeface="Times New Roman" panose="02020603050405020304" pitchFamily="18" charset="0"/>
                <a:ea typeface="楷体_GB2312" pitchFamily="49" charset="-122"/>
              </a:defRPr>
            </a:lvl4pPr>
            <a:lvl5pPr marL="2057400" indent="-228600" eaLnBrk="0" hangingPunct="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lnSpc>
                <a:spcPct val="120000"/>
              </a:lnSpc>
              <a:spcBef>
                <a:spcPct val="50000"/>
              </a:spcBef>
            </a:pPr>
            <a:r>
              <a:rPr lang="en-US" altLang="zh-CN" dirty="0"/>
              <a:t>      </a:t>
            </a:r>
            <a:r>
              <a:rPr lang="zh-CN" altLang="en-US" sz="2000" b="1" dirty="0">
                <a:latin typeface="+mn-ea"/>
                <a:ea typeface="+mn-ea"/>
              </a:rPr>
              <a:t>光电池的最大输出电功率和输入光功率的比值，称为光电池的</a:t>
            </a:r>
            <a:r>
              <a:rPr lang="zh-CN" altLang="en-US" sz="2000" b="1" dirty="0">
                <a:solidFill>
                  <a:srgbClr val="FF0000"/>
                </a:solidFill>
                <a:latin typeface="+mn-ea"/>
                <a:ea typeface="+mn-ea"/>
              </a:rPr>
              <a:t>转换效率</a:t>
            </a:r>
            <a:r>
              <a:rPr lang="zh-CN" altLang="en-US" sz="2000" b="1" dirty="0">
                <a:latin typeface="+mn-ea"/>
                <a:ea typeface="+mn-ea"/>
              </a:rPr>
              <a:t>。</a:t>
            </a:r>
          </a:p>
        </p:txBody>
      </p:sp>
      <p:sp>
        <p:nvSpPr>
          <p:cNvPr id="53253" name="Text Box 6"/>
          <p:cNvSpPr txBox="1">
            <a:spLocks noChangeArrowheads="1"/>
          </p:cNvSpPr>
          <p:nvPr/>
        </p:nvSpPr>
        <p:spPr bwMode="auto">
          <a:xfrm>
            <a:off x="325383" y="1911350"/>
            <a:ext cx="8058150" cy="496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楷体_GB2312" pitchFamily="49" charset="-122"/>
              </a:defRPr>
            </a:lvl1pPr>
            <a:lvl2pPr marL="742950" indent="-285750" eaLnBrk="0" hangingPunct="0">
              <a:defRPr sz="2400">
                <a:solidFill>
                  <a:schemeClr val="tx1"/>
                </a:solidFill>
                <a:latin typeface="Times New Roman" panose="02020603050405020304" pitchFamily="18" charset="0"/>
                <a:ea typeface="楷体_GB2312" pitchFamily="49" charset="-122"/>
              </a:defRPr>
            </a:lvl2pPr>
            <a:lvl3pPr marL="1143000" indent="-228600" eaLnBrk="0" hangingPunct="0">
              <a:defRPr sz="2400">
                <a:solidFill>
                  <a:schemeClr val="tx1"/>
                </a:solidFill>
                <a:latin typeface="Times New Roman" panose="02020603050405020304" pitchFamily="18" charset="0"/>
                <a:ea typeface="楷体_GB2312" pitchFamily="49" charset="-122"/>
              </a:defRPr>
            </a:lvl3pPr>
            <a:lvl4pPr marL="1600200" indent="-228600" eaLnBrk="0" hangingPunct="0">
              <a:defRPr sz="2400">
                <a:solidFill>
                  <a:schemeClr val="tx1"/>
                </a:solidFill>
                <a:latin typeface="Times New Roman" panose="02020603050405020304" pitchFamily="18" charset="0"/>
                <a:ea typeface="楷体_GB2312" pitchFamily="49" charset="-122"/>
              </a:defRPr>
            </a:lvl4pPr>
            <a:lvl5pPr marL="2057400" indent="-228600" eaLnBrk="0" hangingPunct="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lnSpc>
                <a:spcPct val="120000"/>
              </a:lnSpc>
              <a:spcBef>
                <a:spcPct val="50000"/>
              </a:spcBef>
            </a:pPr>
            <a:r>
              <a:rPr lang="en-US" altLang="zh-CN" dirty="0"/>
              <a:t>       </a:t>
            </a:r>
            <a:r>
              <a:rPr lang="zh-CN" altLang="en-US" sz="2000" b="1" dirty="0">
                <a:latin typeface="+mn-ea"/>
                <a:ea typeface="+mn-ea"/>
              </a:rPr>
              <a:t>在一定负载电阻下，光电池的输出功率可表示为</a:t>
            </a:r>
          </a:p>
        </p:txBody>
      </p:sp>
      <p:graphicFrame>
        <p:nvGraphicFramePr>
          <p:cNvPr id="53250" name="Object 2"/>
          <p:cNvGraphicFramePr>
            <a:graphicFrameLocks noChangeAspect="1"/>
          </p:cNvGraphicFramePr>
          <p:nvPr>
            <p:extLst>
              <p:ext uri="{D42A27DB-BD31-4B8C-83A1-F6EECF244321}">
                <p14:modId xmlns:p14="http://schemas.microsoft.com/office/powerpoint/2010/main" val="521576076"/>
              </p:ext>
            </p:extLst>
          </p:nvPr>
        </p:nvGraphicFramePr>
        <p:xfrm>
          <a:off x="3862333" y="2474912"/>
          <a:ext cx="1152525" cy="423863"/>
        </p:xfrm>
        <a:graphic>
          <a:graphicData uri="http://schemas.openxmlformats.org/presentationml/2006/ole">
            <mc:AlternateContent xmlns:mc="http://schemas.openxmlformats.org/markup-compatibility/2006">
              <mc:Choice xmlns:v="urn:schemas-microsoft-com:vml" Requires="v">
                <p:oleObj spid="_x0000_s1017957" name="Equation" r:id="rId3" imgW="482181" imgH="177646" progId="Equation.DSMT4">
                  <p:embed/>
                </p:oleObj>
              </mc:Choice>
              <mc:Fallback>
                <p:oleObj name="Equation" r:id="rId3" imgW="482181" imgH="177646" progId="Equation.DSMT4">
                  <p:embed/>
                  <p:pic>
                    <p:nvPicPr>
                      <p:cNvPr id="0" name="Picture 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2333" y="2474912"/>
                        <a:ext cx="1152525" cy="423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254" name="Text Box 8"/>
          <p:cNvSpPr txBox="1">
            <a:spLocks noChangeArrowheads="1"/>
          </p:cNvSpPr>
          <p:nvPr/>
        </p:nvSpPr>
        <p:spPr bwMode="auto">
          <a:xfrm>
            <a:off x="325383" y="2906712"/>
            <a:ext cx="8489950" cy="217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楷体_GB2312" pitchFamily="49" charset="-122"/>
              </a:defRPr>
            </a:lvl1pPr>
            <a:lvl2pPr marL="742950" indent="-285750" eaLnBrk="0" hangingPunct="0">
              <a:defRPr sz="2400">
                <a:solidFill>
                  <a:schemeClr val="tx1"/>
                </a:solidFill>
                <a:latin typeface="Times New Roman" panose="02020603050405020304" pitchFamily="18" charset="0"/>
                <a:ea typeface="楷体_GB2312" pitchFamily="49" charset="-122"/>
              </a:defRPr>
            </a:lvl2pPr>
            <a:lvl3pPr marL="1143000" indent="-228600" eaLnBrk="0" hangingPunct="0">
              <a:defRPr sz="2400">
                <a:solidFill>
                  <a:schemeClr val="tx1"/>
                </a:solidFill>
                <a:latin typeface="Times New Roman" panose="02020603050405020304" pitchFamily="18" charset="0"/>
                <a:ea typeface="楷体_GB2312" pitchFamily="49" charset="-122"/>
              </a:defRPr>
            </a:lvl3pPr>
            <a:lvl4pPr marL="1600200" indent="-228600" eaLnBrk="0" hangingPunct="0">
              <a:defRPr sz="2400">
                <a:solidFill>
                  <a:schemeClr val="tx1"/>
                </a:solidFill>
                <a:latin typeface="Times New Roman" panose="02020603050405020304" pitchFamily="18" charset="0"/>
                <a:ea typeface="楷体_GB2312" pitchFamily="49" charset="-122"/>
              </a:defRPr>
            </a:lvl4pPr>
            <a:lvl5pPr marL="2057400" indent="-228600" eaLnBrk="0" hangingPunct="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lnSpc>
                <a:spcPct val="130000"/>
              </a:lnSpc>
              <a:spcBef>
                <a:spcPct val="50000"/>
              </a:spcBef>
            </a:pPr>
            <a:r>
              <a:rPr lang="en-US" altLang="zh-CN" b="1" dirty="0">
                <a:latin typeface="+mn-ea"/>
                <a:ea typeface="+mn-ea"/>
              </a:rPr>
              <a:t>       </a:t>
            </a:r>
            <a:r>
              <a:rPr lang="zh-CN" altLang="en-US" sz="2000" b="1" dirty="0">
                <a:latin typeface="+mn-ea"/>
                <a:ea typeface="+mn-ea"/>
              </a:rPr>
              <a:t>显然，只有在某一负载</a:t>
            </a:r>
            <a:r>
              <a:rPr lang="en-US" altLang="zh-CN" sz="2000" b="1" i="1" dirty="0" err="1">
                <a:latin typeface="+mn-ea"/>
                <a:ea typeface="+mn-ea"/>
              </a:rPr>
              <a:t>R</a:t>
            </a:r>
            <a:r>
              <a:rPr lang="en-US" altLang="zh-CN" sz="2000" b="1" baseline="-25000" dirty="0" err="1">
                <a:latin typeface="+mn-ea"/>
                <a:ea typeface="+mn-ea"/>
              </a:rPr>
              <a:t>j</a:t>
            </a:r>
            <a:r>
              <a:rPr lang="zh-CN" altLang="en-US" sz="2000" b="1" dirty="0">
                <a:latin typeface="+mn-ea"/>
                <a:ea typeface="+mn-ea"/>
              </a:rPr>
              <a:t>下，才能得到最大的</a:t>
            </a:r>
            <a:r>
              <a:rPr lang="zh-CN" altLang="en-US" sz="2000" b="1" dirty="0">
                <a:solidFill>
                  <a:srgbClr val="FF0000"/>
                </a:solidFill>
                <a:latin typeface="+mn-ea"/>
                <a:ea typeface="+mn-ea"/>
              </a:rPr>
              <a:t>输出功率</a:t>
            </a:r>
            <a:r>
              <a:rPr lang="en-US" altLang="zh-CN" sz="2000" b="1" i="1" dirty="0" err="1">
                <a:solidFill>
                  <a:srgbClr val="FF0000"/>
                </a:solidFill>
                <a:latin typeface="+mn-ea"/>
                <a:ea typeface="+mn-ea"/>
              </a:rPr>
              <a:t>P</a:t>
            </a:r>
            <a:r>
              <a:rPr lang="en-US" altLang="zh-CN" sz="2000" b="1" baseline="-25000" dirty="0" err="1">
                <a:solidFill>
                  <a:srgbClr val="FF0000"/>
                </a:solidFill>
                <a:latin typeface="+mn-ea"/>
                <a:ea typeface="+mn-ea"/>
              </a:rPr>
              <a:t>j</a:t>
            </a:r>
            <a:r>
              <a:rPr lang="zh-CN" altLang="en-US" sz="2000" b="1" dirty="0">
                <a:latin typeface="+mn-ea"/>
                <a:ea typeface="+mn-ea"/>
              </a:rPr>
              <a:t>（</a:t>
            </a:r>
            <a:r>
              <a:rPr lang="en-US" altLang="zh-CN" sz="2000" b="1" i="1" dirty="0" err="1">
                <a:latin typeface="+mn-ea"/>
                <a:ea typeface="+mn-ea"/>
              </a:rPr>
              <a:t>P</a:t>
            </a:r>
            <a:r>
              <a:rPr lang="en-US" altLang="zh-CN" sz="2000" b="1" baseline="-25000" dirty="0" err="1">
                <a:latin typeface="+mn-ea"/>
                <a:ea typeface="+mn-ea"/>
              </a:rPr>
              <a:t>j</a:t>
            </a:r>
            <a:r>
              <a:rPr lang="en-US" altLang="zh-CN" sz="2000" b="1" dirty="0">
                <a:latin typeface="+mn-ea"/>
                <a:ea typeface="+mn-ea"/>
              </a:rPr>
              <a:t>=</a:t>
            </a:r>
            <a:r>
              <a:rPr lang="en-US" altLang="zh-CN" sz="2000" b="1" i="1" dirty="0" err="1">
                <a:latin typeface="+mn-ea"/>
                <a:ea typeface="+mn-ea"/>
              </a:rPr>
              <a:t>I</a:t>
            </a:r>
            <a:r>
              <a:rPr lang="en-US" altLang="zh-CN" sz="2000" b="1" baseline="-25000" dirty="0" err="1">
                <a:latin typeface="+mn-ea"/>
                <a:ea typeface="+mn-ea"/>
              </a:rPr>
              <a:t>j</a:t>
            </a:r>
            <a:r>
              <a:rPr lang="en-US" altLang="zh-CN" sz="2000" b="1" i="1" dirty="0" err="1">
                <a:latin typeface="+mn-ea"/>
                <a:ea typeface="+mn-ea"/>
              </a:rPr>
              <a:t>U</a:t>
            </a:r>
            <a:r>
              <a:rPr lang="en-US" altLang="zh-CN" sz="2000" b="1" baseline="-25000" dirty="0" err="1">
                <a:latin typeface="+mn-ea"/>
                <a:ea typeface="+mn-ea"/>
              </a:rPr>
              <a:t>j</a:t>
            </a:r>
            <a:r>
              <a:rPr lang="zh-CN" altLang="en-US" sz="2000" b="1" dirty="0">
                <a:latin typeface="+mn-ea"/>
                <a:ea typeface="+mn-ea"/>
              </a:rPr>
              <a:t>）。</a:t>
            </a:r>
            <a:r>
              <a:rPr lang="en-US" altLang="zh-CN" sz="2000" b="1" i="1" dirty="0" err="1">
                <a:highlight>
                  <a:srgbClr val="FFFF00"/>
                </a:highlight>
                <a:latin typeface="+mn-ea"/>
                <a:ea typeface="+mn-ea"/>
              </a:rPr>
              <a:t>R</a:t>
            </a:r>
            <a:r>
              <a:rPr lang="en-US" altLang="zh-CN" sz="2000" b="1" baseline="-25000" dirty="0" err="1">
                <a:highlight>
                  <a:srgbClr val="FFFF00"/>
                </a:highlight>
                <a:latin typeface="+mn-ea"/>
                <a:ea typeface="+mn-ea"/>
              </a:rPr>
              <a:t>j</a:t>
            </a:r>
            <a:r>
              <a:rPr lang="zh-CN" altLang="en-US" sz="2000" b="1" dirty="0">
                <a:highlight>
                  <a:srgbClr val="FFFF00"/>
                </a:highlight>
                <a:latin typeface="+mn-ea"/>
                <a:ea typeface="+mn-ea"/>
              </a:rPr>
              <a:t>称为光电池在一定辐射照度下的最佳负载电阻</a:t>
            </a:r>
            <a:r>
              <a:rPr lang="zh-CN" altLang="en-US" sz="2000" b="1" dirty="0">
                <a:latin typeface="+mn-ea"/>
                <a:ea typeface="+mn-ea"/>
              </a:rPr>
              <a:t>。同一光电池的</a:t>
            </a:r>
            <a:r>
              <a:rPr lang="en-US" altLang="zh-CN" sz="2000" b="1" i="1" dirty="0" err="1">
                <a:latin typeface="+mn-ea"/>
                <a:ea typeface="+mn-ea"/>
              </a:rPr>
              <a:t>R</a:t>
            </a:r>
            <a:r>
              <a:rPr lang="en-US" altLang="zh-CN" sz="2000" b="1" baseline="-25000" dirty="0" err="1">
                <a:latin typeface="+mn-ea"/>
                <a:ea typeface="+mn-ea"/>
              </a:rPr>
              <a:t>j</a:t>
            </a:r>
            <a:r>
              <a:rPr lang="zh-CN" altLang="en-US" sz="2000" b="1" dirty="0">
                <a:latin typeface="+mn-ea"/>
                <a:ea typeface="+mn-ea"/>
              </a:rPr>
              <a:t>值随辐射照度的增强而稍微减小。</a:t>
            </a:r>
          </a:p>
          <a:p>
            <a:pPr eaLnBrk="1" hangingPunct="1">
              <a:lnSpc>
                <a:spcPct val="130000"/>
              </a:lnSpc>
            </a:pPr>
            <a:r>
              <a:rPr lang="zh-CN" altLang="en-US" sz="2000" b="1" dirty="0">
                <a:latin typeface="+mn-ea"/>
                <a:ea typeface="+mn-ea"/>
              </a:rPr>
              <a:t>       </a:t>
            </a:r>
            <a:r>
              <a:rPr lang="en-US" altLang="zh-CN" sz="2000" b="1" i="1" dirty="0" err="1">
                <a:latin typeface="+mn-ea"/>
                <a:ea typeface="+mn-ea"/>
              </a:rPr>
              <a:t>P</a:t>
            </a:r>
            <a:r>
              <a:rPr lang="en-US" altLang="zh-CN" sz="2000" b="1" baseline="-25000" dirty="0" err="1">
                <a:latin typeface="+mn-ea"/>
                <a:ea typeface="+mn-ea"/>
              </a:rPr>
              <a:t>j</a:t>
            </a:r>
            <a:r>
              <a:rPr lang="zh-CN" altLang="en-US" sz="2000" b="1" dirty="0">
                <a:latin typeface="+mn-ea"/>
                <a:ea typeface="+mn-ea"/>
              </a:rPr>
              <a:t>与入射光的比值，即为光电池的转换效率</a:t>
            </a:r>
            <a:r>
              <a:rPr lang="el-GR" altLang="zh-CN" sz="2000" b="1" i="1" dirty="0">
                <a:latin typeface="+mn-ea"/>
                <a:ea typeface="+mn-ea"/>
              </a:rPr>
              <a:t>η</a:t>
            </a:r>
            <a:r>
              <a:rPr lang="zh-CN" altLang="en-US" sz="2000" b="1" dirty="0">
                <a:latin typeface="+mn-ea"/>
                <a:ea typeface="+mn-ea"/>
              </a:rPr>
              <a:t>。</a:t>
            </a:r>
            <a:r>
              <a:rPr lang="zh-CN" altLang="en-US" sz="2000" b="1" dirty="0">
                <a:highlight>
                  <a:srgbClr val="FFFF00"/>
                </a:highlight>
                <a:latin typeface="+mn-ea"/>
                <a:ea typeface="+mn-ea"/>
              </a:rPr>
              <a:t>硅光电池转换效率的理论值，最大可达</a:t>
            </a:r>
            <a:r>
              <a:rPr lang="en-US" altLang="zh-CN" sz="2000" b="1" dirty="0">
                <a:highlight>
                  <a:srgbClr val="FFFF00"/>
                </a:highlight>
                <a:latin typeface="+mn-ea"/>
                <a:ea typeface="+mn-ea"/>
              </a:rPr>
              <a:t>24%</a:t>
            </a:r>
            <a:r>
              <a:rPr lang="zh-CN" altLang="en-US" sz="2000" b="1" dirty="0">
                <a:highlight>
                  <a:srgbClr val="FFFF00"/>
                </a:highlight>
                <a:latin typeface="+mn-ea"/>
                <a:ea typeface="+mn-ea"/>
              </a:rPr>
              <a:t>，而实际上只达到</a:t>
            </a:r>
            <a:r>
              <a:rPr lang="en-US" altLang="zh-CN" sz="2000" b="1" dirty="0">
                <a:highlight>
                  <a:srgbClr val="FFFF00"/>
                </a:highlight>
                <a:latin typeface="+mn-ea"/>
                <a:ea typeface="+mn-ea"/>
              </a:rPr>
              <a:t>10%</a:t>
            </a:r>
            <a:r>
              <a:rPr lang="zh-CN" altLang="en-US" sz="2000" b="1" dirty="0">
                <a:highlight>
                  <a:srgbClr val="FFFF00"/>
                </a:highlight>
                <a:latin typeface="+mn-ea"/>
                <a:ea typeface="+mn-ea"/>
              </a:rPr>
              <a:t>～</a:t>
            </a:r>
            <a:r>
              <a:rPr lang="en-US" altLang="zh-CN" sz="2000" b="1" dirty="0">
                <a:highlight>
                  <a:srgbClr val="FFFF00"/>
                </a:highlight>
                <a:latin typeface="+mn-ea"/>
                <a:ea typeface="+mn-ea"/>
              </a:rPr>
              <a:t>15%</a:t>
            </a:r>
            <a:r>
              <a:rPr lang="zh-CN" altLang="en-US" sz="2000" b="1" dirty="0">
                <a:latin typeface="+mn-ea"/>
                <a:ea typeface="+mn-ea"/>
              </a:rPr>
              <a:t>。</a:t>
            </a:r>
            <a:endParaRPr lang="zh-CN" altLang="el-GR" sz="2000" b="1" i="1" dirty="0">
              <a:latin typeface="+mn-ea"/>
              <a:ea typeface="+mn-ea"/>
            </a:endParaRPr>
          </a:p>
        </p:txBody>
      </p:sp>
      <p:sp>
        <p:nvSpPr>
          <p:cNvPr id="7" name="矩形 6"/>
          <p:cNvSpPr/>
          <p:nvPr/>
        </p:nvSpPr>
        <p:spPr>
          <a:xfrm>
            <a:off x="142875" y="1000125"/>
            <a:ext cx="8286750" cy="46038"/>
          </a:xfrm>
          <a:prstGeom prst="rect">
            <a:avLst/>
          </a:prstGeom>
          <a:gradFill flip="none" rotWithShape="1">
            <a:gsLst>
              <a:gs pos="0">
                <a:srgbClr val="5E9EFF"/>
              </a:gs>
              <a:gs pos="39999">
                <a:srgbClr val="85C2FF"/>
              </a:gs>
              <a:gs pos="70000">
                <a:srgbClr val="C4D6EB"/>
              </a:gs>
              <a:gs pos="100000">
                <a:srgbClr val="FFEBFA"/>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Tree>
    <p:extLst>
      <p:ext uri="{BB962C8B-B14F-4D97-AF65-F5344CB8AC3E}">
        <p14:creationId xmlns:p14="http://schemas.microsoft.com/office/powerpoint/2010/main" val="9949186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4" descr="IMG_3828"/>
          <p:cNvPicPr>
            <a:picLocks noChangeAspect="1" noChangeArrowheads="1"/>
          </p:cNvPicPr>
          <p:nvPr/>
        </p:nvPicPr>
        <p:blipFill>
          <a:blip r:embed="rId2" cstate="print">
            <a:extLst>
              <a:ext uri="{28A0092B-C50C-407E-A947-70E740481C1C}">
                <a14:useLocalDpi xmlns:a14="http://schemas.microsoft.com/office/drawing/2010/main" val="0"/>
              </a:ext>
            </a:extLst>
          </a:blip>
          <a:srcRect l="5048" t="4066" r="6905" b="3679"/>
          <a:stretch>
            <a:fillRect/>
          </a:stretch>
        </p:blipFill>
        <p:spPr bwMode="auto">
          <a:xfrm>
            <a:off x="827584" y="1078663"/>
            <a:ext cx="3816300" cy="3707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1" name="Text Box 6"/>
          <p:cNvSpPr txBox="1">
            <a:spLocks noChangeArrowheads="1"/>
          </p:cNvSpPr>
          <p:nvPr/>
        </p:nvSpPr>
        <p:spPr bwMode="auto">
          <a:xfrm>
            <a:off x="4857752" y="1357298"/>
            <a:ext cx="3998247" cy="853567"/>
          </a:xfrm>
          <a:prstGeom prst="rect">
            <a:avLst/>
          </a:prstGeom>
          <a:noFill/>
          <a:ln>
            <a:solidFill>
              <a:srgbClr val="C00000"/>
            </a:solidFill>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Times New Roman" panose="02020603050405020304" pitchFamily="18" charset="0"/>
                <a:ea typeface="楷体_GB2312" pitchFamily="49" charset="-122"/>
              </a:defRPr>
            </a:lvl1pPr>
            <a:lvl2pPr marL="742950" indent="-285750" eaLnBrk="0" hangingPunct="0">
              <a:defRPr sz="2400">
                <a:solidFill>
                  <a:schemeClr val="tx1"/>
                </a:solidFill>
                <a:latin typeface="Times New Roman" panose="02020603050405020304" pitchFamily="18" charset="0"/>
                <a:ea typeface="楷体_GB2312" pitchFamily="49" charset="-122"/>
              </a:defRPr>
            </a:lvl2pPr>
            <a:lvl3pPr marL="1143000" indent="-228600" eaLnBrk="0" hangingPunct="0">
              <a:defRPr sz="2400">
                <a:solidFill>
                  <a:schemeClr val="tx1"/>
                </a:solidFill>
                <a:latin typeface="Times New Roman" panose="02020603050405020304" pitchFamily="18" charset="0"/>
                <a:ea typeface="楷体_GB2312" pitchFamily="49" charset="-122"/>
              </a:defRPr>
            </a:lvl3pPr>
            <a:lvl4pPr marL="1600200" indent="-228600" eaLnBrk="0" hangingPunct="0">
              <a:defRPr sz="2400">
                <a:solidFill>
                  <a:schemeClr val="tx1"/>
                </a:solidFill>
                <a:latin typeface="Times New Roman" panose="02020603050405020304" pitchFamily="18" charset="0"/>
                <a:ea typeface="楷体_GB2312" pitchFamily="49" charset="-122"/>
              </a:defRPr>
            </a:lvl4pPr>
            <a:lvl5pPr marL="2057400" indent="-228600" eaLnBrk="0" hangingPunct="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lnSpc>
                <a:spcPct val="130000"/>
              </a:lnSpc>
              <a:spcBef>
                <a:spcPts val="1800"/>
              </a:spcBef>
            </a:pPr>
            <a:r>
              <a:rPr lang="zh-CN" altLang="en-US" sz="2000" b="1" dirty="0">
                <a:latin typeface="+mn-ea"/>
                <a:ea typeface="+mn-ea"/>
              </a:rPr>
              <a:t>某照度下，</a:t>
            </a:r>
            <a:r>
              <a:rPr lang="en-US" altLang="zh-CN" sz="2000" b="1" i="1" dirty="0" err="1">
                <a:latin typeface="+mn-ea"/>
                <a:ea typeface="+mn-ea"/>
              </a:rPr>
              <a:t>R</a:t>
            </a:r>
            <a:r>
              <a:rPr lang="en-US" altLang="zh-CN" sz="2000" b="1" baseline="-25000" dirty="0" err="1">
                <a:latin typeface="+mn-ea"/>
                <a:ea typeface="+mn-ea"/>
              </a:rPr>
              <a:t>j</a:t>
            </a:r>
            <a:r>
              <a:rPr lang="zh-CN" altLang="en-US" sz="2000" b="1" dirty="0">
                <a:latin typeface="+mn-ea"/>
                <a:ea typeface="+mn-ea"/>
              </a:rPr>
              <a:t>从</a:t>
            </a:r>
            <a:r>
              <a:rPr lang="en-US" altLang="zh-CN" sz="2000" b="1" dirty="0">
                <a:latin typeface="+mn-ea"/>
                <a:ea typeface="+mn-ea"/>
              </a:rPr>
              <a:t>0-∞</a:t>
            </a:r>
            <a:r>
              <a:rPr lang="zh-CN" altLang="en-US" sz="2000" b="1" dirty="0">
                <a:latin typeface="+mn-ea"/>
                <a:ea typeface="+mn-ea"/>
              </a:rPr>
              <a:t>时，对应的（</a:t>
            </a:r>
            <a:r>
              <a:rPr lang="en-US" altLang="zh-CN" sz="2000" b="1" dirty="0">
                <a:latin typeface="+mn-ea"/>
                <a:ea typeface="+mn-ea"/>
              </a:rPr>
              <a:t>U,I</a:t>
            </a:r>
            <a:r>
              <a:rPr lang="zh-CN" altLang="en-US" sz="2000" b="1" dirty="0">
                <a:latin typeface="+mn-ea"/>
                <a:ea typeface="+mn-ea"/>
              </a:rPr>
              <a:t>）轨迹。</a:t>
            </a:r>
            <a:endParaRPr lang="en-US" altLang="zh-CN" sz="2000" b="1" dirty="0">
              <a:latin typeface="+mn-ea"/>
              <a:ea typeface="+mn-ea"/>
            </a:endParaRPr>
          </a:p>
        </p:txBody>
      </p:sp>
      <p:sp>
        <p:nvSpPr>
          <p:cNvPr id="83972" name="Text Box 7"/>
          <p:cNvSpPr txBox="1">
            <a:spLocks noChangeArrowheads="1"/>
          </p:cNvSpPr>
          <p:nvPr/>
        </p:nvSpPr>
        <p:spPr bwMode="auto">
          <a:xfrm>
            <a:off x="250825" y="5013325"/>
            <a:ext cx="8713788" cy="1253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楷体_GB2312" pitchFamily="49" charset="-122"/>
              </a:defRPr>
            </a:lvl1pPr>
            <a:lvl2pPr marL="742950" indent="-285750" eaLnBrk="0" hangingPunct="0">
              <a:defRPr sz="2400">
                <a:solidFill>
                  <a:schemeClr val="tx1"/>
                </a:solidFill>
                <a:latin typeface="Times New Roman" panose="02020603050405020304" pitchFamily="18" charset="0"/>
                <a:ea typeface="楷体_GB2312" pitchFamily="49" charset="-122"/>
              </a:defRPr>
            </a:lvl2pPr>
            <a:lvl3pPr marL="1143000" indent="-228600" eaLnBrk="0" hangingPunct="0">
              <a:defRPr sz="2400">
                <a:solidFill>
                  <a:schemeClr val="tx1"/>
                </a:solidFill>
                <a:latin typeface="Times New Roman" panose="02020603050405020304" pitchFamily="18" charset="0"/>
                <a:ea typeface="楷体_GB2312" pitchFamily="49" charset="-122"/>
              </a:defRPr>
            </a:lvl3pPr>
            <a:lvl4pPr marL="1600200" indent="-228600" eaLnBrk="0" hangingPunct="0">
              <a:defRPr sz="2400">
                <a:solidFill>
                  <a:schemeClr val="tx1"/>
                </a:solidFill>
                <a:latin typeface="Times New Roman" panose="02020603050405020304" pitchFamily="18" charset="0"/>
                <a:ea typeface="楷体_GB2312" pitchFamily="49" charset="-122"/>
              </a:defRPr>
            </a:lvl4pPr>
            <a:lvl5pPr marL="2057400" indent="-228600" eaLnBrk="0" hangingPunct="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lnSpc>
                <a:spcPct val="130000"/>
              </a:lnSpc>
              <a:spcBef>
                <a:spcPct val="50000"/>
              </a:spcBef>
            </a:pPr>
            <a:r>
              <a:rPr lang="en-US" altLang="zh-CN" sz="2000" b="1" dirty="0">
                <a:latin typeface="+mn-ea"/>
                <a:ea typeface="+mn-ea"/>
              </a:rPr>
              <a:t>      </a:t>
            </a:r>
            <a:r>
              <a:rPr lang="zh-CN" altLang="en-US" sz="2000" b="1" dirty="0">
                <a:latin typeface="+mn-ea"/>
                <a:ea typeface="+mn-ea"/>
              </a:rPr>
              <a:t>光电池的最佳负载电阻是随入射光强度的增大而减小的，由于在不同照度下的电压</a:t>
            </a:r>
            <a:r>
              <a:rPr lang="en-US" altLang="zh-CN" sz="2000" b="1" dirty="0">
                <a:latin typeface="+mn-ea"/>
                <a:ea typeface="+mn-ea"/>
              </a:rPr>
              <a:t>-</a:t>
            </a:r>
            <a:r>
              <a:rPr lang="zh-CN" altLang="en-US" sz="2000" b="1" dirty="0">
                <a:latin typeface="+mn-ea"/>
                <a:ea typeface="+mn-ea"/>
              </a:rPr>
              <a:t>电流曲线不同，对应的最佳负载线不同。因此每个光电池的最佳负载线不是一条，而是一簇。</a:t>
            </a:r>
          </a:p>
        </p:txBody>
      </p:sp>
      <p:sp>
        <p:nvSpPr>
          <p:cNvPr id="5" name="矩形 4"/>
          <p:cNvSpPr/>
          <p:nvPr/>
        </p:nvSpPr>
        <p:spPr>
          <a:xfrm>
            <a:off x="142875" y="1000125"/>
            <a:ext cx="8286750" cy="46038"/>
          </a:xfrm>
          <a:prstGeom prst="rect">
            <a:avLst/>
          </a:prstGeom>
          <a:gradFill flip="none" rotWithShape="1">
            <a:gsLst>
              <a:gs pos="0">
                <a:srgbClr val="5E9EFF"/>
              </a:gs>
              <a:gs pos="39999">
                <a:srgbClr val="85C2FF"/>
              </a:gs>
              <a:gs pos="70000">
                <a:srgbClr val="C4D6EB"/>
              </a:gs>
              <a:gs pos="100000">
                <a:srgbClr val="FFEBFA"/>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6" name="Text Box 6"/>
          <p:cNvSpPr txBox="1">
            <a:spLocks noChangeArrowheads="1"/>
          </p:cNvSpPr>
          <p:nvPr/>
        </p:nvSpPr>
        <p:spPr bwMode="auto">
          <a:xfrm>
            <a:off x="4786314" y="2571744"/>
            <a:ext cx="3998247" cy="1923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ea typeface="楷体_GB2312" pitchFamily="49" charset="-122"/>
              </a:defRPr>
            </a:lvl1pPr>
            <a:lvl2pPr marL="742950" indent="-285750" eaLnBrk="0" hangingPunct="0">
              <a:defRPr sz="2400">
                <a:solidFill>
                  <a:schemeClr val="tx1"/>
                </a:solidFill>
                <a:latin typeface="Times New Roman" panose="02020603050405020304" pitchFamily="18" charset="0"/>
                <a:ea typeface="楷体_GB2312" pitchFamily="49" charset="-122"/>
              </a:defRPr>
            </a:lvl2pPr>
            <a:lvl3pPr marL="1143000" indent="-228600" eaLnBrk="0" hangingPunct="0">
              <a:defRPr sz="2400">
                <a:solidFill>
                  <a:schemeClr val="tx1"/>
                </a:solidFill>
                <a:latin typeface="Times New Roman" panose="02020603050405020304" pitchFamily="18" charset="0"/>
                <a:ea typeface="楷体_GB2312" pitchFamily="49" charset="-122"/>
              </a:defRPr>
            </a:lvl3pPr>
            <a:lvl4pPr marL="1600200" indent="-228600" eaLnBrk="0" hangingPunct="0">
              <a:defRPr sz="2400">
                <a:solidFill>
                  <a:schemeClr val="tx1"/>
                </a:solidFill>
                <a:latin typeface="Times New Roman" panose="02020603050405020304" pitchFamily="18" charset="0"/>
                <a:ea typeface="楷体_GB2312" pitchFamily="49" charset="-122"/>
              </a:defRPr>
            </a:lvl4pPr>
            <a:lvl5pPr marL="2057400" indent="-228600" eaLnBrk="0" hangingPunct="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lnSpc>
                <a:spcPct val="130000"/>
              </a:lnSpc>
              <a:spcBef>
                <a:spcPts val="1800"/>
              </a:spcBef>
            </a:pPr>
            <a:r>
              <a:rPr lang="zh-CN" altLang="en-US" sz="2000" b="1" dirty="0">
                <a:latin typeface="+mn-ea"/>
                <a:ea typeface="+mn-ea"/>
              </a:rPr>
              <a:t>矩形</a:t>
            </a:r>
            <a:r>
              <a:rPr lang="en-US" altLang="zh-CN" sz="2000" b="1" dirty="0">
                <a:latin typeface="+mn-ea"/>
                <a:ea typeface="+mn-ea"/>
              </a:rPr>
              <a:t>OU</a:t>
            </a:r>
            <a:r>
              <a:rPr lang="en-US" altLang="zh-CN" sz="2000" b="1" baseline="-25000" dirty="0">
                <a:latin typeface="+mn-ea"/>
                <a:ea typeface="+mn-ea"/>
              </a:rPr>
              <a:t>H</a:t>
            </a:r>
            <a:r>
              <a:rPr lang="en-US" altLang="zh-CN" sz="2000" b="1" dirty="0">
                <a:latin typeface="+mn-ea"/>
                <a:ea typeface="+mn-ea"/>
              </a:rPr>
              <a:t>P</a:t>
            </a:r>
            <a:r>
              <a:rPr lang="en-US" altLang="zh-CN" sz="2000" b="1" baseline="-25000" dirty="0">
                <a:latin typeface="+mn-ea"/>
                <a:ea typeface="+mn-ea"/>
              </a:rPr>
              <a:t>H</a:t>
            </a:r>
            <a:r>
              <a:rPr lang="en-US" altLang="zh-CN" sz="2000" b="1" dirty="0">
                <a:latin typeface="+mn-ea"/>
                <a:ea typeface="+mn-ea"/>
              </a:rPr>
              <a:t>I</a:t>
            </a:r>
            <a:r>
              <a:rPr lang="en-US" altLang="zh-CN" sz="2000" b="1" baseline="-25000" dirty="0">
                <a:latin typeface="+mn-ea"/>
                <a:ea typeface="+mn-ea"/>
              </a:rPr>
              <a:t>H</a:t>
            </a:r>
            <a:r>
              <a:rPr lang="zh-CN" altLang="en-US" sz="2000" b="1" dirty="0">
                <a:latin typeface="+mn-ea"/>
                <a:ea typeface="+mn-ea"/>
              </a:rPr>
              <a:t>对应的面积，即为某个负载</a:t>
            </a:r>
            <a:r>
              <a:rPr lang="en-US" altLang="zh-CN" sz="2000" b="1" i="1" dirty="0">
                <a:latin typeface="+mn-ea"/>
              </a:rPr>
              <a:t>R</a:t>
            </a:r>
            <a:r>
              <a:rPr lang="en-US" altLang="zh-CN" sz="2000" b="1" baseline="-25000" dirty="0">
                <a:latin typeface="+mn-ea"/>
              </a:rPr>
              <a:t>H</a:t>
            </a:r>
            <a:r>
              <a:rPr lang="zh-CN" altLang="en-US" sz="2000" b="1" dirty="0">
                <a:latin typeface="+mn-ea"/>
                <a:ea typeface="+mn-ea"/>
              </a:rPr>
              <a:t>时对应的输出功率。</a:t>
            </a:r>
            <a:endParaRPr lang="en-US" altLang="zh-CN" sz="2000" b="1" dirty="0">
              <a:latin typeface="+mn-ea"/>
              <a:ea typeface="+mn-ea"/>
            </a:endParaRPr>
          </a:p>
          <a:p>
            <a:pPr eaLnBrk="1" hangingPunct="1">
              <a:lnSpc>
                <a:spcPct val="130000"/>
              </a:lnSpc>
              <a:spcBef>
                <a:spcPts val="1800"/>
              </a:spcBef>
            </a:pPr>
            <a:r>
              <a:rPr lang="zh-CN" altLang="en-US" sz="2000" b="1" dirty="0">
                <a:latin typeface="+mn-ea"/>
                <a:ea typeface="+mn-ea"/>
              </a:rPr>
              <a:t>最大输出功率对应的负载电阻即为最佳匹配电阻。</a:t>
            </a:r>
          </a:p>
        </p:txBody>
      </p:sp>
      <p:cxnSp>
        <p:nvCxnSpPr>
          <p:cNvPr id="8" name="直接箭头连接符 7"/>
          <p:cNvCxnSpPr/>
          <p:nvPr/>
        </p:nvCxnSpPr>
        <p:spPr>
          <a:xfrm flipV="1">
            <a:off x="3428992" y="1785926"/>
            <a:ext cx="1428760" cy="927106"/>
          </a:xfrm>
          <a:prstGeom prst="straightConnector1">
            <a:avLst/>
          </a:prstGeom>
          <a:ln w="25400">
            <a:solidFill>
              <a:srgbClr val="0070C0"/>
            </a:solidFill>
            <a:prstDash val="soli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92173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3267" name="Text Box 3"/>
          <p:cNvSpPr txBox="1">
            <a:spLocks noChangeArrowheads="1"/>
          </p:cNvSpPr>
          <p:nvPr/>
        </p:nvSpPr>
        <p:spPr bwMode="auto">
          <a:xfrm>
            <a:off x="394086" y="1162255"/>
            <a:ext cx="3601650" cy="2400657"/>
          </a:xfrm>
          <a:prstGeom prst="rect">
            <a:avLst/>
          </a:prstGeom>
          <a:noFill/>
          <a:ln w="9525">
            <a:noFill/>
            <a:miter lim="800000"/>
            <a:headEnd/>
            <a:tailEnd/>
          </a:ln>
          <a:effectLst/>
        </p:spPr>
        <p:txBody>
          <a:bodyPr wrap="square">
            <a:spAutoFit/>
          </a:bodyPr>
          <a:lstStyle/>
          <a:p>
            <a:pPr>
              <a:lnSpc>
                <a:spcPct val="150000"/>
              </a:lnSpc>
            </a:pPr>
            <a:r>
              <a:rPr lang="zh-CN" altLang="en-US" sz="2000" b="1" dirty="0">
                <a:latin typeface="+mn-ea"/>
                <a:ea typeface="+mn-ea"/>
              </a:rPr>
              <a:t>在没有烟雾时，由于红外对管相互垂直，烟雾室内又涂有黑色吸光材料，所以红外</a:t>
            </a:r>
            <a:r>
              <a:rPr lang="en-US" altLang="zh-CN" sz="2000" b="1" dirty="0">
                <a:latin typeface="+mn-ea"/>
                <a:ea typeface="+mn-ea"/>
              </a:rPr>
              <a:t>LED</a:t>
            </a:r>
            <a:r>
              <a:rPr lang="zh-CN" altLang="en-US" sz="2000" b="1" dirty="0">
                <a:latin typeface="+mn-ea"/>
                <a:ea typeface="+mn-ea"/>
              </a:rPr>
              <a:t>发出的红外光无法到达红外光敏三极管。</a:t>
            </a:r>
          </a:p>
        </p:txBody>
      </p:sp>
      <p:sp>
        <p:nvSpPr>
          <p:cNvPr id="523268" name="Text Box 4"/>
          <p:cNvSpPr txBox="1">
            <a:spLocks noChangeArrowheads="1"/>
          </p:cNvSpPr>
          <p:nvPr/>
        </p:nvSpPr>
        <p:spPr bwMode="auto">
          <a:xfrm>
            <a:off x="4369661" y="4854712"/>
            <a:ext cx="4398765" cy="1422954"/>
          </a:xfrm>
          <a:prstGeom prst="rect">
            <a:avLst/>
          </a:prstGeom>
          <a:noFill/>
          <a:ln w="9525">
            <a:noFill/>
            <a:miter lim="800000"/>
            <a:headEnd/>
            <a:tailEnd/>
          </a:ln>
          <a:effectLst/>
        </p:spPr>
        <p:txBody>
          <a:bodyPr wrap="square">
            <a:spAutoFit/>
          </a:bodyPr>
          <a:lstStyle/>
          <a:p>
            <a:pPr>
              <a:lnSpc>
                <a:spcPct val="150000"/>
              </a:lnSpc>
            </a:pPr>
            <a:r>
              <a:rPr lang="zh-CN" altLang="en-US" sz="2000" b="1" dirty="0">
                <a:latin typeface="+mn-ea"/>
                <a:ea typeface="+mn-ea"/>
              </a:rPr>
              <a:t>当烟雾进入烟雾室后，</a:t>
            </a:r>
            <a:r>
              <a:rPr lang="zh-CN" altLang="en-US" sz="2000" b="1" dirty="0">
                <a:highlight>
                  <a:srgbClr val="FFFF00"/>
                </a:highlight>
                <a:latin typeface="+mn-ea"/>
                <a:ea typeface="+mn-ea"/>
              </a:rPr>
              <a:t>烟雾的固体粒子对红外光产生漫反射</a:t>
            </a:r>
            <a:r>
              <a:rPr lang="zh-CN" altLang="en-US" sz="2000" b="1" dirty="0">
                <a:latin typeface="+mn-ea"/>
                <a:ea typeface="+mn-ea"/>
              </a:rPr>
              <a:t>，使部分红外光到达光敏三极管，有光电流输出。</a:t>
            </a:r>
          </a:p>
        </p:txBody>
      </p:sp>
      <p:pic>
        <p:nvPicPr>
          <p:cNvPr id="523269" name="Picture 5" descr="满山红"/>
          <p:cNvPicPr>
            <a:picLocks noChangeAspect="1" noChangeArrowheads="1" noCrop="1"/>
          </p:cNvPicPr>
          <p:nvPr/>
        </p:nvPicPr>
        <p:blipFill>
          <a:blip r:embed="rId2"/>
          <a:srcRect/>
          <a:stretch>
            <a:fillRect/>
          </a:stretch>
        </p:blipFill>
        <p:spPr bwMode="auto">
          <a:xfrm>
            <a:off x="4038001" y="981075"/>
            <a:ext cx="4746429" cy="3452697"/>
          </a:xfrm>
          <a:prstGeom prst="rect">
            <a:avLst/>
          </a:prstGeom>
          <a:noFill/>
        </p:spPr>
      </p:pic>
      <p:sp>
        <p:nvSpPr>
          <p:cNvPr id="7" name="Line 3"/>
          <p:cNvSpPr>
            <a:spLocks noChangeShapeType="1"/>
          </p:cNvSpPr>
          <p:nvPr/>
        </p:nvSpPr>
        <p:spPr bwMode="auto">
          <a:xfrm>
            <a:off x="1331913" y="981075"/>
            <a:ext cx="7127875" cy="0"/>
          </a:xfrm>
          <a:prstGeom prst="line">
            <a:avLst/>
          </a:prstGeom>
          <a:noFill/>
          <a:ln w="9525">
            <a:solidFill>
              <a:srgbClr val="33CCCC"/>
            </a:solidFill>
            <a:round/>
            <a:headEnd/>
            <a:tailEnd/>
          </a:ln>
        </p:spPr>
        <p:txBody>
          <a:bodyPr/>
          <a:lstStyle/>
          <a:p>
            <a:endParaRPr lang="zh-CN" altLang="en-US"/>
          </a:p>
        </p:txBody>
      </p:sp>
      <p:pic>
        <p:nvPicPr>
          <p:cNvPr id="9" name="Picture 4" descr="烟雾报警器外形B"/>
          <p:cNvPicPr>
            <a:picLocks noChangeAspect="1" noChangeArrowheads="1"/>
          </p:cNvPicPr>
          <p:nvPr/>
        </p:nvPicPr>
        <p:blipFill>
          <a:blip r:embed="rId3"/>
          <a:srcRect/>
          <a:stretch>
            <a:fillRect/>
          </a:stretch>
        </p:blipFill>
        <p:spPr bwMode="auto">
          <a:xfrm>
            <a:off x="1864593" y="3245911"/>
            <a:ext cx="2152276" cy="1651127"/>
          </a:xfrm>
          <a:prstGeom prst="rect">
            <a:avLst/>
          </a:prstGeom>
          <a:noFill/>
        </p:spPr>
      </p:pic>
      <p:pic>
        <p:nvPicPr>
          <p:cNvPr id="10" name="Picture 13" descr="无线火灾烟雾报警传感器A"/>
          <p:cNvPicPr>
            <a:picLocks noChangeAspect="1" noChangeArrowheads="1"/>
          </p:cNvPicPr>
          <p:nvPr/>
        </p:nvPicPr>
        <p:blipFill>
          <a:blip r:embed="rId4"/>
          <a:srcRect/>
          <a:stretch>
            <a:fillRect/>
          </a:stretch>
        </p:blipFill>
        <p:spPr bwMode="auto">
          <a:xfrm>
            <a:off x="271743" y="4725594"/>
            <a:ext cx="1923168" cy="1896545"/>
          </a:xfrm>
          <a:prstGeom prst="rect">
            <a:avLst/>
          </a:prstGeom>
          <a:noFill/>
        </p:spPr>
      </p:pic>
      <p:sp>
        <p:nvSpPr>
          <p:cNvPr id="11" name="Rectangle 8"/>
          <p:cNvSpPr>
            <a:spLocks noChangeArrowheads="1"/>
          </p:cNvSpPr>
          <p:nvPr/>
        </p:nvSpPr>
        <p:spPr bwMode="auto">
          <a:xfrm>
            <a:off x="4905144" y="249957"/>
            <a:ext cx="3879286" cy="630942"/>
          </a:xfrm>
          <a:prstGeom prst="rect">
            <a:avLst/>
          </a:prstGeom>
          <a:noFill/>
          <a:ln w="9525">
            <a:noFill/>
            <a:miter lim="800000"/>
            <a:headEnd/>
            <a:tailEnd/>
          </a:ln>
        </p:spPr>
        <p:txBody>
          <a:bodyPr wrap="square">
            <a:spAutoFit/>
          </a:bodyPr>
          <a:lstStyle/>
          <a:p>
            <a:pPr>
              <a:lnSpc>
                <a:spcPct val="125000"/>
              </a:lnSpc>
              <a:buSzPct val="85000"/>
            </a:pPr>
            <a:r>
              <a:rPr lang="zh-CN" altLang="en-US" sz="2800" b="1" dirty="0">
                <a:solidFill>
                  <a:srgbClr val="0070C0"/>
                </a:solidFill>
                <a:latin typeface="+mn-ea"/>
                <a:ea typeface="+mn-ea"/>
                <a:sym typeface="黑体" pitchFamily="49" charset="-122"/>
              </a:rPr>
              <a:t>反射式烟雾报警器原理</a:t>
            </a:r>
          </a:p>
        </p:txBody>
      </p:sp>
      <p:sp>
        <p:nvSpPr>
          <p:cNvPr id="12" name="Rectangle 8"/>
          <p:cNvSpPr>
            <a:spLocks noChangeArrowheads="1"/>
          </p:cNvSpPr>
          <p:nvPr/>
        </p:nvSpPr>
        <p:spPr bwMode="auto">
          <a:xfrm>
            <a:off x="874635" y="231785"/>
            <a:ext cx="1336379" cy="581762"/>
          </a:xfrm>
          <a:prstGeom prst="rect">
            <a:avLst/>
          </a:prstGeom>
          <a:noFill/>
          <a:ln w="9525">
            <a:noFill/>
            <a:miter lim="800000"/>
            <a:headEnd/>
            <a:tailEnd/>
          </a:ln>
        </p:spPr>
        <p:txBody>
          <a:bodyPr wrap="square">
            <a:spAutoFit/>
          </a:bodyPr>
          <a:lstStyle/>
          <a:p>
            <a:pPr>
              <a:lnSpc>
                <a:spcPct val="125000"/>
              </a:lnSpc>
              <a:buSzPct val="85000"/>
            </a:pPr>
            <a:r>
              <a:rPr lang="zh-CN" altLang="en-US" sz="2800" b="1" dirty="0">
                <a:solidFill>
                  <a:srgbClr val="FF0000"/>
                </a:solidFill>
                <a:latin typeface="+mn-ea"/>
                <a:ea typeface="+mn-ea"/>
                <a:sym typeface="黑体" pitchFamily="49" charset="-122"/>
              </a:rPr>
              <a:t>应用</a:t>
            </a:r>
          </a:p>
        </p:txBody>
      </p:sp>
    </p:spTree>
    <p:extLst>
      <p:ext uri="{BB962C8B-B14F-4D97-AF65-F5344CB8AC3E}">
        <p14:creationId xmlns:p14="http://schemas.microsoft.com/office/powerpoint/2010/main" val="1326260400"/>
      </p:ext>
    </p:extLst>
  </p:cSld>
  <p:clrMapOvr>
    <a:masterClrMapping/>
  </p:clrMapOvr>
  <p:transition spd="med" advTm="147500">
    <p:spli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Line 3"/>
          <p:cNvSpPr>
            <a:spLocks noChangeShapeType="1"/>
          </p:cNvSpPr>
          <p:nvPr/>
        </p:nvSpPr>
        <p:spPr bwMode="auto">
          <a:xfrm>
            <a:off x="1331913" y="981075"/>
            <a:ext cx="7127875" cy="0"/>
          </a:xfrm>
          <a:prstGeom prst="line">
            <a:avLst/>
          </a:prstGeom>
          <a:noFill/>
          <a:ln w="9525">
            <a:solidFill>
              <a:srgbClr val="33CCCC"/>
            </a:solidFill>
            <a:round/>
            <a:headEnd/>
            <a:tailEnd/>
          </a:ln>
        </p:spPr>
        <p:txBody>
          <a:bodyPr/>
          <a:lstStyle/>
          <a:p>
            <a:endParaRPr lang="zh-CN" altLang="en-US"/>
          </a:p>
        </p:txBody>
      </p:sp>
      <p:sp>
        <p:nvSpPr>
          <p:cNvPr id="51" name="Rectangle 8"/>
          <p:cNvSpPr>
            <a:spLocks noChangeArrowheads="1"/>
          </p:cNvSpPr>
          <p:nvPr/>
        </p:nvSpPr>
        <p:spPr bwMode="auto">
          <a:xfrm>
            <a:off x="789173" y="214290"/>
            <a:ext cx="8354827" cy="738664"/>
          </a:xfrm>
          <a:prstGeom prst="rect">
            <a:avLst/>
          </a:prstGeom>
          <a:noFill/>
          <a:ln w="9525">
            <a:noFill/>
            <a:miter lim="800000"/>
            <a:headEnd/>
            <a:tailEnd/>
          </a:ln>
        </p:spPr>
        <p:txBody>
          <a:bodyPr wrap="square">
            <a:spAutoFit/>
          </a:bodyPr>
          <a:lstStyle/>
          <a:p>
            <a:pPr marL="0" lvl="1">
              <a:lnSpc>
                <a:spcPct val="150000"/>
              </a:lnSpc>
              <a:buClr>
                <a:schemeClr val="bg2"/>
              </a:buClr>
              <a:buFont typeface="Webdings" pitchFamily="18" charset="2"/>
              <a:buNone/>
            </a:pPr>
            <a:r>
              <a:rPr lang="zh-CN" altLang="en-US" sz="2800" b="1" dirty="0">
                <a:solidFill>
                  <a:srgbClr val="0066FF"/>
                </a:solidFill>
                <a:latin typeface="黑体" pitchFamily="49" charset="-122"/>
                <a:ea typeface="黑体" pitchFamily="49" charset="-122"/>
              </a:rPr>
              <a:t>光的频率表现为可见光的颜色，不随环境因素变化</a:t>
            </a:r>
          </a:p>
        </p:txBody>
      </p:sp>
      <p:graphicFrame>
        <p:nvGraphicFramePr>
          <p:cNvPr id="10" name="Group 3"/>
          <p:cNvGraphicFramePr>
            <a:graphicFrameLocks noGrp="1"/>
          </p:cNvGraphicFramePr>
          <p:nvPr/>
        </p:nvGraphicFramePr>
        <p:xfrm>
          <a:off x="885825" y="1716088"/>
          <a:ext cx="7920038" cy="4573589"/>
        </p:xfrm>
        <a:graphic>
          <a:graphicData uri="http://schemas.openxmlformats.org/drawingml/2006/table">
            <a:tbl>
              <a:tblPr/>
              <a:tblGrid>
                <a:gridCol w="871538">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3335337">
                  <a:extLst>
                    <a:ext uri="{9D8B030D-6E8A-4147-A177-3AD203B41FA5}">
                      <a16:colId xmlns:a16="http://schemas.microsoft.com/office/drawing/2014/main" val="20002"/>
                    </a:ext>
                  </a:extLst>
                </a:gridCol>
                <a:gridCol w="2112963">
                  <a:extLst>
                    <a:ext uri="{9D8B030D-6E8A-4147-A177-3AD203B41FA5}">
                      <a16:colId xmlns:a16="http://schemas.microsoft.com/office/drawing/2014/main" val="20003"/>
                    </a:ext>
                  </a:extLst>
                </a:gridCol>
              </a:tblGrid>
              <a:tr h="5762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光色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波长</a:t>
                      </a: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(nm)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频率</a:t>
                      </a: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(Hz)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中心波长 </a:t>
                      </a: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(nm)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56991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红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33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760~622</a:t>
                      </a: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33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zh-CN"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33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660</a:t>
                      </a: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3300"/>
                    </a:solidFill>
                  </a:tcPr>
                </a:tc>
                <a:extLst>
                  <a:ext uri="{0D108BD9-81ED-4DB2-BD59-A6C34878D82A}">
                    <a16:rowId xmlns:a16="http://schemas.microsoft.com/office/drawing/2014/main" val="10001"/>
                  </a:ext>
                </a:extLst>
              </a:tr>
              <a:tr h="5715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橙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C42D"/>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622~597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C42D"/>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zh-CN"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C42D"/>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610</a:t>
                      </a: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C42D"/>
                    </a:solidFill>
                  </a:tcPr>
                </a:tc>
                <a:extLst>
                  <a:ext uri="{0D108BD9-81ED-4DB2-BD59-A6C34878D82A}">
                    <a16:rowId xmlns:a16="http://schemas.microsoft.com/office/drawing/2014/main" val="10002"/>
                  </a:ext>
                </a:extLst>
              </a:tr>
              <a:tr h="5715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黄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597~577</a:t>
                      </a: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zh-CN"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570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3"/>
                  </a:ext>
                </a:extLst>
              </a:tr>
              <a:tr h="5715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绿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6FB4D"/>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577~492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6FB4D"/>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zh-CN"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6FB4D"/>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540</a:t>
                      </a: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6FB4D"/>
                    </a:solidFill>
                  </a:tcPr>
                </a:tc>
                <a:extLst>
                  <a:ext uri="{0D108BD9-81ED-4DB2-BD59-A6C34878D82A}">
                    <a16:rowId xmlns:a16="http://schemas.microsoft.com/office/drawing/2014/main" val="10004"/>
                  </a:ext>
                </a:extLst>
              </a:tr>
              <a:tr h="56991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青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EAFB"/>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492~470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EAFB"/>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zh-CN"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EAFB"/>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480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EAFB"/>
                    </a:solidFill>
                  </a:tcPr>
                </a:tc>
                <a:extLst>
                  <a:ext uri="{0D108BD9-81ED-4DB2-BD59-A6C34878D82A}">
                    <a16:rowId xmlns:a16="http://schemas.microsoft.com/office/drawing/2014/main" val="10005"/>
                  </a:ext>
                </a:extLst>
              </a:tr>
              <a:tr h="5715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兰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2A1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470~455</a:t>
                      </a: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2A1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zh-CN"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2A1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460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2A1FF"/>
                    </a:solidFill>
                  </a:tcPr>
                </a:tc>
                <a:extLst>
                  <a:ext uri="{0D108BD9-81ED-4DB2-BD59-A6C34878D82A}">
                    <a16:rowId xmlns:a16="http://schemas.microsoft.com/office/drawing/2014/main" val="10006"/>
                  </a:ext>
                </a:extLst>
              </a:tr>
              <a:tr h="5715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紫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72DFD"/>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455~400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72DFD"/>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zh-CN"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72DFD"/>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1"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430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72DFD"/>
                    </a:solidFill>
                  </a:tcPr>
                </a:tc>
                <a:extLst>
                  <a:ext uri="{0D108BD9-81ED-4DB2-BD59-A6C34878D82A}">
                    <a16:rowId xmlns:a16="http://schemas.microsoft.com/office/drawing/2014/main" val="10007"/>
                  </a:ext>
                </a:extLst>
              </a:tr>
            </a:tbl>
          </a:graphicData>
        </a:graphic>
      </p:graphicFrame>
      <p:graphicFrame>
        <p:nvGraphicFramePr>
          <p:cNvPr id="11" name="Object 50"/>
          <p:cNvGraphicFramePr>
            <a:graphicFrameLocks/>
          </p:cNvGraphicFramePr>
          <p:nvPr/>
        </p:nvGraphicFramePr>
        <p:xfrm>
          <a:off x="3479800" y="2333625"/>
          <a:ext cx="2940050" cy="392113"/>
        </p:xfrm>
        <a:graphic>
          <a:graphicData uri="http://schemas.openxmlformats.org/presentationml/2006/ole">
            <mc:AlternateContent xmlns:mc="http://schemas.openxmlformats.org/markup-compatibility/2006">
              <mc:Choice xmlns:v="urn:schemas-microsoft-com:vml" Requires="v">
                <p:oleObj spid="_x0000_s1011411" name="公式" r:id="rId4" imgW="2946400" imgH="393700" progId="Equation.3">
                  <p:embed/>
                </p:oleObj>
              </mc:Choice>
              <mc:Fallback>
                <p:oleObj name="公式" r:id="rId4" imgW="2946400" imgH="393700" progId="Equation.3">
                  <p:embed/>
                  <p:pic>
                    <p:nvPicPr>
                      <p:cNvPr id="0" name="Picture 44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9800" y="2333625"/>
                        <a:ext cx="2940050" cy="392113"/>
                      </a:xfrm>
                      <a:prstGeom prst="rect">
                        <a:avLst/>
                      </a:prstGeom>
                      <a:noFill/>
                      <a:extLst>
                        <a:ext uri="{909E8E84-426E-40DD-AFC4-6F175D3DCCD1}">
                          <a14:hiddenFill xmlns:a14="http://schemas.microsoft.com/office/drawing/2010/main">
                            <a:solidFill>
                              <a:srgbClr val="D0EAD3"/>
                            </a:solidFill>
                          </a14:hiddenFill>
                        </a:ext>
                      </a:extLst>
                    </p:spPr>
                  </p:pic>
                </p:oleObj>
              </mc:Fallback>
            </mc:AlternateContent>
          </a:graphicData>
        </a:graphic>
      </p:graphicFrame>
      <p:graphicFrame>
        <p:nvGraphicFramePr>
          <p:cNvPr id="12" name="Object 51"/>
          <p:cNvGraphicFramePr>
            <a:graphicFrameLocks/>
          </p:cNvGraphicFramePr>
          <p:nvPr/>
        </p:nvGraphicFramePr>
        <p:xfrm>
          <a:off x="3454400" y="2903538"/>
          <a:ext cx="2947988" cy="392112"/>
        </p:xfrm>
        <a:graphic>
          <a:graphicData uri="http://schemas.openxmlformats.org/presentationml/2006/ole">
            <mc:AlternateContent xmlns:mc="http://schemas.openxmlformats.org/markup-compatibility/2006">
              <mc:Choice xmlns:v="urn:schemas-microsoft-com:vml" Requires="v">
                <p:oleObj spid="_x0000_s1011412" name="公式" r:id="rId6" imgW="2946400" imgH="393700" progId="Equation.3">
                  <p:embed/>
                </p:oleObj>
              </mc:Choice>
              <mc:Fallback>
                <p:oleObj name="公式" r:id="rId6" imgW="2946400" imgH="393700" progId="Equation.3">
                  <p:embed/>
                  <p:pic>
                    <p:nvPicPr>
                      <p:cNvPr id="0" name="Picture 444"/>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4400" y="2903538"/>
                        <a:ext cx="2947988" cy="392112"/>
                      </a:xfrm>
                      <a:prstGeom prst="rect">
                        <a:avLst/>
                      </a:prstGeom>
                      <a:noFill/>
                      <a:extLst>
                        <a:ext uri="{909E8E84-426E-40DD-AFC4-6F175D3DCCD1}">
                          <a14:hiddenFill xmlns:a14="http://schemas.microsoft.com/office/drawing/2010/main">
                            <a:solidFill>
                              <a:srgbClr val="D0EAD3"/>
                            </a:solidFill>
                          </a14:hiddenFill>
                        </a:ext>
                      </a:extLst>
                    </p:spPr>
                  </p:pic>
                </p:oleObj>
              </mc:Fallback>
            </mc:AlternateContent>
          </a:graphicData>
        </a:graphic>
      </p:graphicFrame>
      <p:graphicFrame>
        <p:nvGraphicFramePr>
          <p:cNvPr id="13" name="Object 52"/>
          <p:cNvGraphicFramePr>
            <a:graphicFrameLocks/>
          </p:cNvGraphicFramePr>
          <p:nvPr/>
        </p:nvGraphicFramePr>
        <p:xfrm>
          <a:off x="3467100" y="3473450"/>
          <a:ext cx="2947988" cy="392113"/>
        </p:xfrm>
        <a:graphic>
          <a:graphicData uri="http://schemas.openxmlformats.org/presentationml/2006/ole">
            <mc:AlternateContent xmlns:mc="http://schemas.openxmlformats.org/markup-compatibility/2006">
              <mc:Choice xmlns:v="urn:schemas-microsoft-com:vml" Requires="v">
                <p:oleObj spid="_x0000_s1011413" name="公式" r:id="rId8" imgW="2946400" imgH="393700" progId="Equation.3">
                  <p:embed/>
                </p:oleObj>
              </mc:Choice>
              <mc:Fallback>
                <p:oleObj name="公式" r:id="rId8" imgW="2946400" imgH="393700" progId="Equation.3">
                  <p:embed/>
                  <p:pic>
                    <p:nvPicPr>
                      <p:cNvPr id="0" name="Picture 445"/>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67100" y="3473450"/>
                        <a:ext cx="2947988" cy="392113"/>
                      </a:xfrm>
                      <a:prstGeom prst="rect">
                        <a:avLst/>
                      </a:prstGeom>
                      <a:noFill/>
                      <a:extLst>
                        <a:ext uri="{909E8E84-426E-40DD-AFC4-6F175D3DCCD1}">
                          <a14:hiddenFill xmlns:a14="http://schemas.microsoft.com/office/drawing/2010/main">
                            <a:solidFill>
                              <a:srgbClr val="D0EAD3"/>
                            </a:solidFill>
                          </a14:hiddenFill>
                        </a:ext>
                      </a:extLst>
                    </p:spPr>
                  </p:pic>
                </p:oleObj>
              </mc:Fallback>
            </mc:AlternateContent>
          </a:graphicData>
        </a:graphic>
      </p:graphicFrame>
      <p:graphicFrame>
        <p:nvGraphicFramePr>
          <p:cNvPr id="14" name="Object 53"/>
          <p:cNvGraphicFramePr>
            <a:graphicFrameLocks/>
          </p:cNvGraphicFramePr>
          <p:nvPr/>
        </p:nvGraphicFramePr>
        <p:xfrm>
          <a:off x="3467100" y="4043363"/>
          <a:ext cx="2911475" cy="392112"/>
        </p:xfrm>
        <a:graphic>
          <a:graphicData uri="http://schemas.openxmlformats.org/presentationml/2006/ole">
            <mc:AlternateContent xmlns:mc="http://schemas.openxmlformats.org/markup-compatibility/2006">
              <mc:Choice xmlns:v="urn:schemas-microsoft-com:vml" Requires="v">
                <p:oleObj spid="_x0000_s1011414" name="公式" r:id="rId10" imgW="2921000" imgH="393700" progId="Equation.3">
                  <p:embed/>
                </p:oleObj>
              </mc:Choice>
              <mc:Fallback>
                <p:oleObj name="公式" r:id="rId10" imgW="2921000" imgH="393700" progId="Equation.3">
                  <p:embed/>
                  <p:pic>
                    <p:nvPicPr>
                      <p:cNvPr id="0" name="Picture 446"/>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67100" y="4043363"/>
                        <a:ext cx="2911475" cy="392112"/>
                      </a:xfrm>
                      <a:prstGeom prst="rect">
                        <a:avLst/>
                      </a:prstGeom>
                      <a:noFill/>
                      <a:extLst>
                        <a:ext uri="{909E8E84-426E-40DD-AFC4-6F175D3DCCD1}">
                          <a14:hiddenFill xmlns:a14="http://schemas.microsoft.com/office/drawing/2010/main">
                            <a:solidFill>
                              <a:srgbClr val="D0EAD3"/>
                            </a:solidFill>
                          </a14:hiddenFill>
                        </a:ext>
                      </a:extLst>
                    </p:spPr>
                  </p:pic>
                </p:oleObj>
              </mc:Fallback>
            </mc:AlternateContent>
          </a:graphicData>
        </a:graphic>
      </p:graphicFrame>
      <p:graphicFrame>
        <p:nvGraphicFramePr>
          <p:cNvPr id="15" name="Object 54"/>
          <p:cNvGraphicFramePr>
            <a:graphicFrameLocks/>
          </p:cNvGraphicFramePr>
          <p:nvPr/>
        </p:nvGraphicFramePr>
        <p:xfrm>
          <a:off x="3467100" y="4613275"/>
          <a:ext cx="2928938" cy="392113"/>
        </p:xfrm>
        <a:graphic>
          <a:graphicData uri="http://schemas.openxmlformats.org/presentationml/2006/ole">
            <mc:AlternateContent xmlns:mc="http://schemas.openxmlformats.org/markup-compatibility/2006">
              <mc:Choice xmlns:v="urn:schemas-microsoft-com:vml" Requires="v">
                <p:oleObj spid="_x0000_s1011415" name="公式" r:id="rId12" imgW="2921000" imgH="393700" progId="Equation.3">
                  <p:embed/>
                </p:oleObj>
              </mc:Choice>
              <mc:Fallback>
                <p:oleObj name="公式" r:id="rId12" imgW="2921000" imgH="393700" progId="Equation.3">
                  <p:embed/>
                  <p:pic>
                    <p:nvPicPr>
                      <p:cNvPr id="0" name="Picture 447"/>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67100" y="4613275"/>
                        <a:ext cx="2928938" cy="392113"/>
                      </a:xfrm>
                      <a:prstGeom prst="rect">
                        <a:avLst/>
                      </a:prstGeom>
                      <a:noFill/>
                      <a:extLst>
                        <a:ext uri="{909E8E84-426E-40DD-AFC4-6F175D3DCCD1}">
                          <a14:hiddenFill xmlns:a14="http://schemas.microsoft.com/office/drawing/2010/main">
                            <a:solidFill>
                              <a:srgbClr val="D0EAD3"/>
                            </a:solidFill>
                          </a14:hiddenFill>
                        </a:ext>
                      </a:extLst>
                    </p:spPr>
                  </p:pic>
                </p:oleObj>
              </mc:Fallback>
            </mc:AlternateContent>
          </a:graphicData>
        </a:graphic>
      </p:graphicFrame>
      <p:graphicFrame>
        <p:nvGraphicFramePr>
          <p:cNvPr id="16" name="Object 55"/>
          <p:cNvGraphicFramePr>
            <a:graphicFrameLocks/>
          </p:cNvGraphicFramePr>
          <p:nvPr/>
        </p:nvGraphicFramePr>
        <p:xfrm>
          <a:off x="3467100" y="5183188"/>
          <a:ext cx="2943225" cy="395287"/>
        </p:xfrm>
        <a:graphic>
          <a:graphicData uri="http://schemas.openxmlformats.org/presentationml/2006/ole">
            <mc:AlternateContent xmlns:mc="http://schemas.openxmlformats.org/markup-compatibility/2006">
              <mc:Choice xmlns:v="urn:schemas-microsoft-com:vml" Requires="v">
                <p:oleObj spid="_x0000_s1011416" name="公式" r:id="rId14" imgW="2946400" imgH="393700" progId="Equation.3">
                  <p:embed/>
                </p:oleObj>
              </mc:Choice>
              <mc:Fallback>
                <p:oleObj name="公式" r:id="rId14" imgW="2946400" imgH="393700" progId="Equation.3">
                  <p:embed/>
                  <p:pic>
                    <p:nvPicPr>
                      <p:cNvPr id="0" name="Picture 448"/>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467100" y="5183188"/>
                        <a:ext cx="2943225" cy="395287"/>
                      </a:xfrm>
                      <a:prstGeom prst="rect">
                        <a:avLst/>
                      </a:prstGeom>
                      <a:noFill/>
                      <a:extLst>
                        <a:ext uri="{909E8E84-426E-40DD-AFC4-6F175D3DCCD1}">
                          <a14:hiddenFill xmlns:a14="http://schemas.microsoft.com/office/drawing/2010/main">
                            <a:solidFill>
                              <a:srgbClr val="D0EAD3"/>
                            </a:solidFill>
                          </a14:hiddenFill>
                        </a:ext>
                      </a:extLst>
                    </p:spPr>
                  </p:pic>
                </p:oleObj>
              </mc:Fallback>
            </mc:AlternateContent>
          </a:graphicData>
        </a:graphic>
      </p:graphicFrame>
      <p:graphicFrame>
        <p:nvGraphicFramePr>
          <p:cNvPr id="17" name="Object 56"/>
          <p:cNvGraphicFramePr>
            <a:graphicFrameLocks/>
          </p:cNvGraphicFramePr>
          <p:nvPr/>
        </p:nvGraphicFramePr>
        <p:xfrm>
          <a:off x="3467100" y="5734050"/>
          <a:ext cx="2943225" cy="392113"/>
        </p:xfrm>
        <a:graphic>
          <a:graphicData uri="http://schemas.openxmlformats.org/presentationml/2006/ole">
            <mc:AlternateContent xmlns:mc="http://schemas.openxmlformats.org/markup-compatibility/2006">
              <mc:Choice xmlns:v="urn:schemas-microsoft-com:vml" Requires="v">
                <p:oleObj spid="_x0000_s1011417" name="公式" r:id="rId16" imgW="2946400" imgH="393700" progId="Equation.3">
                  <p:embed/>
                </p:oleObj>
              </mc:Choice>
              <mc:Fallback>
                <p:oleObj name="公式" r:id="rId16" imgW="2946400" imgH="393700" progId="Equation.3">
                  <p:embed/>
                  <p:pic>
                    <p:nvPicPr>
                      <p:cNvPr id="0" name="Picture 449"/>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467100" y="5734050"/>
                        <a:ext cx="2943225" cy="392113"/>
                      </a:xfrm>
                      <a:prstGeom prst="rect">
                        <a:avLst/>
                      </a:prstGeom>
                      <a:noFill/>
                      <a:extLst>
                        <a:ext uri="{909E8E84-426E-40DD-AFC4-6F175D3DCCD1}">
                          <a14:hiddenFill xmlns:a14="http://schemas.microsoft.com/office/drawing/2010/main">
                            <a:solidFill>
                              <a:srgbClr val="D0EAD3"/>
                            </a:solidFill>
                          </a14:hiddenFill>
                        </a:ext>
                      </a:extLst>
                    </p:spPr>
                  </p:pic>
                </p:oleObj>
              </mc:Fallback>
            </mc:AlternateContent>
          </a:graphicData>
        </a:graphic>
      </p:graphicFrame>
    </p:spTree>
    <p:extLst>
      <p:ext uri="{BB962C8B-B14F-4D97-AF65-F5344CB8AC3E}">
        <p14:creationId xmlns:p14="http://schemas.microsoft.com/office/powerpoint/2010/main" val="4022744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7" name="Rectangle 3"/>
          <p:cNvSpPr>
            <a:spLocks noChangeArrowheads="1"/>
          </p:cNvSpPr>
          <p:nvPr/>
        </p:nvSpPr>
        <p:spPr bwMode="auto">
          <a:xfrm>
            <a:off x="560595" y="855577"/>
            <a:ext cx="9144000" cy="0"/>
          </a:xfrm>
          <a:prstGeom prst="rect">
            <a:avLst/>
          </a:prstGeom>
          <a:noFill/>
          <a:ln w="12700" cap="sq">
            <a:noFill/>
            <a:miter lim="800000"/>
            <a:headEnd/>
            <a:tailEnd/>
          </a:ln>
        </p:spPr>
        <p:txBody>
          <a:bodyPr>
            <a:spAutoFit/>
          </a:bodyPr>
          <a:lstStyle/>
          <a:p>
            <a:endParaRPr lang="zh-CN" altLang="en-US"/>
          </a:p>
        </p:txBody>
      </p:sp>
      <p:pic>
        <p:nvPicPr>
          <p:cNvPr id="129028" name="Picture 6" descr="1_1-1-21-1003090_2003041720051"/>
          <p:cNvPicPr>
            <a:picLocks noChangeAspect="1" noChangeArrowheads="1"/>
          </p:cNvPicPr>
          <p:nvPr/>
        </p:nvPicPr>
        <p:blipFill>
          <a:blip r:embed="rId3"/>
          <a:srcRect/>
          <a:stretch>
            <a:fillRect/>
          </a:stretch>
        </p:blipFill>
        <p:spPr bwMode="auto">
          <a:xfrm>
            <a:off x="444031" y="1132813"/>
            <a:ext cx="1775763" cy="2355357"/>
          </a:xfrm>
          <a:prstGeom prst="rect">
            <a:avLst/>
          </a:prstGeom>
          <a:noFill/>
          <a:ln w="9525">
            <a:noFill/>
            <a:miter lim="800000"/>
            <a:headEnd/>
            <a:tailEnd/>
          </a:ln>
        </p:spPr>
      </p:pic>
      <p:sp>
        <p:nvSpPr>
          <p:cNvPr id="21" name="Line 3"/>
          <p:cNvSpPr>
            <a:spLocks noChangeShapeType="1"/>
          </p:cNvSpPr>
          <p:nvPr/>
        </p:nvSpPr>
        <p:spPr bwMode="auto">
          <a:xfrm>
            <a:off x="1331913" y="981075"/>
            <a:ext cx="7127875" cy="0"/>
          </a:xfrm>
          <a:prstGeom prst="line">
            <a:avLst/>
          </a:prstGeom>
          <a:noFill/>
          <a:ln w="9525">
            <a:solidFill>
              <a:srgbClr val="33CCCC"/>
            </a:solidFill>
            <a:round/>
            <a:headEnd/>
            <a:tailEnd/>
          </a:ln>
        </p:spPr>
        <p:txBody>
          <a:bodyPr/>
          <a:lstStyle/>
          <a:p>
            <a:endParaRPr lang="zh-CN" altLang="en-US"/>
          </a:p>
        </p:txBody>
      </p:sp>
      <p:grpSp>
        <p:nvGrpSpPr>
          <p:cNvPr id="2" name="组合 1"/>
          <p:cNvGrpSpPr/>
          <p:nvPr/>
        </p:nvGrpSpPr>
        <p:grpSpPr>
          <a:xfrm>
            <a:off x="2338977" y="874713"/>
            <a:ext cx="1427676" cy="3050534"/>
            <a:chOff x="5449380" y="1268010"/>
            <a:chExt cx="3012402" cy="4634416"/>
          </a:xfrm>
        </p:grpSpPr>
        <p:pic>
          <p:nvPicPr>
            <p:cNvPr id="6" name="Picture 3" descr="1"/>
            <p:cNvPicPr>
              <a:picLocks noChangeAspect="1" noChangeArrowheads="1"/>
            </p:cNvPicPr>
            <p:nvPr/>
          </p:nvPicPr>
          <p:blipFill>
            <a:blip r:embed="rId4">
              <a:clrChange>
                <a:clrFrom>
                  <a:srgbClr val="FDFDFD"/>
                </a:clrFrom>
                <a:clrTo>
                  <a:srgbClr val="FDFDFD">
                    <a:alpha val="0"/>
                  </a:srgbClr>
                </a:clrTo>
              </a:clrChange>
            </a:blip>
            <a:srcRect/>
            <a:stretch>
              <a:fillRect/>
            </a:stretch>
          </p:blipFill>
          <p:spPr bwMode="auto">
            <a:xfrm>
              <a:off x="5449380" y="1268010"/>
              <a:ext cx="2392035" cy="4634416"/>
            </a:xfrm>
            <a:prstGeom prst="rect">
              <a:avLst/>
            </a:prstGeom>
            <a:noFill/>
            <a:ln w="9525">
              <a:noFill/>
              <a:miter lim="800000"/>
              <a:headEnd/>
              <a:tailEnd/>
            </a:ln>
          </p:spPr>
        </p:pic>
        <p:grpSp>
          <p:nvGrpSpPr>
            <p:cNvPr id="7" name="Group 9"/>
            <p:cNvGrpSpPr>
              <a:grpSpLocks/>
            </p:cNvGrpSpPr>
            <p:nvPr/>
          </p:nvGrpSpPr>
          <p:grpSpPr bwMode="auto">
            <a:xfrm>
              <a:off x="6111857" y="1536037"/>
              <a:ext cx="2349925" cy="4161546"/>
              <a:chOff x="1296" y="528"/>
              <a:chExt cx="2880" cy="3292"/>
            </a:xfrm>
          </p:grpSpPr>
          <p:graphicFrame>
            <p:nvGraphicFramePr>
              <p:cNvPr id="8" name="Object 4"/>
              <p:cNvGraphicFramePr>
                <a:graphicFrameLocks noChangeAspect="1"/>
              </p:cNvGraphicFramePr>
              <p:nvPr/>
            </p:nvGraphicFramePr>
            <p:xfrm>
              <a:off x="3721" y="528"/>
              <a:ext cx="455" cy="3292"/>
            </p:xfrm>
            <a:graphic>
              <a:graphicData uri="http://schemas.openxmlformats.org/presentationml/2006/ole">
                <mc:AlternateContent xmlns:mc="http://schemas.openxmlformats.org/markup-compatibility/2006">
                  <mc:Choice xmlns:v="urn:schemas-microsoft-com:vml" Requires="v">
                    <p:oleObj spid="_x0000_s1102870" name="Image" r:id="rId5" imgW="939683" imgH="6793651" progId="">
                      <p:embed/>
                    </p:oleObj>
                  </mc:Choice>
                  <mc:Fallback>
                    <p:oleObj name="Image" r:id="rId5" imgW="939683" imgH="6793651" progId="">
                      <p:embed/>
                      <p:pic>
                        <p:nvPicPr>
                          <p:cNvPr id="0" name=""/>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21" y="528"/>
                            <a:ext cx="455" cy="3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9" name="Group 8"/>
              <p:cNvGrpSpPr>
                <a:grpSpLocks/>
              </p:cNvGrpSpPr>
              <p:nvPr/>
            </p:nvGrpSpPr>
            <p:grpSpPr bwMode="auto">
              <a:xfrm>
                <a:off x="1296" y="2040"/>
                <a:ext cx="1980" cy="600"/>
                <a:chOff x="1296" y="2040"/>
                <a:chExt cx="1980" cy="600"/>
              </a:xfrm>
            </p:grpSpPr>
            <p:sp>
              <p:nvSpPr>
                <p:cNvPr id="10" name="Oval 5"/>
                <p:cNvSpPr>
                  <a:spLocks noChangeArrowheads="1"/>
                </p:cNvSpPr>
                <p:nvPr/>
              </p:nvSpPr>
              <p:spPr bwMode="auto">
                <a:xfrm>
                  <a:off x="1296" y="2064"/>
                  <a:ext cx="576" cy="576"/>
                </a:xfrm>
                <a:prstGeom prst="ellipse">
                  <a:avLst/>
                </a:prstGeom>
                <a:noFill/>
                <a:ln w="12700" cap="sq">
                  <a:solidFill>
                    <a:srgbClr val="FF5050"/>
                  </a:solidFill>
                  <a:round/>
                  <a:headEnd/>
                  <a:tailEnd/>
                </a:ln>
              </p:spPr>
              <p:txBody>
                <a:bodyPr wrap="none" anchor="ctr"/>
                <a:lstStyle/>
                <a:p>
                  <a:endParaRPr lang="zh-CN" altLang="en-US"/>
                </a:p>
              </p:txBody>
            </p:sp>
            <p:sp>
              <p:nvSpPr>
                <p:cNvPr id="11" name="Freeform 6"/>
                <p:cNvSpPr>
                  <a:spLocks/>
                </p:cNvSpPr>
                <p:nvPr/>
              </p:nvSpPr>
              <p:spPr bwMode="auto">
                <a:xfrm>
                  <a:off x="1860" y="2133"/>
                  <a:ext cx="1404" cy="231"/>
                </a:xfrm>
                <a:custGeom>
                  <a:avLst/>
                  <a:gdLst>
                    <a:gd name="T0" fmla="*/ 0 w 1404"/>
                    <a:gd name="T1" fmla="*/ 231 h 231"/>
                    <a:gd name="T2" fmla="*/ 144 w 1404"/>
                    <a:gd name="T3" fmla="*/ 147 h 231"/>
                    <a:gd name="T4" fmla="*/ 432 w 1404"/>
                    <a:gd name="T5" fmla="*/ 87 h 231"/>
                    <a:gd name="T6" fmla="*/ 984 w 1404"/>
                    <a:gd name="T7" fmla="*/ 3 h 231"/>
                    <a:gd name="T8" fmla="*/ 1404 w 1404"/>
                    <a:gd name="T9" fmla="*/ 3 h 231"/>
                    <a:gd name="T10" fmla="*/ 0 60000 65536"/>
                    <a:gd name="T11" fmla="*/ 0 60000 65536"/>
                    <a:gd name="T12" fmla="*/ 0 60000 65536"/>
                    <a:gd name="T13" fmla="*/ 0 60000 65536"/>
                    <a:gd name="T14" fmla="*/ 0 60000 65536"/>
                    <a:gd name="T15" fmla="*/ 0 w 1404"/>
                    <a:gd name="T16" fmla="*/ 0 h 231"/>
                    <a:gd name="T17" fmla="*/ 1404 w 1404"/>
                    <a:gd name="T18" fmla="*/ 231 h 231"/>
                  </a:gdLst>
                  <a:ahLst/>
                  <a:cxnLst>
                    <a:cxn ang="T10">
                      <a:pos x="T0" y="T1"/>
                    </a:cxn>
                    <a:cxn ang="T11">
                      <a:pos x="T2" y="T3"/>
                    </a:cxn>
                    <a:cxn ang="T12">
                      <a:pos x="T4" y="T5"/>
                    </a:cxn>
                    <a:cxn ang="T13">
                      <a:pos x="T6" y="T7"/>
                    </a:cxn>
                    <a:cxn ang="T14">
                      <a:pos x="T8" y="T9"/>
                    </a:cxn>
                  </a:cxnLst>
                  <a:rect l="T15" t="T16" r="T17" b="T18"/>
                  <a:pathLst>
                    <a:path w="1404" h="231">
                      <a:moveTo>
                        <a:pt x="0" y="231"/>
                      </a:moveTo>
                      <a:cubicBezTo>
                        <a:pt x="38" y="174"/>
                        <a:pt x="78" y="160"/>
                        <a:pt x="144" y="147"/>
                      </a:cubicBezTo>
                      <a:cubicBezTo>
                        <a:pt x="220" y="96"/>
                        <a:pt x="342" y="101"/>
                        <a:pt x="432" y="87"/>
                      </a:cubicBezTo>
                      <a:cubicBezTo>
                        <a:pt x="612" y="59"/>
                        <a:pt x="801" y="8"/>
                        <a:pt x="984" y="3"/>
                      </a:cubicBezTo>
                      <a:cubicBezTo>
                        <a:pt x="1124" y="0"/>
                        <a:pt x="1264" y="3"/>
                        <a:pt x="1404" y="3"/>
                      </a:cubicBezTo>
                    </a:path>
                  </a:pathLst>
                </a:custGeom>
                <a:noFill/>
                <a:ln w="12700" cap="sq">
                  <a:solidFill>
                    <a:srgbClr val="FF5050"/>
                  </a:solidFill>
                  <a:round/>
                  <a:headEnd/>
                  <a:tailEnd/>
                </a:ln>
              </p:spPr>
              <p:txBody>
                <a:bodyPr/>
                <a:lstStyle/>
                <a:p>
                  <a:endParaRPr lang="zh-CN" altLang="en-US"/>
                </a:p>
              </p:txBody>
            </p:sp>
            <p:sp>
              <p:nvSpPr>
                <p:cNvPr id="12" name="Freeform 7"/>
                <p:cNvSpPr>
                  <a:spLocks/>
                </p:cNvSpPr>
                <p:nvPr/>
              </p:nvSpPr>
              <p:spPr bwMode="auto">
                <a:xfrm>
                  <a:off x="3132" y="2040"/>
                  <a:ext cx="144" cy="156"/>
                </a:xfrm>
                <a:custGeom>
                  <a:avLst/>
                  <a:gdLst>
                    <a:gd name="T0" fmla="*/ 0 w 144"/>
                    <a:gd name="T1" fmla="*/ 0 h 156"/>
                    <a:gd name="T2" fmla="*/ 72 w 144"/>
                    <a:gd name="T3" fmla="*/ 24 h 156"/>
                    <a:gd name="T4" fmla="*/ 144 w 144"/>
                    <a:gd name="T5" fmla="*/ 96 h 156"/>
                    <a:gd name="T6" fmla="*/ 24 w 144"/>
                    <a:gd name="T7" fmla="*/ 156 h 156"/>
                    <a:gd name="T8" fmla="*/ 0 60000 65536"/>
                    <a:gd name="T9" fmla="*/ 0 60000 65536"/>
                    <a:gd name="T10" fmla="*/ 0 60000 65536"/>
                    <a:gd name="T11" fmla="*/ 0 60000 65536"/>
                    <a:gd name="T12" fmla="*/ 0 w 144"/>
                    <a:gd name="T13" fmla="*/ 0 h 156"/>
                    <a:gd name="T14" fmla="*/ 144 w 144"/>
                    <a:gd name="T15" fmla="*/ 156 h 156"/>
                  </a:gdLst>
                  <a:ahLst/>
                  <a:cxnLst>
                    <a:cxn ang="T8">
                      <a:pos x="T0" y="T1"/>
                    </a:cxn>
                    <a:cxn ang="T9">
                      <a:pos x="T2" y="T3"/>
                    </a:cxn>
                    <a:cxn ang="T10">
                      <a:pos x="T4" y="T5"/>
                    </a:cxn>
                    <a:cxn ang="T11">
                      <a:pos x="T6" y="T7"/>
                    </a:cxn>
                  </a:cxnLst>
                  <a:rect l="T12" t="T13" r="T14" b="T15"/>
                  <a:pathLst>
                    <a:path w="144" h="156">
                      <a:moveTo>
                        <a:pt x="0" y="0"/>
                      </a:moveTo>
                      <a:cubicBezTo>
                        <a:pt x="24" y="8"/>
                        <a:pt x="54" y="6"/>
                        <a:pt x="72" y="24"/>
                      </a:cubicBezTo>
                      <a:cubicBezTo>
                        <a:pt x="96" y="48"/>
                        <a:pt x="144" y="96"/>
                        <a:pt x="144" y="96"/>
                      </a:cubicBezTo>
                      <a:cubicBezTo>
                        <a:pt x="115" y="106"/>
                        <a:pt x="44" y="136"/>
                        <a:pt x="24" y="156"/>
                      </a:cubicBezTo>
                    </a:path>
                  </a:pathLst>
                </a:custGeom>
                <a:noFill/>
                <a:ln w="12700" cap="sq">
                  <a:solidFill>
                    <a:srgbClr val="FF5050"/>
                  </a:solidFill>
                  <a:round/>
                  <a:headEnd/>
                  <a:tailEnd/>
                </a:ln>
              </p:spPr>
              <p:txBody>
                <a:bodyPr/>
                <a:lstStyle/>
                <a:p>
                  <a:endParaRPr lang="zh-CN" altLang="en-US"/>
                </a:p>
              </p:txBody>
            </p:sp>
          </p:grpSp>
        </p:grpSp>
      </p:grpSp>
      <p:sp>
        <p:nvSpPr>
          <p:cNvPr id="13" name="Text Box 10"/>
          <p:cNvSpPr txBox="1">
            <a:spLocks noChangeArrowheads="1"/>
          </p:cNvSpPr>
          <p:nvPr/>
        </p:nvSpPr>
        <p:spPr bwMode="auto">
          <a:xfrm>
            <a:off x="444031" y="4019238"/>
            <a:ext cx="3322622" cy="1938992"/>
          </a:xfrm>
          <a:prstGeom prst="rect">
            <a:avLst/>
          </a:prstGeom>
          <a:noFill/>
          <a:ln w="12700" cap="sq">
            <a:noFill/>
            <a:miter lim="800000"/>
            <a:headEnd/>
            <a:tailEnd/>
          </a:ln>
        </p:spPr>
        <p:txBody>
          <a:bodyPr wrap="square">
            <a:spAutoFit/>
          </a:bodyPr>
          <a:lstStyle/>
          <a:p>
            <a:pPr algn="l">
              <a:lnSpc>
                <a:spcPct val="150000"/>
              </a:lnSpc>
              <a:spcBef>
                <a:spcPct val="0"/>
              </a:spcBef>
            </a:pPr>
            <a:r>
              <a:rPr lang="zh-CN" altLang="en-US" sz="2000" b="1" dirty="0">
                <a:latin typeface="+mn-ea"/>
                <a:ea typeface="+mn-ea"/>
              </a:rPr>
              <a:t>一般来说，由茂菲式滴管的小滴管滴落的每一滴为</a:t>
            </a:r>
            <a:r>
              <a:rPr lang="en-US" altLang="zh-CN" sz="2000" b="1" dirty="0">
                <a:latin typeface="+mn-ea"/>
                <a:ea typeface="+mn-ea"/>
              </a:rPr>
              <a:t>1</a:t>
            </a:r>
            <a:r>
              <a:rPr lang="zh-CN" altLang="en-US" sz="2000" b="1" dirty="0">
                <a:latin typeface="+mn-ea"/>
                <a:ea typeface="+mn-ea"/>
              </a:rPr>
              <a:t>／</a:t>
            </a:r>
            <a:r>
              <a:rPr lang="en-US" altLang="zh-CN" sz="2000" b="1" dirty="0">
                <a:latin typeface="+mn-ea"/>
                <a:ea typeface="+mn-ea"/>
              </a:rPr>
              <a:t>15</a:t>
            </a:r>
            <a:r>
              <a:rPr lang="zh-CN" altLang="en-US" sz="2000" b="1" dirty="0">
                <a:latin typeface="+mn-ea"/>
                <a:ea typeface="+mn-ea"/>
              </a:rPr>
              <a:t>毫升，或者说每</a:t>
            </a:r>
            <a:r>
              <a:rPr lang="en-US" altLang="zh-CN" sz="2000" b="1" dirty="0">
                <a:latin typeface="+mn-ea"/>
                <a:ea typeface="+mn-ea"/>
              </a:rPr>
              <a:t>15</a:t>
            </a:r>
            <a:r>
              <a:rPr lang="zh-CN" altLang="en-US" sz="2000" b="1" dirty="0">
                <a:latin typeface="+mn-ea"/>
                <a:ea typeface="+mn-ea"/>
              </a:rPr>
              <a:t>滴液滴总计为</a:t>
            </a:r>
            <a:r>
              <a:rPr lang="en-US" altLang="zh-CN" sz="2000" b="1" dirty="0">
                <a:latin typeface="+mn-ea"/>
                <a:ea typeface="+mn-ea"/>
              </a:rPr>
              <a:t>1</a:t>
            </a:r>
            <a:r>
              <a:rPr lang="zh-CN" altLang="en-US" sz="2000" b="1" dirty="0">
                <a:latin typeface="+mn-ea"/>
                <a:ea typeface="+mn-ea"/>
              </a:rPr>
              <a:t>毫升。 </a:t>
            </a:r>
          </a:p>
        </p:txBody>
      </p:sp>
      <p:sp>
        <p:nvSpPr>
          <p:cNvPr id="15" name="Text Box 37"/>
          <p:cNvSpPr txBox="1">
            <a:spLocks noChangeArrowheads="1"/>
          </p:cNvSpPr>
          <p:nvPr/>
        </p:nvSpPr>
        <p:spPr bwMode="auto">
          <a:xfrm>
            <a:off x="4624423" y="934849"/>
            <a:ext cx="2743200" cy="523220"/>
          </a:xfrm>
          <a:prstGeom prst="rect">
            <a:avLst/>
          </a:prstGeom>
          <a:noFill/>
          <a:ln w="12700" cap="sq">
            <a:noFill/>
            <a:miter lim="800000"/>
            <a:headEnd/>
            <a:tailEnd/>
          </a:ln>
        </p:spPr>
        <p:txBody>
          <a:bodyPr>
            <a:spAutoFit/>
          </a:bodyPr>
          <a:lstStyle/>
          <a:p>
            <a:r>
              <a:rPr lang="zh-CN" altLang="en-US" sz="2800" b="1" dirty="0">
                <a:solidFill>
                  <a:srgbClr val="0070C0"/>
                </a:solidFill>
                <a:latin typeface="黑体" pitchFamily="49" charset="-122"/>
                <a:ea typeface="黑体" pitchFamily="49" charset="-122"/>
                <a:sym typeface="黑体" pitchFamily="49" charset="-122"/>
              </a:rPr>
              <a:t>液滴探测原理</a:t>
            </a:r>
          </a:p>
        </p:txBody>
      </p:sp>
      <p:grpSp>
        <p:nvGrpSpPr>
          <p:cNvPr id="16" name="组合 15"/>
          <p:cNvGrpSpPr/>
          <p:nvPr/>
        </p:nvGrpSpPr>
        <p:grpSpPr>
          <a:xfrm>
            <a:off x="4215831" y="1490508"/>
            <a:ext cx="3068853" cy="2636052"/>
            <a:chOff x="-4851539" y="1737655"/>
            <a:chExt cx="4610112" cy="3480198"/>
          </a:xfrm>
        </p:grpSpPr>
        <p:pic>
          <p:nvPicPr>
            <p:cNvPr id="17" name="Picture 23" descr="water%20drops-3"/>
            <p:cNvPicPr>
              <a:picLocks noChangeAspect="1" noChangeArrowheads="1"/>
            </p:cNvPicPr>
            <p:nvPr/>
          </p:nvPicPr>
          <p:blipFill>
            <a:blip r:embed="rId7"/>
            <a:srcRect/>
            <a:stretch>
              <a:fillRect/>
            </a:stretch>
          </p:blipFill>
          <p:spPr bwMode="auto">
            <a:xfrm>
              <a:off x="-3994090" y="1737655"/>
              <a:ext cx="2895215" cy="3480198"/>
            </a:xfrm>
            <a:prstGeom prst="rect">
              <a:avLst/>
            </a:prstGeom>
            <a:noFill/>
            <a:ln w="9525">
              <a:noFill/>
              <a:miter lim="800000"/>
              <a:headEnd/>
              <a:tailEnd/>
            </a:ln>
          </p:spPr>
        </p:pic>
        <p:grpSp>
          <p:nvGrpSpPr>
            <p:cNvPr id="18" name="Group 53"/>
            <p:cNvGrpSpPr>
              <a:grpSpLocks/>
            </p:cNvGrpSpPr>
            <p:nvPr/>
          </p:nvGrpSpPr>
          <p:grpSpPr bwMode="auto">
            <a:xfrm>
              <a:off x="-4851539" y="3581929"/>
              <a:ext cx="4610112" cy="610182"/>
              <a:chOff x="-41" y="2288"/>
              <a:chExt cx="5862" cy="678"/>
            </a:xfrm>
          </p:grpSpPr>
          <p:sp>
            <p:nvSpPr>
              <p:cNvPr id="19" name="Freeform 49"/>
              <p:cNvSpPr>
                <a:spLocks/>
              </p:cNvSpPr>
              <p:nvPr/>
            </p:nvSpPr>
            <p:spPr bwMode="auto">
              <a:xfrm>
                <a:off x="-41" y="2382"/>
                <a:ext cx="2031" cy="504"/>
              </a:xfrm>
              <a:custGeom>
                <a:avLst/>
                <a:gdLst>
                  <a:gd name="T0" fmla="*/ 1975 w 2031"/>
                  <a:gd name="T1" fmla="*/ 65 h 504"/>
                  <a:gd name="T2" fmla="*/ 1959 w 2031"/>
                  <a:gd name="T3" fmla="*/ 132 h 504"/>
                  <a:gd name="T4" fmla="*/ 1950 w 2031"/>
                  <a:gd name="T5" fmla="*/ 231 h 504"/>
                  <a:gd name="T6" fmla="*/ 1956 w 2031"/>
                  <a:gd name="T7" fmla="*/ 312 h 504"/>
                  <a:gd name="T8" fmla="*/ 1968 w 2031"/>
                  <a:gd name="T9" fmla="*/ 372 h 504"/>
                  <a:gd name="T10" fmla="*/ 1998 w 2031"/>
                  <a:gd name="T11" fmla="*/ 450 h 504"/>
                  <a:gd name="T12" fmla="*/ 2022 w 2031"/>
                  <a:gd name="T13" fmla="*/ 504 h 504"/>
                  <a:gd name="T14" fmla="*/ 3 w 2031"/>
                  <a:gd name="T15" fmla="*/ 504 h 504"/>
                  <a:gd name="T16" fmla="*/ 0 w 2031"/>
                  <a:gd name="T17" fmla="*/ 3 h 504"/>
                  <a:gd name="T18" fmla="*/ 2031 w 2031"/>
                  <a:gd name="T19" fmla="*/ 0 h 504"/>
                  <a:gd name="T20" fmla="*/ 2004 w 2031"/>
                  <a:gd name="T21" fmla="*/ 18 h 504"/>
                  <a:gd name="T22" fmla="*/ 1992 w 2031"/>
                  <a:gd name="T23" fmla="*/ 42 h 504"/>
                  <a:gd name="T24" fmla="*/ 1975 w 2031"/>
                  <a:gd name="T25" fmla="*/ 65 h 50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31"/>
                  <a:gd name="T40" fmla="*/ 0 h 504"/>
                  <a:gd name="T41" fmla="*/ 2031 w 2031"/>
                  <a:gd name="T42" fmla="*/ 504 h 50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31" h="504">
                    <a:moveTo>
                      <a:pt x="1975" y="65"/>
                    </a:moveTo>
                    <a:lnTo>
                      <a:pt x="1959" y="132"/>
                    </a:lnTo>
                    <a:lnTo>
                      <a:pt x="1950" y="231"/>
                    </a:lnTo>
                    <a:lnTo>
                      <a:pt x="1956" y="312"/>
                    </a:lnTo>
                    <a:lnTo>
                      <a:pt x="1968" y="372"/>
                    </a:lnTo>
                    <a:lnTo>
                      <a:pt x="1998" y="450"/>
                    </a:lnTo>
                    <a:lnTo>
                      <a:pt x="2022" y="504"/>
                    </a:lnTo>
                    <a:lnTo>
                      <a:pt x="3" y="504"/>
                    </a:lnTo>
                    <a:lnTo>
                      <a:pt x="0" y="3"/>
                    </a:lnTo>
                    <a:lnTo>
                      <a:pt x="2031" y="0"/>
                    </a:lnTo>
                    <a:lnTo>
                      <a:pt x="2004" y="18"/>
                    </a:lnTo>
                    <a:lnTo>
                      <a:pt x="1992" y="42"/>
                    </a:lnTo>
                    <a:lnTo>
                      <a:pt x="1975" y="65"/>
                    </a:lnTo>
                    <a:close/>
                  </a:path>
                </a:pathLst>
              </a:custGeom>
              <a:solidFill>
                <a:srgbClr val="FF3300">
                  <a:alpha val="59999"/>
                </a:srgbClr>
              </a:solidFill>
              <a:ln w="28575">
                <a:noFill/>
                <a:round/>
                <a:headEnd/>
                <a:tailEnd/>
              </a:ln>
            </p:spPr>
            <p:txBody>
              <a:bodyPr/>
              <a:lstStyle/>
              <a:p>
                <a:endParaRPr lang="zh-CN" altLang="en-US"/>
              </a:p>
            </p:txBody>
          </p:sp>
          <p:sp>
            <p:nvSpPr>
              <p:cNvPr id="20" name="Freeform 51"/>
              <p:cNvSpPr>
                <a:spLocks/>
              </p:cNvSpPr>
              <p:nvPr/>
            </p:nvSpPr>
            <p:spPr bwMode="auto">
              <a:xfrm>
                <a:off x="3226" y="2288"/>
                <a:ext cx="2595" cy="678"/>
              </a:xfrm>
              <a:custGeom>
                <a:avLst/>
                <a:gdLst>
                  <a:gd name="T0" fmla="*/ 54 w 2595"/>
                  <a:gd name="T1" fmla="*/ 131 h 678"/>
                  <a:gd name="T2" fmla="*/ 60 w 2595"/>
                  <a:gd name="T3" fmla="*/ 165 h 678"/>
                  <a:gd name="T4" fmla="*/ 75 w 2595"/>
                  <a:gd name="T5" fmla="*/ 219 h 678"/>
                  <a:gd name="T6" fmla="*/ 75 w 2595"/>
                  <a:gd name="T7" fmla="*/ 300 h 678"/>
                  <a:gd name="T8" fmla="*/ 60 w 2595"/>
                  <a:gd name="T9" fmla="*/ 405 h 678"/>
                  <a:gd name="T10" fmla="*/ 48 w 2595"/>
                  <a:gd name="T11" fmla="*/ 477 h 678"/>
                  <a:gd name="T12" fmla="*/ 24 w 2595"/>
                  <a:gd name="T13" fmla="*/ 540 h 678"/>
                  <a:gd name="T14" fmla="*/ 0 w 2595"/>
                  <a:gd name="T15" fmla="*/ 594 h 678"/>
                  <a:gd name="T16" fmla="*/ 2595 w 2595"/>
                  <a:gd name="T17" fmla="*/ 0 h 678"/>
                  <a:gd name="T18" fmla="*/ 2595 w 2595"/>
                  <a:gd name="T19" fmla="*/ 678 h 678"/>
                  <a:gd name="T20" fmla="*/ 39 w 2595"/>
                  <a:gd name="T21" fmla="*/ 108 h 678"/>
                  <a:gd name="T22" fmla="*/ 54 w 2595"/>
                  <a:gd name="T23" fmla="*/ 131 h 6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95"/>
                  <a:gd name="T37" fmla="*/ 0 h 678"/>
                  <a:gd name="T38" fmla="*/ 2595 w 2595"/>
                  <a:gd name="T39" fmla="*/ 678 h 67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95" h="678">
                    <a:moveTo>
                      <a:pt x="54" y="131"/>
                    </a:moveTo>
                    <a:lnTo>
                      <a:pt x="60" y="165"/>
                    </a:lnTo>
                    <a:lnTo>
                      <a:pt x="75" y="219"/>
                    </a:lnTo>
                    <a:lnTo>
                      <a:pt x="75" y="300"/>
                    </a:lnTo>
                    <a:lnTo>
                      <a:pt x="60" y="405"/>
                    </a:lnTo>
                    <a:lnTo>
                      <a:pt x="48" y="477"/>
                    </a:lnTo>
                    <a:lnTo>
                      <a:pt x="24" y="540"/>
                    </a:lnTo>
                    <a:lnTo>
                      <a:pt x="0" y="594"/>
                    </a:lnTo>
                    <a:lnTo>
                      <a:pt x="2595" y="0"/>
                    </a:lnTo>
                    <a:lnTo>
                      <a:pt x="2595" y="678"/>
                    </a:lnTo>
                    <a:lnTo>
                      <a:pt x="39" y="108"/>
                    </a:lnTo>
                    <a:lnTo>
                      <a:pt x="54" y="131"/>
                    </a:lnTo>
                    <a:close/>
                  </a:path>
                </a:pathLst>
              </a:custGeom>
              <a:solidFill>
                <a:srgbClr val="FF3300">
                  <a:alpha val="59999"/>
                </a:srgbClr>
              </a:solidFill>
              <a:ln w="28575">
                <a:noFill/>
                <a:round/>
                <a:headEnd/>
                <a:tailEnd/>
              </a:ln>
            </p:spPr>
            <p:txBody>
              <a:bodyPr/>
              <a:lstStyle/>
              <a:p>
                <a:endParaRPr lang="zh-CN" altLang="en-US"/>
              </a:p>
            </p:txBody>
          </p:sp>
        </p:grpSp>
      </p:grpSp>
      <p:pic>
        <p:nvPicPr>
          <p:cNvPr id="3" name="图片 2"/>
          <p:cNvPicPr>
            <a:picLocks noChangeAspect="1"/>
          </p:cNvPicPr>
          <p:nvPr/>
        </p:nvPicPr>
        <p:blipFill>
          <a:blip r:embed="rId8"/>
          <a:stretch>
            <a:fillRect/>
          </a:stretch>
        </p:blipFill>
        <p:spPr>
          <a:xfrm>
            <a:off x="4300330" y="4402981"/>
            <a:ext cx="4018356" cy="2434058"/>
          </a:xfrm>
          <a:prstGeom prst="rect">
            <a:avLst/>
          </a:prstGeom>
        </p:spPr>
      </p:pic>
      <p:sp>
        <p:nvSpPr>
          <p:cNvPr id="23" name="Rectangle 8"/>
          <p:cNvSpPr>
            <a:spLocks noChangeArrowheads="1"/>
          </p:cNvSpPr>
          <p:nvPr/>
        </p:nvSpPr>
        <p:spPr bwMode="auto">
          <a:xfrm>
            <a:off x="4535488" y="185000"/>
            <a:ext cx="4608512" cy="630942"/>
          </a:xfrm>
          <a:prstGeom prst="rect">
            <a:avLst/>
          </a:prstGeom>
          <a:noFill/>
          <a:ln w="9525">
            <a:noFill/>
            <a:miter lim="800000"/>
            <a:headEnd/>
            <a:tailEnd/>
          </a:ln>
        </p:spPr>
        <p:txBody>
          <a:bodyPr wrap="square">
            <a:spAutoFit/>
          </a:bodyPr>
          <a:lstStyle/>
          <a:p>
            <a:pPr>
              <a:lnSpc>
                <a:spcPct val="125000"/>
              </a:lnSpc>
              <a:buSzPct val="85000"/>
            </a:pPr>
            <a:r>
              <a:rPr lang="zh-CN" altLang="en-US" sz="2800" b="1" dirty="0">
                <a:solidFill>
                  <a:srgbClr val="0070C0"/>
                </a:solidFill>
                <a:latin typeface="+mn-ea"/>
                <a:ea typeface="+mn-ea"/>
                <a:sym typeface="黑体" pitchFamily="49" charset="-122"/>
              </a:rPr>
              <a:t>遮光式静脉输液自动监测</a:t>
            </a:r>
            <a:endParaRPr lang="zh-CN" altLang="en-US" sz="2800" b="1" dirty="0">
              <a:solidFill>
                <a:srgbClr val="0070C0"/>
              </a:solidFill>
              <a:latin typeface="黑体" pitchFamily="49" charset="-122"/>
              <a:ea typeface="黑体" pitchFamily="49" charset="-122"/>
              <a:sym typeface="黑体" pitchFamily="49" charset="-122"/>
            </a:endParaRPr>
          </a:p>
        </p:txBody>
      </p:sp>
    </p:spTree>
    <p:extLst>
      <p:ext uri="{BB962C8B-B14F-4D97-AF65-F5344CB8AC3E}">
        <p14:creationId xmlns:p14="http://schemas.microsoft.com/office/powerpoint/2010/main" val="4036037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587" name="Group 3"/>
          <p:cNvGrpSpPr>
            <a:grpSpLocks/>
          </p:cNvGrpSpPr>
          <p:nvPr/>
        </p:nvGrpSpPr>
        <p:grpSpPr bwMode="auto">
          <a:xfrm>
            <a:off x="250825" y="3068638"/>
            <a:ext cx="6400800" cy="3124200"/>
            <a:chOff x="2346" y="5769"/>
            <a:chExt cx="6426" cy="3297"/>
          </a:xfrm>
        </p:grpSpPr>
        <p:grpSp>
          <p:nvGrpSpPr>
            <p:cNvPr id="67590" name="Group 4"/>
            <p:cNvGrpSpPr>
              <a:grpSpLocks/>
            </p:cNvGrpSpPr>
            <p:nvPr/>
          </p:nvGrpSpPr>
          <p:grpSpPr bwMode="auto">
            <a:xfrm>
              <a:off x="2346" y="6090"/>
              <a:ext cx="3225" cy="1954"/>
              <a:chOff x="1800" y="5160"/>
              <a:chExt cx="3225" cy="1954"/>
            </a:xfrm>
          </p:grpSpPr>
          <p:sp>
            <p:nvSpPr>
              <p:cNvPr id="67632" name="AutoShape 5"/>
              <p:cNvSpPr>
                <a:spLocks noChangeArrowheads="1"/>
              </p:cNvSpPr>
              <p:nvPr/>
            </p:nvSpPr>
            <p:spPr bwMode="auto">
              <a:xfrm rot="-5400000">
                <a:off x="2699" y="5859"/>
                <a:ext cx="1058" cy="504"/>
              </a:xfrm>
              <a:prstGeom prst="can">
                <a:avLst>
                  <a:gd name="adj" fmla="val 50000"/>
                </a:avLst>
              </a:prstGeom>
              <a:solidFill>
                <a:srgbClr val="C0C0C0"/>
              </a:solidFill>
              <a:ln w="9525">
                <a:solidFill>
                  <a:srgbClr val="969696"/>
                </a:solidFill>
                <a:round/>
                <a:headEnd/>
                <a:tailEnd/>
              </a:ln>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eaLnBrk="1" hangingPunct="1"/>
                <a:endParaRPr lang="zh-CN" altLang="en-US"/>
              </a:p>
            </p:txBody>
          </p:sp>
          <p:sp>
            <p:nvSpPr>
              <p:cNvPr id="67633" name="Rectangle 6"/>
              <p:cNvSpPr>
                <a:spLocks noChangeArrowheads="1"/>
              </p:cNvSpPr>
              <p:nvPr/>
            </p:nvSpPr>
            <p:spPr bwMode="auto">
              <a:xfrm>
                <a:off x="1810" y="6050"/>
                <a:ext cx="1302" cy="62"/>
              </a:xfrm>
              <a:prstGeom prst="rect">
                <a:avLst/>
              </a:prstGeom>
              <a:solidFill>
                <a:srgbClr val="FFFFFF"/>
              </a:solidFill>
              <a:ln w="9525">
                <a:solidFill>
                  <a:srgbClr val="000000"/>
                </a:solidFill>
                <a:miter lim="800000"/>
                <a:headEnd/>
                <a:tailEnd/>
              </a:ln>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eaLnBrk="1" hangingPunct="1"/>
                <a:endParaRPr lang="zh-CN" altLang="en-US"/>
              </a:p>
            </p:txBody>
          </p:sp>
          <p:sp>
            <p:nvSpPr>
              <p:cNvPr id="67634" name="Rectangle 7"/>
              <p:cNvSpPr>
                <a:spLocks noChangeArrowheads="1"/>
              </p:cNvSpPr>
              <p:nvPr/>
            </p:nvSpPr>
            <p:spPr bwMode="auto">
              <a:xfrm>
                <a:off x="3505" y="6050"/>
                <a:ext cx="1302" cy="62"/>
              </a:xfrm>
              <a:prstGeom prst="rect">
                <a:avLst/>
              </a:prstGeom>
              <a:solidFill>
                <a:srgbClr val="FFFFFF"/>
              </a:solidFill>
              <a:ln w="9525">
                <a:solidFill>
                  <a:srgbClr val="000000"/>
                </a:solidFill>
                <a:miter lim="800000"/>
                <a:headEnd/>
                <a:tailEnd/>
              </a:ln>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eaLnBrk="1" hangingPunct="1"/>
                <a:endParaRPr lang="zh-CN" altLang="en-US"/>
              </a:p>
            </p:txBody>
          </p:sp>
          <p:grpSp>
            <p:nvGrpSpPr>
              <p:cNvPr id="67635" name="Group 8"/>
              <p:cNvGrpSpPr>
                <a:grpSpLocks/>
              </p:cNvGrpSpPr>
              <p:nvPr/>
            </p:nvGrpSpPr>
            <p:grpSpPr bwMode="auto">
              <a:xfrm>
                <a:off x="1800" y="5768"/>
                <a:ext cx="319" cy="248"/>
                <a:chOff x="2909" y="7144"/>
                <a:chExt cx="445" cy="372"/>
              </a:xfrm>
            </p:grpSpPr>
            <p:sp>
              <p:nvSpPr>
                <p:cNvPr id="67665" name="Rectangle 9" descr="大棋盘"/>
                <p:cNvSpPr>
                  <a:spLocks noChangeArrowheads="1"/>
                </p:cNvSpPr>
                <p:nvPr/>
              </p:nvSpPr>
              <p:spPr bwMode="auto">
                <a:xfrm>
                  <a:off x="2934" y="7268"/>
                  <a:ext cx="420" cy="245"/>
                </a:xfrm>
                <a:prstGeom prst="rect">
                  <a:avLst/>
                </a:prstGeom>
                <a:pattFill prst="lgCheck">
                  <a:fgClr>
                    <a:srgbClr val="000000"/>
                  </a:fgClr>
                  <a:bgClr>
                    <a:srgbClr val="FFFFFF"/>
                  </a:bgClr>
                </a:pattFill>
                <a:ln>
                  <a:noFill/>
                </a:ln>
                <a:extLst>
                  <a:ext uri="{91240B29-F687-4F45-9708-019B960494DF}">
                    <a14:hiddenLine xmlns:a14="http://schemas.microsoft.com/office/drawing/2010/main" w="9525">
                      <a:solidFill>
                        <a:srgbClr val="000000"/>
                      </a:solidFill>
                      <a:prstDash val="sysDot"/>
                      <a:miter lim="800000"/>
                      <a:headEnd/>
                      <a:tailEnd/>
                    </a14:hiddenLine>
                  </a:ext>
                </a:extLst>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eaLnBrk="1" hangingPunct="1"/>
                  <a:endParaRPr lang="zh-CN" altLang="en-US"/>
                </a:p>
              </p:txBody>
            </p:sp>
            <p:sp>
              <p:nvSpPr>
                <p:cNvPr id="67666" name="Line 10"/>
                <p:cNvSpPr>
                  <a:spLocks noChangeShapeType="1"/>
                </p:cNvSpPr>
                <p:nvPr/>
              </p:nvSpPr>
              <p:spPr bwMode="auto">
                <a:xfrm>
                  <a:off x="2909" y="7144"/>
                  <a:ext cx="0" cy="3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67" name="Line 11"/>
                <p:cNvSpPr>
                  <a:spLocks noChangeShapeType="1"/>
                </p:cNvSpPr>
                <p:nvPr/>
              </p:nvSpPr>
              <p:spPr bwMode="auto">
                <a:xfrm>
                  <a:off x="3336" y="7144"/>
                  <a:ext cx="0" cy="3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68" name="Line 12"/>
                <p:cNvSpPr>
                  <a:spLocks noChangeShapeType="1"/>
                </p:cNvSpPr>
                <p:nvPr/>
              </p:nvSpPr>
              <p:spPr bwMode="auto">
                <a:xfrm>
                  <a:off x="2909" y="7516"/>
                  <a:ext cx="4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7636" name="Group 13"/>
              <p:cNvGrpSpPr>
                <a:grpSpLocks/>
              </p:cNvGrpSpPr>
              <p:nvPr/>
            </p:nvGrpSpPr>
            <p:grpSpPr bwMode="auto">
              <a:xfrm rot="10800000">
                <a:off x="1800" y="6140"/>
                <a:ext cx="319" cy="248"/>
                <a:chOff x="2909" y="7144"/>
                <a:chExt cx="445" cy="372"/>
              </a:xfrm>
            </p:grpSpPr>
            <p:sp>
              <p:nvSpPr>
                <p:cNvPr id="67661" name="Rectangle 14" descr="大棋盘"/>
                <p:cNvSpPr>
                  <a:spLocks noChangeArrowheads="1"/>
                </p:cNvSpPr>
                <p:nvPr/>
              </p:nvSpPr>
              <p:spPr bwMode="auto">
                <a:xfrm>
                  <a:off x="2934" y="7268"/>
                  <a:ext cx="420" cy="245"/>
                </a:xfrm>
                <a:prstGeom prst="rect">
                  <a:avLst/>
                </a:prstGeom>
                <a:pattFill prst="lgCheck">
                  <a:fgClr>
                    <a:srgbClr val="000000"/>
                  </a:fgClr>
                  <a:bgClr>
                    <a:srgbClr val="FFFFFF"/>
                  </a:bgClr>
                </a:pattFill>
                <a:ln>
                  <a:noFill/>
                </a:ln>
                <a:extLst>
                  <a:ext uri="{91240B29-F687-4F45-9708-019B960494DF}">
                    <a14:hiddenLine xmlns:a14="http://schemas.microsoft.com/office/drawing/2010/main" w="9525">
                      <a:solidFill>
                        <a:srgbClr val="000000"/>
                      </a:solidFill>
                      <a:prstDash val="sysDot"/>
                      <a:miter lim="800000"/>
                      <a:headEnd/>
                      <a:tailEnd/>
                    </a14:hiddenLine>
                  </a:ext>
                </a:extLst>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eaLnBrk="1" hangingPunct="1"/>
                  <a:endParaRPr lang="zh-CN" altLang="en-US"/>
                </a:p>
              </p:txBody>
            </p:sp>
            <p:sp>
              <p:nvSpPr>
                <p:cNvPr id="67662" name="Line 15"/>
                <p:cNvSpPr>
                  <a:spLocks noChangeShapeType="1"/>
                </p:cNvSpPr>
                <p:nvPr/>
              </p:nvSpPr>
              <p:spPr bwMode="auto">
                <a:xfrm>
                  <a:off x="2909" y="7144"/>
                  <a:ext cx="0" cy="3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63" name="Line 16"/>
                <p:cNvSpPr>
                  <a:spLocks noChangeShapeType="1"/>
                </p:cNvSpPr>
                <p:nvPr/>
              </p:nvSpPr>
              <p:spPr bwMode="auto">
                <a:xfrm>
                  <a:off x="3336" y="7144"/>
                  <a:ext cx="0" cy="3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64" name="Line 17"/>
                <p:cNvSpPr>
                  <a:spLocks noChangeShapeType="1"/>
                </p:cNvSpPr>
                <p:nvPr/>
              </p:nvSpPr>
              <p:spPr bwMode="auto">
                <a:xfrm>
                  <a:off x="2909" y="7516"/>
                  <a:ext cx="4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7637" name="Group 18"/>
              <p:cNvGrpSpPr>
                <a:grpSpLocks/>
              </p:cNvGrpSpPr>
              <p:nvPr/>
            </p:nvGrpSpPr>
            <p:grpSpPr bwMode="auto">
              <a:xfrm rot="10800000">
                <a:off x="4148" y="5318"/>
                <a:ext cx="294" cy="682"/>
                <a:chOff x="6277" y="6806"/>
                <a:chExt cx="294" cy="682"/>
              </a:xfrm>
            </p:grpSpPr>
            <p:sp>
              <p:nvSpPr>
                <p:cNvPr id="67658" name="AutoShape 19"/>
                <p:cNvSpPr>
                  <a:spLocks noChangeArrowheads="1"/>
                </p:cNvSpPr>
                <p:nvPr/>
              </p:nvSpPr>
              <p:spPr bwMode="auto">
                <a:xfrm>
                  <a:off x="6294" y="7020"/>
                  <a:ext cx="252" cy="248"/>
                </a:xfrm>
                <a:prstGeom prst="triangle">
                  <a:avLst>
                    <a:gd name="adj" fmla="val 50000"/>
                  </a:avLst>
                </a:prstGeom>
                <a:solidFill>
                  <a:srgbClr val="FFFFFF"/>
                </a:solidFill>
                <a:ln w="9525">
                  <a:solidFill>
                    <a:srgbClr val="000000"/>
                  </a:solidFill>
                  <a:miter lim="800000"/>
                  <a:headEnd/>
                  <a:tailEnd/>
                </a:ln>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eaLnBrk="1" hangingPunct="1"/>
                  <a:endParaRPr lang="zh-CN" altLang="en-US"/>
                </a:p>
              </p:txBody>
            </p:sp>
            <p:sp>
              <p:nvSpPr>
                <p:cNvPr id="67659" name="Line 20"/>
                <p:cNvSpPr>
                  <a:spLocks noChangeShapeType="1"/>
                </p:cNvSpPr>
                <p:nvPr/>
              </p:nvSpPr>
              <p:spPr bwMode="auto">
                <a:xfrm>
                  <a:off x="6277" y="7020"/>
                  <a:ext cx="29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60" name="Line 21"/>
                <p:cNvSpPr>
                  <a:spLocks noChangeShapeType="1"/>
                </p:cNvSpPr>
                <p:nvPr/>
              </p:nvSpPr>
              <p:spPr bwMode="auto">
                <a:xfrm>
                  <a:off x="6420" y="6806"/>
                  <a:ext cx="0" cy="68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7638" name="Group 22"/>
              <p:cNvGrpSpPr>
                <a:grpSpLocks/>
              </p:cNvGrpSpPr>
              <p:nvPr/>
            </p:nvGrpSpPr>
            <p:grpSpPr bwMode="auto">
              <a:xfrm>
                <a:off x="4488" y="5757"/>
                <a:ext cx="319" cy="248"/>
                <a:chOff x="2909" y="7144"/>
                <a:chExt cx="445" cy="372"/>
              </a:xfrm>
            </p:grpSpPr>
            <p:sp>
              <p:nvSpPr>
                <p:cNvPr id="67654" name="Rectangle 23" descr="大棋盘"/>
                <p:cNvSpPr>
                  <a:spLocks noChangeArrowheads="1"/>
                </p:cNvSpPr>
                <p:nvPr/>
              </p:nvSpPr>
              <p:spPr bwMode="auto">
                <a:xfrm>
                  <a:off x="2934" y="7268"/>
                  <a:ext cx="420" cy="245"/>
                </a:xfrm>
                <a:prstGeom prst="rect">
                  <a:avLst/>
                </a:prstGeom>
                <a:pattFill prst="lgCheck">
                  <a:fgClr>
                    <a:srgbClr val="000000"/>
                  </a:fgClr>
                  <a:bgClr>
                    <a:srgbClr val="FFFFFF"/>
                  </a:bgClr>
                </a:pattFill>
                <a:ln>
                  <a:noFill/>
                </a:ln>
                <a:extLst>
                  <a:ext uri="{91240B29-F687-4F45-9708-019B960494DF}">
                    <a14:hiddenLine xmlns:a14="http://schemas.microsoft.com/office/drawing/2010/main" w="9525">
                      <a:solidFill>
                        <a:srgbClr val="000000"/>
                      </a:solidFill>
                      <a:prstDash val="sysDot"/>
                      <a:miter lim="800000"/>
                      <a:headEnd/>
                      <a:tailEnd/>
                    </a14:hiddenLine>
                  </a:ext>
                </a:extLst>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eaLnBrk="1" hangingPunct="1"/>
                  <a:endParaRPr lang="zh-CN" altLang="en-US"/>
                </a:p>
              </p:txBody>
            </p:sp>
            <p:sp>
              <p:nvSpPr>
                <p:cNvPr id="67655" name="Line 24"/>
                <p:cNvSpPr>
                  <a:spLocks noChangeShapeType="1"/>
                </p:cNvSpPr>
                <p:nvPr/>
              </p:nvSpPr>
              <p:spPr bwMode="auto">
                <a:xfrm>
                  <a:off x="2909" y="7144"/>
                  <a:ext cx="0" cy="3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56" name="Line 25"/>
                <p:cNvSpPr>
                  <a:spLocks noChangeShapeType="1"/>
                </p:cNvSpPr>
                <p:nvPr/>
              </p:nvSpPr>
              <p:spPr bwMode="auto">
                <a:xfrm>
                  <a:off x="3336" y="7144"/>
                  <a:ext cx="0" cy="3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57" name="Line 26"/>
                <p:cNvSpPr>
                  <a:spLocks noChangeShapeType="1"/>
                </p:cNvSpPr>
                <p:nvPr/>
              </p:nvSpPr>
              <p:spPr bwMode="auto">
                <a:xfrm>
                  <a:off x="2909" y="7516"/>
                  <a:ext cx="4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7639" name="Group 27"/>
              <p:cNvGrpSpPr>
                <a:grpSpLocks/>
              </p:cNvGrpSpPr>
              <p:nvPr/>
            </p:nvGrpSpPr>
            <p:grpSpPr bwMode="auto">
              <a:xfrm rot="10800000">
                <a:off x="4488" y="6140"/>
                <a:ext cx="319" cy="248"/>
                <a:chOff x="2909" y="7144"/>
                <a:chExt cx="445" cy="372"/>
              </a:xfrm>
            </p:grpSpPr>
            <p:sp>
              <p:nvSpPr>
                <p:cNvPr id="67650" name="Rectangle 28" descr="大棋盘"/>
                <p:cNvSpPr>
                  <a:spLocks noChangeArrowheads="1"/>
                </p:cNvSpPr>
                <p:nvPr/>
              </p:nvSpPr>
              <p:spPr bwMode="auto">
                <a:xfrm>
                  <a:off x="2934" y="7268"/>
                  <a:ext cx="420" cy="245"/>
                </a:xfrm>
                <a:prstGeom prst="rect">
                  <a:avLst/>
                </a:prstGeom>
                <a:pattFill prst="lgCheck">
                  <a:fgClr>
                    <a:srgbClr val="000000"/>
                  </a:fgClr>
                  <a:bgClr>
                    <a:srgbClr val="FFFFFF"/>
                  </a:bgClr>
                </a:pattFill>
                <a:ln>
                  <a:noFill/>
                </a:ln>
                <a:extLst>
                  <a:ext uri="{91240B29-F687-4F45-9708-019B960494DF}">
                    <a14:hiddenLine xmlns:a14="http://schemas.microsoft.com/office/drawing/2010/main" w="9525">
                      <a:solidFill>
                        <a:srgbClr val="000000"/>
                      </a:solidFill>
                      <a:prstDash val="sysDot"/>
                      <a:miter lim="800000"/>
                      <a:headEnd/>
                      <a:tailEnd/>
                    </a14:hiddenLine>
                  </a:ext>
                </a:extLst>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eaLnBrk="1" hangingPunct="1"/>
                  <a:endParaRPr lang="zh-CN" altLang="en-US"/>
                </a:p>
              </p:txBody>
            </p:sp>
            <p:sp>
              <p:nvSpPr>
                <p:cNvPr id="67651" name="Line 29"/>
                <p:cNvSpPr>
                  <a:spLocks noChangeShapeType="1"/>
                </p:cNvSpPr>
                <p:nvPr/>
              </p:nvSpPr>
              <p:spPr bwMode="auto">
                <a:xfrm>
                  <a:off x="2909" y="7144"/>
                  <a:ext cx="0" cy="3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52" name="Line 30"/>
                <p:cNvSpPr>
                  <a:spLocks noChangeShapeType="1"/>
                </p:cNvSpPr>
                <p:nvPr/>
              </p:nvSpPr>
              <p:spPr bwMode="auto">
                <a:xfrm>
                  <a:off x="3336" y="7144"/>
                  <a:ext cx="0" cy="3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53" name="Line 31"/>
                <p:cNvSpPr>
                  <a:spLocks noChangeShapeType="1"/>
                </p:cNvSpPr>
                <p:nvPr/>
              </p:nvSpPr>
              <p:spPr bwMode="auto">
                <a:xfrm>
                  <a:off x="2909" y="7516"/>
                  <a:ext cx="4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7640" name="Line 32"/>
              <p:cNvSpPr>
                <a:spLocks noChangeShapeType="1"/>
              </p:cNvSpPr>
              <p:nvPr/>
            </p:nvSpPr>
            <p:spPr bwMode="auto">
              <a:xfrm>
                <a:off x="2492" y="5706"/>
                <a:ext cx="546" cy="0"/>
              </a:xfrm>
              <a:prstGeom prst="line">
                <a:avLst/>
              </a:prstGeom>
              <a:noFill/>
              <a:ln w="127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41" name="Line 33"/>
              <p:cNvSpPr>
                <a:spLocks noChangeShapeType="1"/>
              </p:cNvSpPr>
              <p:nvPr/>
            </p:nvSpPr>
            <p:spPr bwMode="auto">
              <a:xfrm>
                <a:off x="3438" y="5706"/>
                <a:ext cx="798" cy="0"/>
              </a:xfrm>
              <a:prstGeom prst="line">
                <a:avLst/>
              </a:prstGeom>
              <a:noFill/>
              <a:ln w="12700">
                <a:solidFill>
                  <a:srgbClr val="00FF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7642" name="Group 34"/>
              <p:cNvGrpSpPr>
                <a:grpSpLocks/>
              </p:cNvGrpSpPr>
              <p:nvPr/>
            </p:nvGrpSpPr>
            <p:grpSpPr bwMode="auto">
              <a:xfrm>
                <a:off x="2110" y="5537"/>
                <a:ext cx="378" cy="372"/>
                <a:chOff x="2110" y="5537"/>
                <a:chExt cx="378" cy="372"/>
              </a:xfrm>
            </p:grpSpPr>
            <p:sp>
              <p:nvSpPr>
                <p:cNvPr id="67647" name="Oval 35"/>
                <p:cNvSpPr>
                  <a:spLocks noChangeArrowheads="1"/>
                </p:cNvSpPr>
                <p:nvPr/>
              </p:nvSpPr>
              <p:spPr bwMode="auto">
                <a:xfrm>
                  <a:off x="2110" y="5537"/>
                  <a:ext cx="378" cy="372"/>
                </a:xfrm>
                <a:prstGeom prst="ellipse">
                  <a:avLst/>
                </a:prstGeom>
                <a:solidFill>
                  <a:srgbClr val="FFFFFF"/>
                </a:solidFill>
                <a:ln w="9525">
                  <a:solidFill>
                    <a:srgbClr val="000000"/>
                  </a:solidFill>
                  <a:round/>
                  <a:headEnd/>
                  <a:tailEnd/>
                </a:ln>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eaLnBrk="1" hangingPunct="1"/>
                  <a:endParaRPr lang="zh-CN" altLang="en-US"/>
                </a:p>
              </p:txBody>
            </p:sp>
            <p:sp>
              <p:nvSpPr>
                <p:cNvPr id="67648" name="Line 36"/>
                <p:cNvSpPr>
                  <a:spLocks noChangeShapeType="1"/>
                </p:cNvSpPr>
                <p:nvPr/>
              </p:nvSpPr>
              <p:spPr bwMode="auto">
                <a:xfrm flipH="1">
                  <a:off x="2178" y="5582"/>
                  <a:ext cx="252" cy="24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49" name="Line 37"/>
                <p:cNvSpPr>
                  <a:spLocks noChangeShapeType="1"/>
                </p:cNvSpPr>
                <p:nvPr/>
              </p:nvSpPr>
              <p:spPr bwMode="auto">
                <a:xfrm>
                  <a:off x="2178" y="5616"/>
                  <a:ext cx="252" cy="24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7643" name="Rectangle 38"/>
              <p:cNvSpPr>
                <a:spLocks noChangeArrowheads="1"/>
              </p:cNvSpPr>
              <p:nvPr/>
            </p:nvSpPr>
            <p:spPr bwMode="auto">
              <a:xfrm>
                <a:off x="2112" y="5160"/>
                <a:ext cx="588"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algn="just" eaLnBrk="1" hangingPunct="1"/>
                <a:r>
                  <a:rPr kumimoji="1" lang="en-US" altLang="zh-CN">
                    <a:latin typeface="Times New Roman" panose="02020603050405020304" pitchFamily="18" charset="0"/>
                  </a:rPr>
                  <a:t>2</a:t>
                </a:r>
              </a:p>
              <a:p>
                <a:endParaRPr kumimoji="1" lang="en-US" altLang="zh-CN">
                  <a:latin typeface="Times New Roman" panose="02020603050405020304" pitchFamily="18" charset="0"/>
                </a:endParaRPr>
              </a:p>
            </p:txBody>
          </p:sp>
          <p:sp>
            <p:nvSpPr>
              <p:cNvPr id="67644" name="Rectangle 39"/>
              <p:cNvSpPr>
                <a:spLocks noChangeArrowheads="1"/>
              </p:cNvSpPr>
              <p:nvPr/>
            </p:nvSpPr>
            <p:spPr bwMode="auto">
              <a:xfrm>
                <a:off x="4437" y="5183"/>
                <a:ext cx="588"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algn="just" eaLnBrk="1" hangingPunct="1"/>
                <a:r>
                  <a:rPr kumimoji="1" lang="en-US" altLang="zh-CN">
                    <a:latin typeface="Times New Roman" panose="02020603050405020304" pitchFamily="18" charset="0"/>
                  </a:rPr>
                  <a:t>3</a:t>
                </a:r>
              </a:p>
              <a:p>
                <a:endParaRPr kumimoji="1" lang="en-US" altLang="zh-CN">
                  <a:latin typeface="Times New Roman" panose="02020603050405020304" pitchFamily="18" charset="0"/>
                </a:endParaRPr>
              </a:p>
            </p:txBody>
          </p:sp>
          <p:sp>
            <p:nvSpPr>
              <p:cNvPr id="67645" name="Rectangle 40"/>
              <p:cNvSpPr>
                <a:spLocks noChangeArrowheads="1"/>
              </p:cNvSpPr>
              <p:nvPr/>
            </p:nvSpPr>
            <p:spPr bwMode="auto">
              <a:xfrm>
                <a:off x="2777" y="6680"/>
                <a:ext cx="588"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algn="just" eaLnBrk="1" hangingPunct="1"/>
                <a:r>
                  <a:rPr kumimoji="1" lang="en-US" altLang="zh-CN">
                    <a:latin typeface="Times New Roman" panose="02020603050405020304" pitchFamily="18" charset="0"/>
                  </a:rPr>
                  <a:t>1</a:t>
                </a:r>
              </a:p>
              <a:p>
                <a:endParaRPr kumimoji="1" lang="en-US" altLang="zh-CN">
                  <a:latin typeface="Times New Roman" panose="02020603050405020304" pitchFamily="18" charset="0"/>
                </a:endParaRPr>
              </a:p>
            </p:txBody>
          </p:sp>
          <p:sp>
            <p:nvSpPr>
              <p:cNvPr id="67646" name="Line 41"/>
              <p:cNvSpPr>
                <a:spLocks noChangeShapeType="1"/>
              </p:cNvSpPr>
              <p:nvPr/>
            </p:nvSpPr>
            <p:spPr bwMode="auto">
              <a:xfrm flipV="1">
                <a:off x="3018" y="6653"/>
                <a:ext cx="84" cy="124"/>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7591" name="Group 42"/>
            <p:cNvGrpSpPr>
              <a:grpSpLocks/>
            </p:cNvGrpSpPr>
            <p:nvPr/>
          </p:nvGrpSpPr>
          <p:grpSpPr bwMode="auto">
            <a:xfrm>
              <a:off x="5832" y="5769"/>
              <a:ext cx="2478" cy="2553"/>
              <a:chOff x="6210" y="6823"/>
              <a:chExt cx="2478" cy="2553"/>
            </a:xfrm>
          </p:grpSpPr>
          <p:sp>
            <p:nvSpPr>
              <p:cNvPr id="67595" name="AutoShape 43"/>
              <p:cNvSpPr>
                <a:spLocks noChangeArrowheads="1"/>
              </p:cNvSpPr>
              <p:nvPr/>
            </p:nvSpPr>
            <p:spPr bwMode="auto">
              <a:xfrm rot="-5400000">
                <a:off x="6668" y="8184"/>
                <a:ext cx="1058" cy="714"/>
              </a:xfrm>
              <a:prstGeom prst="can">
                <a:avLst>
                  <a:gd name="adj" fmla="val 50000"/>
                </a:avLst>
              </a:prstGeom>
              <a:solidFill>
                <a:srgbClr val="C0C0C0"/>
              </a:solidFill>
              <a:ln w="9525">
                <a:solidFill>
                  <a:srgbClr val="969696"/>
                </a:solidFill>
                <a:round/>
                <a:headEnd/>
                <a:tailEnd/>
              </a:ln>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eaLnBrk="1" hangingPunct="1"/>
                <a:endParaRPr lang="zh-CN" altLang="en-US"/>
              </a:p>
            </p:txBody>
          </p:sp>
          <p:sp>
            <p:nvSpPr>
              <p:cNvPr id="67596" name="Rectangle 44"/>
              <p:cNvSpPr>
                <a:spLocks noChangeArrowheads="1"/>
              </p:cNvSpPr>
              <p:nvPr/>
            </p:nvSpPr>
            <p:spPr bwMode="auto">
              <a:xfrm>
                <a:off x="6218" y="8497"/>
                <a:ext cx="798" cy="62"/>
              </a:xfrm>
              <a:prstGeom prst="rect">
                <a:avLst/>
              </a:prstGeom>
              <a:solidFill>
                <a:srgbClr val="FFFFFF"/>
              </a:solidFill>
              <a:ln w="9525">
                <a:solidFill>
                  <a:srgbClr val="000000"/>
                </a:solidFill>
                <a:miter lim="800000"/>
                <a:headEnd/>
                <a:tailEnd/>
              </a:ln>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eaLnBrk="1" hangingPunct="1"/>
                <a:endParaRPr lang="zh-CN" altLang="en-US"/>
              </a:p>
            </p:txBody>
          </p:sp>
          <p:sp>
            <p:nvSpPr>
              <p:cNvPr id="67597" name="Rectangle 45"/>
              <p:cNvSpPr>
                <a:spLocks noChangeArrowheads="1"/>
              </p:cNvSpPr>
              <p:nvPr/>
            </p:nvSpPr>
            <p:spPr bwMode="auto">
              <a:xfrm>
                <a:off x="7554" y="8491"/>
                <a:ext cx="630" cy="62"/>
              </a:xfrm>
              <a:prstGeom prst="rect">
                <a:avLst/>
              </a:prstGeom>
              <a:solidFill>
                <a:srgbClr val="FFFFFF"/>
              </a:solidFill>
              <a:ln w="9525">
                <a:solidFill>
                  <a:srgbClr val="000000"/>
                </a:solidFill>
                <a:miter lim="800000"/>
                <a:headEnd/>
                <a:tailEnd/>
              </a:ln>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eaLnBrk="1" hangingPunct="1"/>
                <a:endParaRPr lang="zh-CN" altLang="en-US"/>
              </a:p>
            </p:txBody>
          </p:sp>
          <p:grpSp>
            <p:nvGrpSpPr>
              <p:cNvPr id="67598" name="Group 46"/>
              <p:cNvGrpSpPr>
                <a:grpSpLocks/>
              </p:cNvGrpSpPr>
              <p:nvPr/>
            </p:nvGrpSpPr>
            <p:grpSpPr bwMode="auto">
              <a:xfrm>
                <a:off x="6210" y="8215"/>
                <a:ext cx="319" cy="248"/>
                <a:chOff x="2909" y="7144"/>
                <a:chExt cx="445" cy="372"/>
              </a:xfrm>
            </p:grpSpPr>
            <p:sp>
              <p:nvSpPr>
                <p:cNvPr id="67628" name="Rectangle 47" descr="大棋盘"/>
                <p:cNvSpPr>
                  <a:spLocks noChangeArrowheads="1"/>
                </p:cNvSpPr>
                <p:nvPr/>
              </p:nvSpPr>
              <p:spPr bwMode="auto">
                <a:xfrm>
                  <a:off x="2934" y="7268"/>
                  <a:ext cx="420" cy="245"/>
                </a:xfrm>
                <a:prstGeom prst="rect">
                  <a:avLst/>
                </a:prstGeom>
                <a:pattFill prst="lgCheck">
                  <a:fgClr>
                    <a:srgbClr val="000000"/>
                  </a:fgClr>
                  <a:bgClr>
                    <a:srgbClr val="FFFFFF"/>
                  </a:bgClr>
                </a:pattFill>
                <a:ln>
                  <a:noFill/>
                </a:ln>
                <a:extLst>
                  <a:ext uri="{91240B29-F687-4F45-9708-019B960494DF}">
                    <a14:hiddenLine xmlns:a14="http://schemas.microsoft.com/office/drawing/2010/main" w="9525">
                      <a:solidFill>
                        <a:srgbClr val="000000"/>
                      </a:solidFill>
                      <a:prstDash val="sysDot"/>
                      <a:miter lim="800000"/>
                      <a:headEnd/>
                      <a:tailEnd/>
                    </a14:hiddenLine>
                  </a:ext>
                </a:extLst>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eaLnBrk="1" hangingPunct="1"/>
                  <a:endParaRPr lang="zh-CN" altLang="en-US"/>
                </a:p>
              </p:txBody>
            </p:sp>
            <p:sp>
              <p:nvSpPr>
                <p:cNvPr id="67629" name="Line 48"/>
                <p:cNvSpPr>
                  <a:spLocks noChangeShapeType="1"/>
                </p:cNvSpPr>
                <p:nvPr/>
              </p:nvSpPr>
              <p:spPr bwMode="auto">
                <a:xfrm>
                  <a:off x="2909" y="7144"/>
                  <a:ext cx="0" cy="3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30" name="Line 49"/>
                <p:cNvSpPr>
                  <a:spLocks noChangeShapeType="1"/>
                </p:cNvSpPr>
                <p:nvPr/>
              </p:nvSpPr>
              <p:spPr bwMode="auto">
                <a:xfrm>
                  <a:off x="3336" y="7144"/>
                  <a:ext cx="0" cy="3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31" name="Line 50"/>
                <p:cNvSpPr>
                  <a:spLocks noChangeShapeType="1"/>
                </p:cNvSpPr>
                <p:nvPr/>
              </p:nvSpPr>
              <p:spPr bwMode="auto">
                <a:xfrm>
                  <a:off x="2909" y="7516"/>
                  <a:ext cx="4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7599" name="Group 51"/>
              <p:cNvGrpSpPr>
                <a:grpSpLocks/>
              </p:cNvGrpSpPr>
              <p:nvPr/>
            </p:nvGrpSpPr>
            <p:grpSpPr bwMode="auto">
              <a:xfrm>
                <a:off x="7855" y="8215"/>
                <a:ext cx="319" cy="248"/>
                <a:chOff x="2909" y="7144"/>
                <a:chExt cx="445" cy="372"/>
              </a:xfrm>
            </p:grpSpPr>
            <p:sp>
              <p:nvSpPr>
                <p:cNvPr id="67624" name="Rectangle 52" descr="大棋盘"/>
                <p:cNvSpPr>
                  <a:spLocks noChangeArrowheads="1"/>
                </p:cNvSpPr>
                <p:nvPr/>
              </p:nvSpPr>
              <p:spPr bwMode="auto">
                <a:xfrm>
                  <a:off x="2934" y="7268"/>
                  <a:ext cx="420" cy="245"/>
                </a:xfrm>
                <a:prstGeom prst="rect">
                  <a:avLst/>
                </a:prstGeom>
                <a:pattFill prst="lgCheck">
                  <a:fgClr>
                    <a:srgbClr val="000000"/>
                  </a:fgClr>
                  <a:bgClr>
                    <a:srgbClr val="FFFFFF"/>
                  </a:bgClr>
                </a:pattFill>
                <a:ln>
                  <a:noFill/>
                </a:ln>
                <a:extLst>
                  <a:ext uri="{91240B29-F687-4F45-9708-019B960494DF}">
                    <a14:hiddenLine xmlns:a14="http://schemas.microsoft.com/office/drawing/2010/main" w="9525">
                      <a:solidFill>
                        <a:srgbClr val="000000"/>
                      </a:solidFill>
                      <a:prstDash val="sysDot"/>
                      <a:miter lim="800000"/>
                      <a:headEnd/>
                      <a:tailEnd/>
                    </a14:hiddenLine>
                  </a:ext>
                </a:extLst>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eaLnBrk="1" hangingPunct="1"/>
                  <a:endParaRPr lang="zh-CN" altLang="en-US"/>
                </a:p>
              </p:txBody>
            </p:sp>
            <p:sp>
              <p:nvSpPr>
                <p:cNvPr id="67625" name="Line 53"/>
                <p:cNvSpPr>
                  <a:spLocks noChangeShapeType="1"/>
                </p:cNvSpPr>
                <p:nvPr/>
              </p:nvSpPr>
              <p:spPr bwMode="auto">
                <a:xfrm>
                  <a:off x="2909" y="7144"/>
                  <a:ext cx="0" cy="3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26" name="Line 54"/>
                <p:cNvSpPr>
                  <a:spLocks noChangeShapeType="1"/>
                </p:cNvSpPr>
                <p:nvPr/>
              </p:nvSpPr>
              <p:spPr bwMode="auto">
                <a:xfrm>
                  <a:off x="3336" y="7144"/>
                  <a:ext cx="0" cy="3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27" name="Line 55"/>
                <p:cNvSpPr>
                  <a:spLocks noChangeShapeType="1"/>
                </p:cNvSpPr>
                <p:nvPr/>
              </p:nvSpPr>
              <p:spPr bwMode="auto">
                <a:xfrm>
                  <a:off x="2909" y="7516"/>
                  <a:ext cx="4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7600" name="Group 56"/>
              <p:cNvGrpSpPr>
                <a:grpSpLocks/>
              </p:cNvGrpSpPr>
              <p:nvPr/>
            </p:nvGrpSpPr>
            <p:grpSpPr bwMode="auto">
              <a:xfrm rot="10800000">
                <a:off x="6210" y="8598"/>
                <a:ext cx="319" cy="248"/>
                <a:chOff x="2909" y="7144"/>
                <a:chExt cx="445" cy="372"/>
              </a:xfrm>
            </p:grpSpPr>
            <p:sp>
              <p:nvSpPr>
                <p:cNvPr id="67620" name="Rectangle 57" descr="大棋盘"/>
                <p:cNvSpPr>
                  <a:spLocks noChangeArrowheads="1"/>
                </p:cNvSpPr>
                <p:nvPr/>
              </p:nvSpPr>
              <p:spPr bwMode="auto">
                <a:xfrm>
                  <a:off x="2934" y="7268"/>
                  <a:ext cx="420" cy="245"/>
                </a:xfrm>
                <a:prstGeom prst="rect">
                  <a:avLst/>
                </a:prstGeom>
                <a:pattFill prst="lgCheck">
                  <a:fgClr>
                    <a:srgbClr val="000000"/>
                  </a:fgClr>
                  <a:bgClr>
                    <a:srgbClr val="FFFFFF"/>
                  </a:bgClr>
                </a:pattFill>
                <a:ln>
                  <a:noFill/>
                </a:ln>
                <a:extLst>
                  <a:ext uri="{91240B29-F687-4F45-9708-019B960494DF}">
                    <a14:hiddenLine xmlns:a14="http://schemas.microsoft.com/office/drawing/2010/main" w="9525">
                      <a:solidFill>
                        <a:srgbClr val="000000"/>
                      </a:solidFill>
                      <a:prstDash val="sysDot"/>
                      <a:miter lim="800000"/>
                      <a:headEnd/>
                      <a:tailEnd/>
                    </a14:hiddenLine>
                  </a:ext>
                </a:extLst>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eaLnBrk="1" hangingPunct="1"/>
                  <a:endParaRPr lang="zh-CN" altLang="en-US"/>
                </a:p>
              </p:txBody>
            </p:sp>
            <p:sp>
              <p:nvSpPr>
                <p:cNvPr id="67621" name="Line 58"/>
                <p:cNvSpPr>
                  <a:spLocks noChangeShapeType="1"/>
                </p:cNvSpPr>
                <p:nvPr/>
              </p:nvSpPr>
              <p:spPr bwMode="auto">
                <a:xfrm>
                  <a:off x="2909" y="7144"/>
                  <a:ext cx="0" cy="3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22" name="Line 59"/>
                <p:cNvSpPr>
                  <a:spLocks noChangeShapeType="1"/>
                </p:cNvSpPr>
                <p:nvPr/>
              </p:nvSpPr>
              <p:spPr bwMode="auto">
                <a:xfrm>
                  <a:off x="3336" y="7144"/>
                  <a:ext cx="0" cy="3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23" name="Line 60"/>
                <p:cNvSpPr>
                  <a:spLocks noChangeShapeType="1"/>
                </p:cNvSpPr>
                <p:nvPr/>
              </p:nvSpPr>
              <p:spPr bwMode="auto">
                <a:xfrm>
                  <a:off x="2909" y="7516"/>
                  <a:ext cx="4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7601" name="Group 61"/>
              <p:cNvGrpSpPr>
                <a:grpSpLocks/>
              </p:cNvGrpSpPr>
              <p:nvPr/>
            </p:nvGrpSpPr>
            <p:grpSpPr bwMode="auto">
              <a:xfrm rot="10800000">
                <a:off x="7848" y="8598"/>
                <a:ext cx="319" cy="248"/>
                <a:chOff x="2909" y="7144"/>
                <a:chExt cx="445" cy="372"/>
              </a:xfrm>
            </p:grpSpPr>
            <p:sp>
              <p:nvSpPr>
                <p:cNvPr id="67616" name="Rectangle 62" descr="大棋盘"/>
                <p:cNvSpPr>
                  <a:spLocks noChangeArrowheads="1"/>
                </p:cNvSpPr>
                <p:nvPr/>
              </p:nvSpPr>
              <p:spPr bwMode="auto">
                <a:xfrm>
                  <a:off x="2934" y="7268"/>
                  <a:ext cx="420" cy="245"/>
                </a:xfrm>
                <a:prstGeom prst="rect">
                  <a:avLst/>
                </a:prstGeom>
                <a:pattFill prst="lgCheck">
                  <a:fgClr>
                    <a:srgbClr val="000000"/>
                  </a:fgClr>
                  <a:bgClr>
                    <a:srgbClr val="FFFFFF"/>
                  </a:bgClr>
                </a:pattFill>
                <a:ln>
                  <a:noFill/>
                </a:ln>
                <a:extLst>
                  <a:ext uri="{91240B29-F687-4F45-9708-019B960494DF}">
                    <a14:hiddenLine xmlns:a14="http://schemas.microsoft.com/office/drawing/2010/main" w="9525">
                      <a:solidFill>
                        <a:srgbClr val="000000"/>
                      </a:solidFill>
                      <a:prstDash val="sysDot"/>
                      <a:miter lim="800000"/>
                      <a:headEnd/>
                      <a:tailEnd/>
                    </a14:hiddenLine>
                  </a:ext>
                </a:extLst>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eaLnBrk="1" hangingPunct="1"/>
                  <a:endParaRPr lang="zh-CN" altLang="en-US"/>
                </a:p>
              </p:txBody>
            </p:sp>
            <p:sp>
              <p:nvSpPr>
                <p:cNvPr id="67617" name="Line 63"/>
                <p:cNvSpPr>
                  <a:spLocks noChangeShapeType="1"/>
                </p:cNvSpPr>
                <p:nvPr/>
              </p:nvSpPr>
              <p:spPr bwMode="auto">
                <a:xfrm>
                  <a:off x="2909" y="7144"/>
                  <a:ext cx="0" cy="3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18" name="Line 64"/>
                <p:cNvSpPr>
                  <a:spLocks noChangeShapeType="1"/>
                </p:cNvSpPr>
                <p:nvPr/>
              </p:nvSpPr>
              <p:spPr bwMode="auto">
                <a:xfrm>
                  <a:off x="3336" y="7144"/>
                  <a:ext cx="0" cy="3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19" name="Line 65"/>
                <p:cNvSpPr>
                  <a:spLocks noChangeShapeType="1"/>
                </p:cNvSpPr>
                <p:nvPr/>
              </p:nvSpPr>
              <p:spPr bwMode="auto">
                <a:xfrm>
                  <a:off x="2909" y="7516"/>
                  <a:ext cx="4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7602" name="Group 66"/>
              <p:cNvGrpSpPr>
                <a:grpSpLocks/>
              </p:cNvGrpSpPr>
              <p:nvPr/>
            </p:nvGrpSpPr>
            <p:grpSpPr bwMode="auto">
              <a:xfrm>
                <a:off x="6378" y="6823"/>
                <a:ext cx="378" cy="372"/>
                <a:chOff x="2110" y="5537"/>
                <a:chExt cx="378" cy="372"/>
              </a:xfrm>
            </p:grpSpPr>
            <p:sp>
              <p:nvSpPr>
                <p:cNvPr id="67613" name="Oval 67"/>
                <p:cNvSpPr>
                  <a:spLocks noChangeArrowheads="1"/>
                </p:cNvSpPr>
                <p:nvPr/>
              </p:nvSpPr>
              <p:spPr bwMode="auto">
                <a:xfrm>
                  <a:off x="2110" y="5537"/>
                  <a:ext cx="378" cy="372"/>
                </a:xfrm>
                <a:prstGeom prst="ellipse">
                  <a:avLst/>
                </a:prstGeom>
                <a:solidFill>
                  <a:srgbClr val="FFFFFF"/>
                </a:solidFill>
                <a:ln w="9525">
                  <a:solidFill>
                    <a:srgbClr val="000000"/>
                  </a:solidFill>
                  <a:round/>
                  <a:headEnd/>
                  <a:tailEnd/>
                </a:ln>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eaLnBrk="1" hangingPunct="1"/>
                  <a:endParaRPr lang="zh-CN" altLang="en-US"/>
                </a:p>
              </p:txBody>
            </p:sp>
            <p:sp>
              <p:nvSpPr>
                <p:cNvPr id="67614" name="Line 68"/>
                <p:cNvSpPr>
                  <a:spLocks noChangeShapeType="1"/>
                </p:cNvSpPr>
                <p:nvPr/>
              </p:nvSpPr>
              <p:spPr bwMode="auto">
                <a:xfrm flipH="1">
                  <a:off x="2178" y="5582"/>
                  <a:ext cx="252" cy="24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15" name="Line 69"/>
                <p:cNvSpPr>
                  <a:spLocks noChangeShapeType="1"/>
                </p:cNvSpPr>
                <p:nvPr/>
              </p:nvSpPr>
              <p:spPr bwMode="auto">
                <a:xfrm>
                  <a:off x="2178" y="5616"/>
                  <a:ext cx="252" cy="24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7603" name="Group 70"/>
              <p:cNvGrpSpPr>
                <a:grpSpLocks/>
              </p:cNvGrpSpPr>
              <p:nvPr/>
            </p:nvGrpSpPr>
            <p:grpSpPr bwMode="auto">
              <a:xfrm rot="10800000">
                <a:off x="8016" y="6885"/>
                <a:ext cx="294" cy="682"/>
                <a:chOff x="6277" y="6806"/>
                <a:chExt cx="294" cy="682"/>
              </a:xfrm>
            </p:grpSpPr>
            <p:sp>
              <p:nvSpPr>
                <p:cNvPr id="67610" name="AutoShape 71"/>
                <p:cNvSpPr>
                  <a:spLocks noChangeArrowheads="1"/>
                </p:cNvSpPr>
                <p:nvPr/>
              </p:nvSpPr>
              <p:spPr bwMode="auto">
                <a:xfrm>
                  <a:off x="6294" y="7020"/>
                  <a:ext cx="252" cy="248"/>
                </a:xfrm>
                <a:prstGeom prst="triangle">
                  <a:avLst>
                    <a:gd name="adj" fmla="val 50000"/>
                  </a:avLst>
                </a:prstGeom>
                <a:solidFill>
                  <a:srgbClr val="FFFFFF"/>
                </a:solidFill>
                <a:ln w="9525">
                  <a:solidFill>
                    <a:srgbClr val="000000"/>
                  </a:solidFill>
                  <a:miter lim="800000"/>
                  <a:headEnd/>
                  <a:tailEnd/>
                </a:ln>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eaLnBrk="1" hangingPunct="1"/>
                  <a:endParaRPr lang="zh-CN" altLang="en-US"/>
                </a:p>
              </p:txBody>
            </p:sp>
            <p:sp>
              <p:nvSpPr>
                <p:cNvPr id="67611" name="Line 72"/>
                <p:cNvSpPr>
                  <a:spLocks noChangeShapeType="1"/>
                </p:cNvSpPr>
                <p:nvPr/>
              </p:nvSpPr>
              <p:spPr bwMode="auto">
                <a:xfrm>
                  <a:off x="6277" y="7020"/>
                  <a:ext cx="29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12" name="Line 73"/>
                <p:cNvSpPr>
                  <a:spLocks noChangeShapeType="1"/>
                </p:cNvSpPr>
                <p:nvPr/>
              </p:nvSpPr>
              <p:spPr bwMode="auto">
                <a:xfrm>
                  <a:off x="6420" y="6806"/>
                  <a:ext cx="0" cy="68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7604" name="Line 74"/>
              <p:cNvSpPr>
                <a:spLocks noChangeShapeType="1"/>
              </p:cNvSpPr>
              <p:nvPr/>
            </p:nvSpPr>
            <p:spPr bwMode="auto">
              <a:xfrm>
                <a:off x="6714" y="7133"/>
                <a:ext cx="504" cy="868"/>
              </a:xfrm>
              <a:prstGeom prst="line">
                <a:avLst/>
              </a:prstGeom>
              <a:noFill/>
              <a:ln w="12700">
                <a:solidFill>
                  <a:srgbClr val="00FF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05" name="Line 75"/>
              <p:cNvSpPr>
                <a:spLocks noChangeShapeType="1"/>
              </p:cNvSpPr>
              <p:nvPr/>
            </p:nvSpPr>
            <p:spPr bwMode="auto">
              <a:xfrm flipV="1">
                <a:off x="7221" y="7381"/>
                <a:ext cx="882" cy="620"/>
              </a:xfrm>
              <a:prstGeom prst="line">
                <a:avLst/>
              </a:prstGeom>
              <a:noFill/>
              <a:ln w="12700">
                <a:solidFill>
                  <a:srgbClr val="00FF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06" name="Rectangle 76"/>
              <p:cNvSpPr>
                <a:spLocks noChangeArrowheads="1"/>
              </p:cNvSpPr>
              <p:nvPr/>
            </p:nvSpPr>
            <p:spPr bwMode="auto">
              <a:xfrm>
                <a:off x="6336" y="7144"/>
                <a:ext cx="588"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algn="just" eaLnBrk="1" hangingPunct="1"/>
                <a:r>
                  <a:rPr kumimoji="1" lang="en-US" altLang="zh-CN">
                    <a:latin typeface="Times New Roman" panose="02020603050405020304" pitchFamily="18" charset="0"/>
                  </a:rPr>
                  <a:t>2</a:t>
                </a:r>
              </a:p>
              <a:p>
                <a:endParaRPr kumimoji="1" lang="en-US" altLang="zh-CN">
                  <a:latin typeface="Times New Roman" panose="02020603050405020304" pitchFamily="18" charset="0"/>
                </a:endParaRPr>
              </a:p>
            </p:txBody>
          </p:sp>
          <p:sp>
            <p:nvSpPr>
              <p:cNvPr id="67607" name="Rectangle 77"/>
              <p:cNvSpPr>
                <a:spLocks noChangeArrowheads="1"/>
              </p:cNvSpPr>
              <p:nvPr/>
            </p:nvSpPr>
            <p:spPr bwMode="auto">
              <a:xfrm>
                <a:off x="8100" y="7454"/>
                <a:ext cx="588"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algn="just" eaLnBrk="1" hangingPunct="1"/>
                <a:r>
                  <a:rPr kumimoji="1" lang="en-US" altLang="zh-CN">
                    <a:latin typeface="Times New Roman" panose="02020603050405020304" pitchFamily="18" charset="0"/>
                  </a:rPr>
                  <a:t>   3</a:t>
                </a:r>
              </a:p>
              <a:p>
                <a:endParaRPr kumimoji="1" lang="en-US" altLang="zh-CN">
                  <a:latin typeface="Times New Roman" panose="02020603050405020304" pitchFamily="18" charset="0"/>
                </a:endParaRPr>
              </a:p>
            </p:txBody>
          </p:sp>
          <p:sp>
            <p:nvSpPr>
              <p:cNvPr id="67608" name="Rectangle 78"/>
              <p:cNvSpPr>
                <a:spLocks noChangeArrowheads="1"/>
              </p:cNvSpPr>
              <p:nvPr/>
            </p:nvSpPr>
            <p:spPr bwMode="auto">
              <a:xfrm>
                <a:off x="6462" y="8942"/>
                <a:ext cx="588"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algn="just" eaLnBrk="1" hangingPunct="1"/>
                <a:r>
                  <a:rPr kumimoji="1" lang="en-US" altLang="zh-CN">
                    <a:latin typeface="Times New Roman" panose="02020603050405020304" pitchFamily="18" charset="0"/>
                  </a:rPr>
                  <a:t>1</a:t>
                </a:r>
              </a:p>
              <a:p>
                <a:endParaRPr kumimoji="1" lang="en-US" altLang="zh-CN">
                  <a:latin typeface="Times New Roman" panose="02020603050405020304" pitchFamily="18" charset="0"/>
                </a:endParaRPr>
              </a:p>
            </p:txBody>
          </p:sp>
          <p:sp>
            <p:nvSpPr>
              <p:cNvPr id="67609" name="Line 79"/>
              <p:cNvSpPr>
                <a:spLocks noChangeShapeType="1"/>
              </p:cNvSpPr>
              <p:nvPr/>
            </p:nvSpPr>
            <p:spPr bwMode="auto">
              <a:xfrm flipV="1">
                <a:off x="6756" y="8942"/>
                <a:ext cx="252" cy="186"/>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7592" name="Rectangle 80"/>
            <p:cNvSpPr>
              <a:spLocks noChangeArrowheads="1"/>
            </p:cNvSpPr>
            <p:nvPr/>
          </p:nvSpPr>
          <p:spPr bwMode="auto">
            <a:xfrm>
              <a:off x="3648" y="8322"/>
              <a:ext cx="588"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algn="just" eaLnBrk="1" hangingPunct="1"/>
              <a:r>
                <a:rPr kumimoji="1" lang="en-US" altLang="zh-CN">
                  <a:latin typeface="Times New Roman" panose="02020603050405020304" pitchFamily="18" charset="0"/>
                </a:rPr>
                <a:t>(</a:t>
              </a:r>
              <a:r>
                <a:rPr kumimoji="1" lang="en-US" altLang="zh-CN" i="1">
                  <a:latin typeface="Times New Roman" panose="02020603050405020304" pitchFamily="18" charset="0"/>
                </a:rPr>
                <a:t>a</a:t>
              </a:r>
              <a:r>
                <a:rPr kumimoji="1" lang="en-US" altLang="zh-CN">
                  <a:latin typeface="Times New Roman" panose="02020603050405020304" pitchFamily="18" charset="0"/>
                </a:rPr>
                <a:t>)</a:t>
              </a:r>
            </a:p>
            <a:p>
              <a:endParaRPr kumimoji="1" lang="en-US" altLang="zh-CN">
                <a:latin typeface="Times New Roman" panose="02020603050405020304" pitchFamily="18" charset="0"/>
              </a:endParaRPr>
            </a:p>
          </p:txBody>
        </p:sp>
        <p:sp>
          <p:nvSpPr>
            <p:cNvPr id="67593" name="Rectangle 81"/>
            <p:cNvSpPr>
              <a:spLocks noChangeArrowheads="1"/>
            </p:cNvSpPr>
            <p:nvPr/>
          </p:nvSpPr>
          <p:spPr bwMode="auto">
            <a:xfrm>
              <a:off x="6084" y="8307"/>
              <a:ext cx="588"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algn="just" eaLnBrk="1" hangingPunct="1"/>
              <a:r>
                <a:rPr kumimoji="1" lang="en-US" altLang="zh-CN">
                  <a:latin typeface="Times New Roman" panose="02020603050405020304" pitchFamily="18" charset="0"/>
                </a:rPr>
                <a:t>(</a:t>
              </a:r>
              <a:r>
                <a:rPr kumimoji="1" lang="en-US" altLang="zh-CN" i="1">
                  <a:latin typeface="Times New Roman" panose="02020603050405020304" pitchFamily="18" charset="0"/>
                </a:rPr>
                <a:t>b</a:t>
              </a:r>
              <a:r>
                <a:rPr kumimoji="1" lang="en-US" altLang="zh-CN">
                  <a:latin typeface="Times New Roman" panose="02020603050405020304" pitchFamily="18" charset="0"/>
                </a:rPr>
                <a:t>)</a:t>
              </a:r>
            </a:p>
            <a:p>
              <a:endParaRPr kumimoji="1" lang="en-US" altLang="zh-CN">
                <a:latin typeface="Times New Roman" panose="02020603050405020304" pitchFamily="18" charset="0"/>
              </a:endParaRPr>
            </a:p>
          </p:txBody>
        </p:sp>
        <p:sp>
          <p:nvSpPr>
            <p:cNvPr id="67594" name="Rectangle 82"/>
            <p:cNvSpPr>
              <a:spLocks noChangeArrowheads="1"/>
            </p:cNvSpPr>
            <p:nvPr/>
          </p:nvSpPr>
          <p:spPr bwMode="auto">
            <a:xfrm>
              <a:off x="3522" y="8632"/>
              <a:ext cx="5250"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eaLnBrk="1" hangingPunct="1"/>
              <a:r>
                <a:rPr kumimoji="1" lang="zh-CN" altLang="en-US" b="1">
                  <a:solidFill>
                    <a:srgbClr val="993300"/>
                  </a:solidFill>
                  <a:latin typeface="Times New Roman" panose="02020603050405020304" pitchFamily="18" charset="0"/>
                </a:rPr>
                <a:t>光电数字式转速表工作原理图</a:t>
              </a:r>
            </a:p>
            <a:p>
              <a:endParaRPr kumimoji="1" lang="en-US" altLang="zh-CN" b="1">
                <a:solidFill>
                  <a:srgbClr val="993300"/>
                </a:solidFill>
                <a:latin typeface="Times New Roman" panose="02020603050405020304" pitchFamily="18" charset="0"/>
              </a:endParaRPr>
            </a:p>
          </p:txBody>
        </p:sp>
      </p:grpSp>
      <p:sp>
        <p:nvSpPr>
          <p:cNvPr id="67588" name="Text Box 83"/>
          <p:cNvSpPr txBox="1">
            <a:spLocks noChangeArrowheads="1"/>
          </p:cNvSpPr>
          <p:nvPr/>
        </p:nvSpPr>
        <p:spPr bwMode="auto">
          <a:xfrm>
            <a:off x="0" y="969107"/>
            <a:ext cx="8856662"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algn="just" eaLnBrk="1" hangingPunct="1">
              <a:spcBef>
                <a:spcPct val="50000"/>
              </a:spcBef>
            </a:pPr>
            <a:r>
              <a:rPr kumimoji="1" lang="en-US" altLang="zh-CN" sz="2800" b="1" dirty="0">
                <a:latin typeface="+mn-ea"/>
                <a:ea typeface="+mn-ea"/>
              </a:rPr>
              <a:t>       </a:t>
            </a:r>
            <a:r>
              <a:rPr kumimoji="1" lang="zh-CN" altLang="en-US" sz="2400" b="1" dirty="0">
                <a:latin typeface="+mn-ea"/>
                <a:ea typeface="+mn-ea"/>
              </a:rPr>
              <a:t>下图是光电数字式转速表的工作原理图。图</a:t>
            </a:r>
            <a:r>
              <a:rPr kumimoji="1" lang="en-US" altLang="zh-CN" sz="2400" b="1" dirty="0">
                <a:latin typeface="+mn-ea"/>
                <a:ea typeface="+mn-ea"/>
              </a:rPr>
              <a:t>(a)</a:t>
            </a:r>
            <a:r>
              <a:rPr kumimoji="1" lang="zh-CN" altLang="en-US" sz="2400" b="1" dirty="0">
                <a:latin typeface="+mn-ea"/>
                <a:ea typeface="+mn-ea"/>
              </a:rPr>
              <a:t>是在待测转速轴上固定一带孔的转速调置盘，在调置盘一边由白炽灯产生恒定光，透过盘上小孔到达光敏二极管组成的光电转换器上，转换成相应的电脉冲信号。 </a:t>
            </a:r>
          </a:p>
        </p:txBody>
      </p:sp>
      <p:sp>
        <p:nvSpPr>
          <p:cNvPr id="67589" name="AutoShape 84"/>
          <p:cNvSpPr>
            <a:spLocks noChangeArrowheads="1"/>
          </p:cNvSpPr>
          <p:nvPr/>
        </p:nvSpPr>
        <p:spPr bwMode="auto">
          <a:xfrm>
            <a:off x="6516688" y="3141663"/>
            <a:ext cx="2627312" cy="2808287"/>
          </a:xfrm>
          <a:prstGeom prst="wedgeRectCallout">
            <a:avLst>
              <a:gd name="adj1" fmla="val -72296"/>
              <a:gd name="adj2" fmla="val -1631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楷体_GB2312" pitchFamily="49" charset="-122"/>
                <a:ea typeface="楷体_GB2312" pitchFamily="49" charset="-122"/>
              </a:defRPr>
            </a:lvl1pPr>
            <a:lvl2pPr marL="742950" indent="-285750" eaLnBrk="0" hangingPunct="0">
              <a:defRPr sz="2000">
                <a:solidFill>
                  <a:schemeClr val="tx1"/>
                </a:solidFill>
                <a:latin typeface="楷体_GB2312" pitchFamily="49" charset="-122"/>
                <a:ea typeface="楷体_GB2312" pitchFamily="49" charset="-122"/>
              </a:defRPr>
            </a:lvl2pPr>
            <a:lvl3pPr marL="1143000" indent="-228600" eaLnBrk="0" hangingPunct="0">
              <a:defRPr sz="2000">
                <a:solidFill>
                  <a:schemeClr val="tx1"/>
                </a:solidFill>
                <a:latin typeface="楷体_GB2312" pitchFamily="49" charset="-122"/>
                <a:ea typeface="楷体_GB2312" pitchFamily="49" charset="-122"/>
              </a:defRPr>
            </a:lvl3pPr>
            <a:lvl4pPr marL="1600200" indent="-228600" eaLnBrk="0" hangingPunct="0">
              <a:defRPr sz="2000">
                <a:solidFill>
                  <a:schemeClr val="tx1"/>
                </a:solidFill>
                <a:latin typeface="楷体_GB2312" pitchFamily="49" charset="-122"/>
                <a:ea typeface="楷体_GB2312" pitchFamily="49" charset="-122"/>
              </a:defRPr>
            </a:lvl4pPr>
            <a:lvl5pPr marL="2057400" indent="-228600" eaLnBrk="0" hangingPunct="0">
              <a:defRPr sz="2000">
                <a:solidFill>
                  <a:schemeClr val="tx1"/>
                </a:solidFill>
                <a:latin typeface="楷体_GB2312" pitchFamily="49" charset="-122"/>
                <a:ea typeface="楷体_GB2312" pitchFamily="49" charset="-122"/>
              </a:defRPr>
            </a:lvl5pPr>
            <a:lvl6pPr marL="25146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6pPr>
            <a:lvl7pPr marL="29718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7pPr>
            <a:lvl8pPr marL="34290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8pPr>
            <a:lvl9pPr marL="3886200" indent="-228600" eaLnBrk="0" fontAlgn="base" hangingPunct="0">
              <a:lnSpc>
                <a:spcPct val="120000"/>
              </a:lnSpc>
              <a:spcBef>
                <a:spcPct val="0"/>
              </a:spcBef>
              <a:spcAft>
                <a:spcPct val="0"/>
              </a:spcAft>
              <a:defRPr sz="2000">
                <a:solidFill>
                  <a:schemeClr val="tx1"/>
                </a:solidFill>
                <a:latin typeface="楷体_GB2312" pitchFamily="49" charset="-122"/>
                <a:ea typeface="楷体_GB2312" pitchFamily="49" charset="-122"/>
              </a:defRPr>
            </a:lvl9pPr>
          </a:lstStyle>
          <a:p>
            <a:pPr eaLnBrk="1" hangingPunct="1"/>
            <a:r>
              <a:rPr kumimoji="1" lang="zh-CN" altLang="en-US" b="1" dirty="0">
                <a:latin typeface="+mn-ea"/>
                <a:ea typeface="+mn-ea"/>
              </a:rPr>
              <a:t>在待测转速的轴上固定一个涂上黑白相间条纹的圆盘，它们具有不同的反射率。当转轴转动时，反光与不反光交替出现，光电敏感器件间断地接收光的反射信号，转换为电脉冲信号。</a:t>
            </a:r>
          </a:p>
        </p:txBody>
      </p:sp>
      <p:sp>
        <p:nvSpPr>
          <p:cNvPr id="85" name="Line 3"/>
          <p:cNvSpPr>
            <a:spLocks noChangeShapeType="1"/>
          </p:cNvSpPr>
          <p:nvPr/>
        </p:nvSpPr>
        <p:spPr bwMode="auto">
          <a:xfrm>
            <a:off x="1331913" y="835812"/>
            <a:ext cx="7127875" cy="0"/>
          </a:xfrm>
          <a:prstGeom prst="line">
            <a:avLst/>
          </a:prstGeom>
          <a:noFill/>
          <a:ln w="9525">
            <a:solidFill>
              <a:srgbClr val="33CCCC"/>
            </a:solidFill>
            <a:round/>
            <a:headEnd/>
            <a:tailEnd/>
          </a:ln>
        </p:spPr>
        <p:txBody>
          <a:bodyPr/>
          <a:lstStyle/>
          <a:p>
            <a:endParaRPr lang="zh-CN" altLang="en-US"/>
          </a:p>
        </p:txBody>
      </p:sp>
      <p:sp>
        <p:nvSpPr>
          <p:cNvPr id="86" name="Rectangle 8"/>
          <p:cNvSpPr>
            <a:spLocks noChangeArrowheads="1"/>
          </p:cNvSpPr>
          <p:nvPr/>
        </p:nvSpPr>
        <p:spPr bwMode="auto">
          <a:xfrm>
            <a:off x="6012160" y="82095"/>
            <a:ext cx="2736304" cy="630942"/>
          </a:xfrm>
          <a:prstGeom prst="rect">
            <a:avLst/>
          </a:prstGeom>
          <a:noFill/>
          <a:ln w="9525">
            <a:noFill/>
            <a:miter lim="800000"/>
            <a:headEnd/>
            <a:tailEnd/>
          </a:ln>
        </p:spPr>
        <p:txBody>
          <a:bodyPr wrap="square">
            <a:spAutoFit/>
          </a:bodyPr>
          <a:lstStyle/>
          <a:p>
            <a:pPr>
              <a:lnSpc>
                <a:spcPct val="125000"/>
              </a:lnSpc>
              <a:buSzPct val="85000"/>
            </a:pPr>
            <a:r>
              <a:rPr lang="zh-CN" altLang="en-US" sz="2800" b="1" dirty="0">
                <a:solidFill>
                  <a:srgbClr val="0070C0"/>
                </a:solidFill>
                <a:latin typeface="+mn-ea"/>
                <a:ea typeface="+mn-ea"/>
              </a:rPr>
              <a:t>光电转速传感器</a:t>
            </a:r>
            <a:endParaRPr lang="zh-CN" altLang="en-US" sz="2800" b="1" dirty="0">
              <a:solidFill>
                <a:srgbClr val="0070C0"/>
              </a:solidFill>
              <a:latin typeface="+mn-ea"/>
              <a:ea typeface="+mn-ea"/>
              <a:sym typeface="黑体" pitchFamily="49" charset="-122"/>
            </a:endParaRPr>
          </a:p>
        </p:txBody>
      </p:sp>
    </p:spTree>
    <p:extLst>
      <p:ext uri="{BB962C8B-B14F-4D97-AF65-F5344CB8AC3E}">
        <p14:creationId xmlns:p14="http://schemas.microsoft.com/office/powerpoint/2010/main" val="2326207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278D1ECC-2031-488D-82B7-C8F6454A1929}"/>
              </a:ext>
            </a:extLst>
          </p:cNvPr>
          <p:cNvSpPr>
            <a:spLocks noChangeArrowheads="1"/>
          </p:cNvSpPr>
          <p:nvPr/>
        </p:nvSpPr>
        <p:spPr bwMode="auto">
          <a:xfrm>
            <a:off x="428625" y="1643063"/>
            <a:ext cx="8512175" cy="224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FontTx/>
              <a:buNone/>
            </a:pPr>
            <a:r>
              <a:rPr lang="zh-CN" altLang="en-US" sz="2400" dirty="0">
                <a:latin typeface="黑体" panose="02010609060101010101" pitchFamily="49" charset="-122"/>
                <a:ea typeface="黑体" panose="02010609060101010101" pitchFamily="49" charset="-122"/>
              </a:rPr>
              <a:t>作业：</a:t>
            </a:r>
            <a:endParaRPr lang="en-US" altLang="zh-CN" sz="2400" dirty="0">
              <a:latin typeface="黑体" panose="02010609060101010101" pitchFamily="49" charset="-122"/>
              <a:ea typeface="黑体" panose="02010609060101010101" pitchFamily="49" charset="-122"/>
            </a:endParaRPr>
          </a:p>
          <a:p>
            <a:pPr eaLnBrk="1" hangingPunct="1">
              <a:lnSpc>
                <a:spcPct val="120000"/>
              </a:lnSpc>
              <a:spcBef>
                <a:spcPct val="0"/>
              </a:spcBef>
              <a:buFontTx/>
              <a:buNone/>
            </a:pPr>
            <a:r>
              <a:rPr lang="en-US" altLang="zh-CN" sz="2400" dirty="0">
                <a:latin typeface="黑体" panose="02010609060101010101" pitchFamily="49" charset="-122"/>
                <a:ea typeface="黑体" panose="02010609060101010101" pitchFamily="49" charset="-122"/>
              </a:rPr>
              <a:t>P66: </a:t>
            </a:r>
            <a:r>
              <a:rPr lang="zh-CN" altLang="en-US" sz="2400" dirty="0">
                <a:latin typeface="黑体" panose="02010609060101010101" pitchFamily="49" charset="-122"/>
                <a:ea typeface="黑体" panose="02010609060101010101" pitchFamily="49" charset="-122"/>
              </a:rPr>
              <a:t>光电：</a:t>
            </a:r>
            <a:r>
              <a:rPr lang="en-US" altLang="zh-CN" sz="2400" dirty="0">
                <a:latin typeface="黑体" panose="02010609060101010101" pitchFamily="49" charset="-122"/>
                <a:ea typeface="黑体" panose="02010609060101010101" pitchFamily="49" charset="-122"/>
              </a:rPr>
              <a:t> 9-1 9-2</a:t>
            </a:r>
            <a:endParaRPr lang="en-US" altLang="zh-CN" sz="2400" dirty="0">
              <a:solidFill>
                <a:srgbClr val="FF0000"/>
              </a:solidFill>
              <a:latin typeface="黑体" panose="02010609060101010101" pitchFamily="49" charset="-122"/>
              <a:ea typeface="黑体" panose="02010609060101010101" pitchFamily="49" charset="-122"/>
            </a:endParaRPr>
          </a:p>
          <a:p>
            <a:pPr eaLnBrk="1" hangingPunct="1">
              <a:lnSpc>
                <a:spcPct val="120000"/>
              </a:lnSpc>
              <a:spcBef>
                <a:spcPct val="0"/>
              </a:spcBef>
              <a:buFontTx/>
              <a:buNone/>
            </a:pPr>
            <a:endParaRPr lang="en-US" altLang="zh-CN" sz="2400" dirty="0">
              <a:latin typeface="黑体" panose="02010609060101010101" pitchFamily="49" charset="-122"/>
              <a:ea typeface="黑体" panose="02010609060101010101" pitchFamily="49" charset="-122"/>
            </a:endParaRPr>
          </a:p>
          <a:p>
            <a:pPr eaLnBrk="1" hangingPunct="1">
              <a:lnSpc>
                <a:spcPct val="120000"/>
              </a:lnSpc>
              <a:spcBef>
                <a:spcPct val="0"/>
              </a:spcBef>
              <a:buFontTx/>
              <a:buNone/>
            </a:pPr>
            <a:r>
              <a:rPr lang="zh-CN" altLang="en-US" sz="2400" dirty="0">
                <a:latin typeface="黑体" panose="02010609060101010101" pitchFamily="49" charset="-122"/>
                <a:ea typeface="黑体" panose="02010609060101010101" pitchFamily="49" charset="-122"/>
              </a:rPr>
              <a:t>学习的例题：</a:t>
            </a:r>
            <a:endParaRPr lang="en-US" altLang="zh-CN" sz="2400" dirty="0">
              <a:latin typeface="黑体" panose="02010609060101010101" pitchFamily="49" charset="-122"/>
              <a:ea typeface="黑体" panose="02010609060101010101" pitchFamily="49" charset="-122"/>
            </a:endParaRPr>
          </a:p>
          <a:p>
            <a:pPr eaLnBrk="1" hangingPunct="1">
              <a:lnSpc>
                <a:spcPct val="120000"/>
              </a:lnSpc>
              <a:spcBef>
                <a:spcPct val="0"/>
              </a:spcBef>
              <a:buFontTx/>
              <a:buNone/>
            </a:pPr>
            <a:r>
              <a:rPr lang="zh-CN" altLang="en-US" sz="2400" dirty="0">
                <a:latin typeface="黑体" panose="02010609060101010101" pitchFamily="49" charset="-122"/>
                <a:ea typeface="黑体" panose="02010609060101010101" pitchFamily="49" charset="-122"/>
              </a:rPr>
              <a:t>例</a:t>
            </a:r>
            <a:r>
              <a:rPr lang="en-US" altLang="zh-CN" sz="2400" dirty="0">
                <a:latin typeface="黑体" panose="02010609060101010101" pitchFamily="49" charset="-122"/>
                <a:ea typeface="黑体" panose="02010609060101010101" pitchFamily="49" charset="-122"/>
              </a:rPr>
              <a:t>9-3</a:t>
            </a:r>
            <a:endParaRPr lang="zh-CN" altLang="en-US" sz="2400" dirty="0">
              <a:latin typeface="黑体" panose="02010609060101010101" pitchFamily="49" charset="-122"/>
              <a:ea typeface="黑体" panose="02010609060101010101" pitchFamily="49"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347864" y="2636912"/>
            <a:ext cx="2376264" cy="707886"/>
          </a:xfrm>
          <a:prstGeom prst="rect">
            <a:avLst/>
          </a:prstGeom>
          <a:noFill/>
        </p:spPr>
        <p:txBody>
          <a:bodyPr wrap="square" rtlCol="0">
            <a:spAutoFit/>
          </a:bodyPr>
          <a:lstStyle/>
          <a:p>
            <a:r>
              <a:rPr lang="en-US" altLang="zh-CN" sz="4000" dirty="0"/>
              <a:t>END !</a:t>
            </a:r>
            <a:endParaRPr lang="zh-CN" altLang="en-US" sz="4000" dirty="0"/>
          </a:p>
        </p:txBody>
      </p:sp>
      <p:sp>
        <p:nvSpPr>
          <p:cNvPr id="4" name="矩形 3"/>
          <p:cNvSpPr/>
          <p:nvPr/>
        </p:nvSpPr>
        <p:spPr>
          <a:xfrm>
            <a:off x="142875" y="1000125"/>
            <a:ext cx="8286750" cy="46038"/>
          </a:xfrm>
          <a:prstGeom prst="rect">
            <a:avLst/>
          </a:prstGeom>
          <a:gradFill flip="none" rotWithShape="1">
            <a:gsLst>
              <a:gs pos="0">
                <a:srgbClr val="5E9EFF"/>
              </a:gs>
              <a:gs pos="39999">
                <a:srgbClr val="85C2FF"/>
              </a:gs>
              <a:gs pos="70000">
                <a:srgbClr val="C4D6EB"/>
              </a:gs>
              <a:gs pos="100000">
                <a:srgbClr val="FFEBFA"/>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Tree>
    <p:extLst>
      <p:ext uri="{BB962C8B-B14F-4D97-AF65-F5344CB8AC3E}">
        <p14:creationId xmlns:p14="http://schemas.microsoft.com/office/powerpoint/2010/main" val="3764817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8"/>
          <p:cNvSpPr>
            <a:spLocks noChangeArrowheads="1"/>
          </p:cNvSpPr>
          <p:nvPr/>
        </p:nvSpPr>
        <p:spPr bwMode="auto">
          <a:xfrm>
            <a:off x="285720" y="142852"/>
            <a:ext cx="2143140" cy="630942"/>
          </a:xfrm>
          <a:prstGeom prst="rect">
            <a:avLst/>
          </a:prstGeom>
          <a:noFill/>
          <a:ln w="9525">
            <a:noFill/>
            <a:miter lim="800000"/>
            <a:headEnd/>
            <a:tailEnd/>
          </a:ln>
        </p:spPr>
        <p:txBody>
          <a:bodyPr wrap="square">
            <a:spAutoFit/>
          </a:bodyPr>
          <a:lstStyle/>
          <a:p>
            <a:pPr>
              <a:lnSpc>
                <a:spcPct val="125000"/>
              </a:lnSpc>
              <a:spcBef>
                <a:spcPct val="50000"/>
              </a:spcBef>
              <a:buSzPct val="85000"/>
            </a:pPr>
            <a:r>
              <a:rPr lang="en-US" altLang="zh-CN" sz="2800" b="1" dirty="0">
                <a:solidFill>
                  <a:srgbClr val="FF0000"/>
                </a:solidFill>
                <a:latin typeface="+mj-ea"/>
                <a:ea typeface="+mj-ea"/>
                <a:sym typeface="黑体" pitchFamily="49" charset="-122"/>
              </a:rPr>
              <a:t>1 </a:t>
            </a:r>
            <a:r>
              <a:rPr lang="zh-CN" altLang="en-US" sz="2800" b="1" dirty="0">
                <a:solidFill>
                  <a:srgbClr val="FF0000"/>
                </a:solidFill>
                <a:latin typeface="+mj-ea"/>
                <a:ea typeface="+mj-ea"/>
                <a:sym typeface="黑体" pitchFamily="49" charset="-122"/>
              </a:rPr>
              <a:t>光电效应</a:t>
            </a:r>
            <a:endParaRPr lang="zh-CN" altLang="en-US" sz="2800" b="1" dirty="0">
              <a:solidFill>
                <a:srgbClr val="0070C0"/>
              </a:solidFill>
              <a:latin typeface="+mj-ea"/>
              <a:ea typeface="+mj-ea"/>
              <a:sym typeface="黑体" pitchFamily="49" charset="-122"/>
            </a:endParaRPr>
          </a:p>
        </p:txBody>
      </p:sp>
      <p:sp>
        <p:nvSpPr>
          <p:cNvPr id="11" name="矩形 10"/>
          <p:cNvSpPr/>
          <p:nvPr/>
        </p:nvSpPr>
        <p:spPr>
          <a:xfrm>
            <a:off x="142875" y="1000125"/>
            <a:ext cx="8286750" cy="46038"/>
          </a:xfrm>
          <a:prstGeom prst="rect">
            <a:avLst/>
          </a:prstGeom>
          <a:gradFill flip="none" rotWithShape="1">
            <a:gsLst>
              <a:gs pos="0">
                <a:srgbClr val="5E9EFF"/>
              </a:gs>
              <a:gs pos="39999">
                <a:srgbClr val="85C2FF"/>
              </a:gs>
              <a:gs pos="70000">
                <a:srgbClr val="C4D6EB"/>
              </a:gs>
              <a:gs pos="100000">
                <a:srgbClr val="FFEBFA"/>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4" name="矩形 13"/>
          <p:cNvSpPr/>
          <p:nvPr/>
        </p:nvSpPr>
        <p:spPr>
          <a:xfrm>
            <a:off x="285720" y="1142984"/>
            <a:ext cx="2281394" cy="461665"/>
          </a:xfrm>
          <a:prstGeom prst="rect">
            <a:avLst/>
          </a:prstGeom>
        </p:spPr>
        <p:txBody>
          <a:bodyPr wrap="none">
            <a:spAutoFit/>
          </a:bodyPr>
          <a:lstStyle/>
          <a:p>
            <a:r>
              <a:rPr lang="en-US" altLang="zh-CN" sz="2400" b="1" dirty="0">
                <a:solidFill>
                  <a:srgbClr val="0066FF"/>
                </a:solidFill>
                <a:latin typeface="+mj-ea"/>
                <a:ea typeface="+mj-ea"/>
                <a:sym typeface="黑体" pitchFamily="49" charset="-122"/>
              </a:rPr>
              <a:t>1.1 </a:t>
            </a:r>
            <a:r>
              <a:rPr lang="zh-CN" altLang="en-US" sz="2400" b="1" dirty="0">
                <a:solidFill>
                  <a:srgbClr val="0066FF"/>
                </a:solidFill>
                <a:latin typeface="+mj-ea"/>
                <a:ea typeface="+mj-ea"/>
                <a:sym typeface="黑体" pitchFamily="49" charset="-122"/>
              </a:rPr>
              <a:t>外</a:t>
            </a:r>
            <a:r>
              <a:rPr lang="zh-CN" altLang="zh-CN" sz="2400" b="1" dirty="0">
                <a:solidFill>
                  <a:srgbClr val="0066FF"/>
                </a:solidFill>
                <a:latin typeface="+mj-ea"/>
                <a:ea typeface="+mj-ea"/>
                <a:sym typeface="黑体" pitchFamily="49" charset="-122"/>
              </a:rPr>
              <a:t>光电效应</a:t>
            </a:r>
            <a:endParaRPr lang="zh-CN" altLang="en-US" sz="2400" b="1" dirty="0">
              <a:solidFill>
                <a:srgbClr val="0066FF"/>
              </a:solidFill>
              <a:latin typeface="+mj-ea"/>
              <a:ea typeface="+mj-ea"/>
              <a:sym typeface="黑体" pitchFamily="49" charset="-122"/>
            </a:endParaRPr>
          </a:p>
        </p:txBody>
      </p:sp>
      <p:sp>
        <p:nvSpPr>
          <p:cNvPr id="15" name="Rectangle 3"/>
          <p:cNvSpPr txBox="1">
            <a:spLocks noChangeArrowheads="1"/>
          </p:cNvSpPr>
          <p:nvPr/>
        </p:nvSpPr>
        <p:spPr bwMode="auto">
          <a:xfrm>
            <a:off x="785786" y="1604649"/>
            <a:ext cx="7429552" cy="15716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R="0" lvl="0" indent="538163" algn="l" defTabSz="914400" rtl="0" eaLnBrk="0" fontAlgn="base" latinLnBrk="0" hangingPunct="0">
              <a:lnSpc>
                <a:spcPct val="150000"/>
              </a:lnSpc>
              <a:spcBef>
                <a:spcPts val="0"/>
              </a:spcBef>
              <a:spcAft>
                <a:spcPct val="0"/>
              </a:spcAft>
              <a:buClrTx/>
              <a:buSzTx/>
              <a:buFontTx/>
              <a:buNone/>
              <a:tabLst/>
              <a:defRPr/>
            </a:pPr>
            <a:r>
              <a:rPr kumimoji="0" lang="zh-CN" altLang="en-US" sz="2000" b="1" i="0" u="none" strike="noStrike" kern="0" cap="none" spc="0" normalizeH="0" baseline="0" noProof="0" dirty="0">
                <a:ln>
                  <a:noFill/>
                </a:ln>
                <a:solidFill>
                  <a:srgbClr val="0066FF"/>
                </a:solidFill>
                <a:effectLst/>
                <a:uLnTx/>
                <a:uFillTx/>
                <a:latin typeface="+mn-ea"/>
                <a:ea typeface="+mn-ea"/>
                <a:cs typeface="+mn-cs"/>
              </a:rPr>
              <a:t>在光线作用下物体内的电子逸出物体表面，向外发射的现象称为外光电效应。</a:t>
            </a:r>
            <a:endParaRPr kumimoji="0" lang="en-US" altLang="zh-CN" sz="2000" b="1" i="0" u="none" strike="noStrike" kern="0" cap="none" spc="0" normalizeH="0" baseline="0" noProof="0" dirty="0">
              <a:ln>
                <a:noFill/>
              </a:ln>
              <a:solidFill>
                <a:srgbClr val="0066FF"/>
              </a:solidFill>
              <a:effectLst/>
              <a:uLnTx/>
              <a:uFillTx/>
              <a:latin typeface="+mn-ea"/>
              <a:ea typeface="+mn-ea"/>
              <a:cs typeface="+mn-cs"/>
            </a:endParaRPr>
          </a:p>
          <a:p>
            <a:pPr indent="538163" eaLnBrk="0" hangingPunct="0">
              <a:lnSpc>
                <a:spcPct val="150000"/>
              </a:lnSpc>
              <a:spcBef>
                <a:spcPts val="1200"/>
              </a:spcBef>
            </a:pPr>
            <a:r>
              <a:rPr lang="zh-CN" altLang="en-US" sz="2000" b="1" kern="0" dirty="0">
                <a:latin typeface="+mn-ea"/>
                <a:ea typeface="+mn-ea"/>
              </a:rPr>
              <a:t>电子逸出金属表面的速度</a:t>
            </a:r>
            <a:r>
              <a:rPr lang="en-US" altLang="zh-CN" sz="2000" b="1" kern="0" dirty="0">
                <a:latin typeface="+mn-ea"/>
                <a:ea typeface="+mn-ea"/>
              </a:rPr>
              <a:t>v</a:t>
            </a:r>
            <a:r>
              <a:rPr lang="zh-CN" altLang="en-US" sz="2000" b="1" kern="0" dirty="0">
                <a:latin typeface="+mn-ea"/>
                <a:ea typeface="+mn-ea"/>
              </a:rPr>
              <a:t>可由能量守恒定律确定：</a:t>
            </a:r>
          </a:p>
          <a:p>
            <a:pPr marR="0" lvl="0" indent="538163" algn="l" defTabSz="914400" rtl="0" eaLnBrk="0" fontAlgn="base" latinLnBrk="0" hangingPunct="0">
              <a:lnSpc>
                <a:spcPct val="150000"/>
              </a:lnSpc>
              <a:spcBef>
                <a:spcPts val="0"/>
              </a:spcBef>
              <a:spcAft>
                <a:spcPct val="0"/>
              </a:spcAft>
              <a:buClrTx/>
              <a:buSzTx/>
              <a:buFontTx/>
              <a:buNone/>
              <a:tabLst/>
              <a:defRPr/>
            </a:pPr>
            <a:endParaRPr kumimoji="0" lang="en-US" altLang="zh-CN" sz="2000" b="1" i="0" u="none" strike="noStrike" kern="0" cap="none" spc="0" normalizeH="0" baseline="0" noProof="0" dirty="0">
              <a:ln>
                <a:noFill/>
              </a:ln>
              <a:solidFill>
                <a:schemeClr val="tx1"/>
              </a:solidFill>
              <a:effectLst/>
              <a:uLnTx/>
              <a:uFillTx/>
              <a:latin typeface="+mn-ea"/>
              <a:ea typeface="+mn-ea"/>
              <a:cs typeface="+mn-cs"/>
            </a:endParaRPr>
          </a:p>
          <a:p>
            <a:pPr marL="342900" marR="0" lvl="0" indent="-342900" algn="l" defTabSz="914400" rtl="0" eaLnBrk="0" fontAlgn="base" latinLnBrk="0" hangingPunct="0">
              <a:lnSpc>
                <a:spcPct val="150000"/>
              </a:lnSpc>
              <a:spcBef>
                <a:spcPts val="0"/>
              </a:spcBef>
              <a:spcAft>
                <a:spcPct val="0"/>
              </a:spcAft>
              <a:buClrTx/>
              <a:buSzTx/>
              <a:buFontTx/>
              <a:buNone/>
              <a:tabLst/>
              <a:defRPr/>
            </a:pPr>
            <a:endParaRPr kumimoji="0" lang="en-US" altLang="zh-CN" sz="2000" b="1" i="0" u="none" strike="noStrike" kern="0" cap="none" spc="0" normalizeH="0" baseline="0" noProof="0" dirty="0">
              <a:ln>
                <a:noFill/>
              </a:ln>
              <a:solidFill>
                <a:schemeClr val="tx1"/>
              </a:solidFill>
              <a:effectLst/>
              <a:uLnTx/>
              <a:uFillTx/>
              <a:latin typeface="+mn-ea"/>
              <a:ea typeface="+mn-ea"/>
              <a:cs typeface="+mn-cs"/>
            </a:endParaRPr>
          </a:p>
          <a:p>
            <a:pPr marL="342900" marR="0" lvl="0" indent="-342900" algn="l" defTabSz="914400" rtl="0" eaLnBrk="0" fontAlgn="base" latinLnBrk="0" hangingPunct="0">
              <a:lnSpc>
                <a:spcPct val="150000"/>
              </a:lnSpc>
              <a:spcBef>
                <a:spcPts val="0"/>
              </a:spcBef>
              <a:spcAft>
                <a:spcPct val="0"/>
              </a:spcAft>
              <a:buClrTx/>
              <a:buSzTx/>
              <a:buFontTx/>
              <a:buNone/>
              <a:tabLst/>
              <a:defRPr/>
            </a:pPr>
            <a:endParaRPr kumimoji="0" lang="en-US" altLang="zh-CN" sz="2000" b="1" i="0" u="none" strike="noStrike" kern="0" cap="none" spc="0" normalizeH="0" baseline="0" noProof="0" dirty="0">
              <a:ln>
                <a:noFill/>
              </a:ln>
              <a:solidFill>
                <a:schemeClr val="tx1"/>
              </a:solidFill>
              <a:effectLst/>
              <a:uLnTx/>
              <a:uFillTx/>
              <a:latin typeface="+mn-ea"/>
              <a:ea typeface="+mn-ea"/>
              <a:cs typeface="+mn-cs"/>
            </a:endParaRPr>
          </a:p>
        </p:txBody>
      </p:sp>
      <p:sp>
        <p:nvSpPr>
          <p:cNvPr id="17" name="Text Box 10"/>
          <p:cNvSpPr txBox="1">
            <a:spLocks noChangeArrowheads="1"/>
          </p:cNvSpPr>
          <p:nvPr/>
        </p:nvSpPr>
        <p:spPr bwMode="auto">
          <a:xfrm>
            <a:off x="2500298" y="4214818"/>
            <a:ext cx="5929354" cy="507831"/>
          </a:xfrm>
          <a:prstGeom prst="rect">
            <a:avLst/>
          </a:prstGeom>
          <a:noFill/>
          <a:ln w="9525" algn="ctr">
            <a:noFill/>
            <a:miter lim="800000"/>
            <a:headEnd/>
            <a:tailEnd/>
          </a:ln>
        </p:spPr>
        <p:txBody>
          <a:bodyPr wrap="square">
            <a:spAutoFit/>
          </a:bodyPr>
          <a:lstStyle/>
          <a:p>
            <a:pPr>
              <a:lnSpc>
                <a:spcPct val="150000"/>
              </a:lnSpc>
              <a:spcBef>
                <a:spcPct val="50000"/>
              </a:spcBef>
            </a:pPr>
            <a:r>
              <a:rPr lang="zh-CN" altLang="en-US" b="1" dirty="0">
                <a:latin typeface="+mn-ea"/>
                <a:ea typeface="+mn-ea"/>
              </a:rPr>
              <a:t>其中，</a:t>
            </a:r>
            <a:r>
              <a:rPr lang="el-GR" altLang="zh-CN" b="1" dirty="0">
                <a:latin typeface="+mn-ea"/>
                <a:ea typeface="+mn-ea"/>
                <a:cs typeface="Times New Roman"/>
              </a:rPr>
              <a:t>γ</a:t>
            </a:r>
            <a:r>
              <a:rPr lang="zh-CN" altLang="en-US" b="1" dirty="0">
                <a:latin typeface="+mn-ea"/>
                <a:ea typeface="+mn-ea"/>
              </a:rPr>
              <a:t>  为光波的频率；   </a:t>
            </a:r>
            <a:r>
              <a:rPr lang="en-US" altLang="zh-CN" b="1" i="1" dirty="0">
                <a:latin typeface="+mn-ea"/>
                <a:ea typeface="+mn-ea"/>
              </a:rPr>
              <a:t>h</a:t>
            </a:r>
            <a:r>
              <a:rPr lang="zh-CN" altLang="en-US" b="1" dirty="0">
                <a:latin typeface="+mn-ea"/>
                <a:ea typeface="+mn-ea"/>
              </a:rPr>
              <a:t>为普朗克常数； </a:t>
            </a:r>
            <a:r>
              <a:rPr lang="en-US" altLang="zh-CN" b="1" dirty="0">
                <a:latin typeface="+mn-ea"/>
                <a:ea typeface="+mn-ea"/>
              </a:rPr>
              <a:t>A</a:t>
            </a:r>
            <a:r>
              <a:rPr lang="zh-CN" altLang="en-US" b="1" dirty="0">
                <a:latin typeface="+mn-ea"/>
                <a:ea typeface="+mn-ea"/>
              </a:rPr>
              <a:t>为逸出功。</a:t>
            </a:r>
          </a:p>
        </p:txBody>
      </p:sp>
      <p:graphicFrame>
        <p:nvGraphicFramePr>
          <p:cNvPr id="18" name="Object 11"/>
          <p:cNvGraphicFramePr>
            <a:graphicFrameLocks noGrp="1" noChangeAspect="1"/>
          </p:cNvGraphicFramePr>
          <p:nvPr>
            <p:ph sz="quarter" idx="3"/>
            <p:extLst>
              <p:ext uri="{D42A27DB-BD31-4B8C-83A1-F6EECF244321}">
                <p14:modId xmlns:p14="http://schemas.microsoft.com/office/powerpoint/2010/main" val="190933780"/>
              </p:ext>
            </p:extLst>
          </p:nvPr>
        </p:nvGraphicFramePr>
        <p:xfrm>
          <a:off x="3288347" y="3220098"/>
          <a:ext cx="2303463" cy="939800"/>
        </p:xfrm>
        <a:graphic>
          <a:graphicData uri="http://schemas.openxmlformats.org/presentationml/2006/ole">
            <mc:AlternateContent xmlns:mc="http://schemas.openxmlformats.org/markup-compatibility/2006">
              <mc:Choice xmlns:v="urn:schemas-microsoft-com:vml" Requires="v">
                <p:oleObj spid="_x0000_s1019142" name="Equation" r:id="rId4" imgW="965200" imgH="393700" progId="Equation.DSMT4">
                  <p:embed/>
                </p:oleObj>
              </mc:Choice>
              <mc:Fallback>
                <p:oleObj name="Equation" r:id="rId4" imgW="965200" imgH="393700" progId="Equation.DSMT4">
                  <p:embed/>
                  <p:pic>
                    <p:nvPicPr>
                      <p:cNvPr id="0" name="Picture 1166"/>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8347" y="3220098"/>
                        <a:ext cx="2303463" cy="93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Rectangle 11"/>
          <p:cNvSpPr>
            <a:spLocks noChangeArrowheads="1"/>
          </p:cNvSpPr>
          <p:nvPr/>
        </p:nvSpPr>
        <p:spPr bwMode="auto">
          <a:xfrm>
            <a:off x="1285852" y="5143512"/>
            <a:ext cx="4293163" cy="707886"/>
          </a:xfrm>
          <a:prstGeom prst="rect">
            <a:avLst/>
          </a:prstGeom>
          <a:noFill/>
          <a:ln w="9525" algn="ctr">
            <a:noFill/>
            <a:miter lim="800000"/>
            <a:headEnd/>
            <a:tailEnd/>
          </a:ln>
        </p:spPr>
        <p:txBody>
          <a:bodyPr wrap="none" anchor="ctr">
            <a:spAutoFit/>
          </a:bodyPr>
          <a:lstStyle/>
          <a:p>
            <a:pPr>
              <a:lnSpc>
                <a:spcPct val="100000"/>
              </a:lnSpc>
              <a:tabLst>
                <a:tab pos="581025" algn="l"/>
                <a:tab pos="1163638" algn="l"/>
                <a:tab pos="1714500"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1" lang="zh-CN" altLang="en-US" sz="2000" b="1" dirty="0">
                <a:latin typeface="+mn-ea"/>
                <a:ea typeface="+mn-ea"/>
              </a:rPr>
              <a:t>材料的红限频率</a:t>
            </a:r>
            <a:r>
              <a:rPr kumimoji="1" lang="en-US" altLang="zh-CN" sz="2000" b="1" dirty="0">
                <a:latin typeface="+mn-ea"/>
                <a:ea typeface="+mn-ea"/>
              </a:rPr>
              <a:t>γ</a:t>
            </a:r>
            <a:r>
              <a:rPr kumimoji="1" lang="en-US" altLang="zh-CN" sz="2000" b="1" baseline="-30000" dirty="0">
                <a:latin typeface="+mn-ea"/>
                <a:ea typeface="+mn-ea"/>
              </a:rPr>
              <a:t>0</a:t>
            </a:r>
            <a:r>
              <a:rPr kumimoji="1" lang="zh-CN" altLang="en-US" sz="2000" b="1" dirty="0">
                <a:latin typeface="+mn-ea"/>
                <a:ea typeface="+mn-ea"/>
              </a:rPr>
              <a:t>决定于其逸出功：</a:t>
            </a:r>
          </a:p>
          <a:p>
            <a:pPr eaLnBrk="0" hangingPunct="0">
              <a:lnSpc>
                <a:spcPct val="100000"/>
              </a:lnSpc>
              <a:tabLst>
                <a:tab pos="581025" algn="l"/>
                <a:tab pos="1163638" algn="l"/>
                <a:tab pos="1714500"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1" lang="en-US" altLang="zh-CN" sz="2000" dirty="0">
              <a:ea typeface="宋体" charset="-122"/>
            </a:endParaRPr>
          </a:p>
        </p:txBody>
      </p:sp>
      <p:graphicFrame>
        <p:nvGraphicFramePr>
          <p:cNvPr id="21" name="Object 12"/>
          <p:cNvGraphicFramePr>
            <a:graphicFrameLocks noChangeAspect="1"/>
          </p:cNvGraphicFramePr>
          <p:nvPr/>
        </p:nvGraphicFramePr>
        <p:xfrm>
          <a:off x="5429256" y="5143512"/>
          <a:ext cx="1571636" cy="589999"/>
        </p:xfrm>
        <a:graphic>
          <a:graphicData uri="http://schemas.openxmlformats.org/presentationml/2006/ole">
            <mc:AlternateContent xmlns:mc="http://schemas.openxmlformats.org/markup-compatibility/2006">
              <mc:Choice xmlns:v="urn:schemas-microsoft-com:vml" Requires="v">
                <p:oleObj spid="_x0000_s1019143" name="Equation" r:id="rId6" imgW="609600" imgH="228600" progId="Equation.DSMT4">
                  <p:embed/>
                </p:oleObj>
              </mc:Choice>
              <mc:Fallback>
                <p:oleObj name="Equation" r:id="rId6" imgW="609600" imgH="228600" progId="Equation.DSMT4">
                  <p:embed/>
                  <p:pic>
                    <p:nvPicPr>
                      <p:cNvPr id="0" name="Picture 116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29256" y="5143512"/>
                        <a:ext cx="1571636" cy="5899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Rectangle 13"/>
          <p:cNvSpPr>
            <a:spLocks noChangeArrowheads="1"/>
          </p:cNvSpPr>
          <p:nvPr/>
        </p:nvSpPr>
        <p:spPr bwMode="auto">
          <a:xfrm>
            <a:off x="2571736" y="5857892"/>
            <a:ext cx="1962150" cy="707886"/>
          </a:xfrm>
          <a:prstGeom prst="rect">
            <a:avLst/>
          </a:prstGeom>
          <a:noFill/>
          <a:ln w="9525" algn="ctr">
            <a:noFill/>
            <a:miter lim="800000"/>
            <a:headEnd/>
            <a:tailEnd/>
          </a:ln>
        </p:spPr>
        <p:txBody>
          <a:bodyPr wrap="square" anchor="ctr">
            <a:spAutoFit/>
          </a:bodyPr>
          <a:lstStyle/>
          <a:p>
            <a:pPr>
              <a:lnSpc>
                <a:spcPct val="100000"/>
              </a:lnSpc>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1" lang="zh-CN" altLang="en-US" sz="2000" b="1" dirty="0">
                <a:latin typeface="+mn-ea"/>
                <a:ea typeface="+mn-ea"/>
              </a:rPr>
              <a:t>相应的波长为：</a:t>
            </a:r>
          </a:p>
          <a:p>
            <a:pPr eaLnBrk="0" hangingPunct="0">
              <a:lnSpc>
                <a:spcPct val="100000"/>
              </a:lnSpc>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1" lang="en-US" altLang="zh-CN" sz="2000" dirty="0">
              <a:ea typeface="宋体" charset="-122"/>
            </a:endParaRPr>
          </a:p>
        </p:txBody>
      </p:sp>
      <p:graphicFrame>
        <p:nvGraphicFramePr>
          <p:cNvPr id="23" name="Object 14"/>
          <p:cNvGraphicFramePr>
            <a:graphicFrameLocks noChangeAspect="1"/>
          </p:cNvGraphicFramePr>
          <p:nvPr/>
        </p:nvGraphicFramePr>
        <p:xfrm>
          <a:off x="4500562" y="5786454"/>
          <a:ext cx="1800225" cy="547688"/>
        </p:xfrm>
        <a:graphic>
          <a:graphicData uri="http://schemas.openxmlformats.org/presentationml/2006/ole">
            <mc:AlternateContent xmlns:mc="http://schemas.openxmlformats.org/markup-compatibility/2006">
              <mc:Choice xmlns:v="urn:schemas-microsoft-com:vml" Requires="v">
                <p:oleObj spid="_x0000_s1019144" name="Equation" r:id="rId8" imgW="749300" imgH="228600" progId="Equation.DSMT4">
                  <p:embed/>
                </p:oleObj>
              </mc:Choice>
              <mc:Fallback>
                <p:oleObj name="Equation" r:id="rId8" imgW="749300" imgH="228600" progId="Equation.DSMT4">
                  <p:embed/>
                  <p:pic>
                    <p:nvPicPr>
                      <p:cNvPr id="0" name="Picture 116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00562" y="5786454"/>
                        <a:ext cx="1800225"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5"/>
          <p:cNvSpPr>
            <a:spLocks noGrp="1" noChangeArrowheads="1"/>
          </p:cNvSpPr>
          <p:nvPr>
            <p:ph type="body" idx="1"/>
          </p:nvPr>
        </p:nvSpPr>
        <p:spPr>
          <a:xfrm>
            <a:off x="785786" y="2500306"/>
            <a:ext cx="7787642" cy="1071570"/>
          </a:xfrm>
          <a:noFill/>
        </p:spPr>
        <p:txBody>
          <a:bodyPr/>
          <a:lstStyle/>
          <a:p>
            <a:pPr marL="982663" indent="-982663" eaLnBrk="1" hangingPunct="1">
              <a:lnSpc>
                <a:spcPct val="150000"/>
              </a:lnSpc>
              <a:buFontTx/>
              <a:buNone/>
            </a:pPr>
            <a:r>
              <a:rPr kumimoji="0" lang="zh-CN" altLang="en-US" b="1" dirty="0">
                <a:solidFill>
                  <a:schemeClr val="tx1"/>
                </a:solidFill>
                <a:latin typeface="+mn-ea"/>
              </a:rPr>
              <a:t>紫外管：当入射紫外线照射在紫外管阴极板上时，电子克服金属表面对它的束缚而逸出金属表面，形成电子发射。</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3166" y="3857628"/>
            <a:ext cx="2824791" cy="2714938"/>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4953916" y="4118654"/>
            <a:ext cx="2659710" cy="1994782"/>
          </a:xfrm>
          <a:prstGeom prst="rect">
            <a:avLst/>
          </a:prstGeom>
        </p:spPr>
      </p:pic>
      <p:sp>
        <p:nvSpPr>
          <p:cNvPr id="7" name="矩形 6"/>
          <p:cNvSpPr/>
          <p:nvPr/>
        </p:nvSpPr>
        <p:spPr>
          <a:xfrm>
            <a:off x="142875" y="1000125"/>
            <a:ext cx="8286750" cy="46038"/>
          </a:xfrm>
          <a:prstGeom prst="rect">
            <a:avLst/>
          </a:prstGeom>
          <a:gradFill flip="none" rotWithShape="1">
            <a:gsLst>
              <a:gs pos="0">
                <a:srgbClr val="5E9EFF"/>
              </a:gs>
              <a:gs pos="39999">
                <a:srgbClr val="85C2FF"/>
              </a:gs>
              <a:gs pos="70000">
                <a:srgbClr val="C4D6EB"/>
              </a:gs>
              <a:gs pos="100000">
                <a:srgbClr val="FFEBFA"/>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9" name="矩形 8"/>
          <p:cNvSpPr/>
          <p:nvPr/>
        </p:nvSpPr>
        <p:spPr>
          <a:xfrm>
            <a:off x="500034" y="357166"/>
            <a:ext cx="2829621" cy="461665"/>
          </a:xfrm>
          <a:prstGeom prst="rect">
            <a:avLst/>
          </a:prstGeom>
        </p:spPr>
        <p:txBody>
          <a:bodyPr wrap="none">
            <a:spAutoFit/>
          </a:bodyPr>
          <a:lstStyle/>
          <a:p>
            <a:r>
              <a:rPr lang="en-US" altLang="zh-CN" sz="2400" b="1" dirty="0">
                <a:solidFill>
                  <a:srgbClr val="0066FF"/>
                </a:solidFill>
                <a:latin typeface="+mj-ea"/>
                <a:ea typeface="+mj-ea"/>
                <a:sym typeface="黑体" pitchFamily="49" charset="-122"/>
              </a:rPr>
              <a:t>1.1 </a:t>
            </a:r>
            <a:r>
              <a:rPr lang="zh-CN" altLang="en-US" sz="2400" b="1" dirty="0">
                <a:solidFill>
                  <a:srgbClr val="0066FF"/>
                </a:solidFill>
                <a:latin typeface="+mj-ea"/>
                <a:ea typeface="+mj-ea"/>
                <a:sym typeface="黑体" pitchFamily="49" charset="-122"/>
              </a:rPr>
              <a:t>外</a:t>
            </a:r>
            <a:r>
              <a:rPr lang="zh-CN" altLang="zh-CN" sz="2400" b="1" dirty="0">
                <a:solidFill>
                  <a:srgbClr val="0066FF"/>
                </a:solidFill>
                <a:latin typeface="+mj-ea"/>
                <a:ea typeface="+mj-ea"/>
                <a:sym typeface="黑体" pitchFamily="49" charset="-122"/>
              </a:rPr>
              <a:t>光电效应</a:t>
            </a:r>
            <a:r>
              <a:rPr lang="en-US" altLang="zh-CN" sz="2400" b="1" dirty="0">
                <a:solidFill>
                  <a:srgbClr val="0066FF"/>
                </a:solidFill>
                <a:latin typeface="+mj-ea"/>
                <a:ea typeface="+mj-ea"/>
                <a:sym typeface="黑体" pitchFamily="49" charset="-122"/>
              </a:rPr>
              <a:t>(</a:t>
            </a:r>
            <a:r>
              <a:rPr lang="zh-CN" altLang="en-US" sz="2400" b="1" dirty="0">
                <a:solidFill>
                  <a:srgbClr val="0066FF"/>
                </a:solidFill>
                <a:latin typeface="+mj-ea"/>
                <a:ea typeface="+mj-ea"/>
                <a:sym typeface="黑体" pitchFamily="49" charset="-122"/>
              </a:rPr>
              <a:t>续</a:t>
            </a:r>
            <a:r>
              <a:rPr lang="en-US" altLang="zh-CN" sz="2400" b="1" dirty="0">
                <a:solidFill>
                  <a:srgbClr val="0066FF"/>
                </a:solidFill>
                <a:latin typeface="+mj-ea"/>
                <a:ea typeface="+mj-ea"/>
                <a:sym typeface="黑体" pitchFamily="49" charset="-122"/>
              </a:rPr>
              <a:t>)</a:t>
            </a:r>
            <a:endParaRPr lang="zh-CN" altLang="en-US" sz="2400" b="1" dirty="0">
              <a:solidFill>
                <a:srgbClr val="0066FF"/>
              </a:solidFill>
              <a:latin typeface="+mj-ea"/>
              <a:ea typeface="+mj-ea"/>
              <a:sym typeface="黑体" pitchFamily="49" charset="-122"/>
            </a:endParaRPr>
          </a:p>
        </p:txBody>
      </p:sp>
      <p:sp>
        <p:nvSpPr>
          <p:cNvPr id="10" name="矩形 9"/>
          <p:cNvSpPr/>
          <p:nvPr/>
        </p:nvSpPr>
        <p:spPr>
          <a:xfrm>
            <a:off x="1071538" y="1214422"/>
            <a:ext cx="6715172" cy="1015663"/>
          </a:xfrm>
          <a:prstGeom prst="rect">
            <a:avLst/>
          </a:prstGeom>
        </p:spPr>
        <p:txBody>
          <a:bodyPr wrap="square">
            <a:spAutoFit/>
          </a:bodyPr>
          <a:lstStyle/>
          <a:p>
            <a:pPr indent="541338">
              <a:lnSpc>
                <a:spcPct val="150000"/>
              </a:lnSpc>
            </a:pPr>
            <a:r>
              <a:rPr lang="zh-CN" altLang="en-US" sz="2000" b="1" dirty="0">
                <a:latin typeface="+mn-ea"/>
                <a:ea typeface="+mn-ea"/>
              </a:rPr>
              <a:t>基于外光电效应的光电元件有</a:t>
            </a:r>
            <a:r>
              <a:rPr lang="zh-CN" altLang="en-US" sz="2000" b="1" dirty="0">
                <a:solidFill>
                  <a:srgbClr val="00B050"/>
                </a:solidFill>
                <a:latin typeface="+mn-ea"/>
                <a:ea typeface="+mn-ea"/>
              </a:rPr>
              <a:t>光电管、光电倍增管、光电摄像管</a:t>
            </a:r>
            <a:r>
              <a:rPr lang="zh-CN" altLang="en-US" sz="2000" b="1" dirty="0">
                <a:latin typeface="+mn-ea"/>
                <a:ea typeface="+mn-ea"/>
              </a:rPr>
              <a:t>等。</a:t>
            </a:r>
          </a:p>
        </p:txBody>
      </p:sp>
    </p:spTree>
    <p:extLst>
      <p:ext uri="{BB962C8B-B14F-4D97-AF65-F5344CB8AC3E}">
        <p14:creationId xmlns:p14="http://schemas.microsoft.com/office/powerpoint/2010/main" val="3115395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42875" y="1000125"/>
            <a:ext cx="8286750" cy="46038"/>
          </a:xfrm>
          <a:prstGeom prst="rect">
            <a:avLst/>
          </a:prstGeom>
          <a:gradFill flip="none" rotWithShape="1">
            <a:gsLst>
              <a:gs pos="0">
                <a:srgbClr val="5E9EFF"/>
              </a:gs>
              <a:gs pos="39999">
                <a:srgbClr val="85C2FF"/>
              </a:gs>
              <a:gs pos="70000">
                <a:srgbClr val="C4D6EB"/>
              </a:gs>
              <a:gs pos="100000">
                <a:srgbClr val="FFEBFA"/>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4" name="矩形 13"/>
          <p:cNvSpPr/>
          <p:nvPr/>
        </p:nvSpPr>
        <p:spPr>
          <a:xfrm>
            <a:off x="500034" y="357166"/>
            <a:ext cx="2281394" cy="461665"/>
          </a:xfrm>
          <a:prstGeom prst="rect">
            <a:avLst/>
          </a:prstGeom>
        </p:spPr>
        <p:txBody>
          <a:bodyPr wrap="none">
            <a:spAutoFit/>
          </a:bodyPr>
          <a:lstStyle/>
          <a:p>
            <a:r>
              <a:rPr lang="en-US" altLang="zh-CN" sz="2400" b="1" dirty="0">
                <a:solidFill>
                  <a:srgbClr val="0066FF"/>
                </a:solidFill>
                <a:latin typeface="+mj-ea"/>
                <a:ea typeface="+mj-ea"/>
                <a:sym typeface="黑体" pitchFamily="49" charset="-122"/>
              </a:rPr>
              <a:t>1.2 </a:t>
            </a:r>
            <a:r>
              <a:rPr lang="zh-CN" altLang="en-US" sz="2400" b="1" dirty="0">
                <a:solidFill>
                  <a:srgbClr val="0066FF"/>
                </a:solidFill>
                <a:latin typeface="+mj-ea"/>
                <a:ea typeface="+mj-ea"/>
                <a:sym typeface="黑体" pitchFamily="49" charset="-122"/>
              </a:rPr>
              <a:t>内</a:t>
            </a:r>
            <a:r>
              <a:rPr lang="zh-CN" altLang="zh-CN" sz="2400" b="1" dirty="0">
                <a:solidFill>
                  <a:srgbClr val="0066FF"/>
                </a:solidFill>
                <a:latin typeface="+mj-ea"/>
                <a:ea typeface="+mj-ea"/>
                <a:sym typeface="黑体" pitchFamily="49" charset="-122"/>
              </a:rPr>
              <a:t>光电效应</a:t>
            </a:r>
            <a:endParaRPr lang="zh-CN" altLang="en-US" sz="2400" b="1" dirty="0">
              <a:solidFill>
                <a:srgbClr val="0066FF"/>
              </a:solidFill>
              <a:latin typeface="+mj-ea"/>
              <a:ea typeface="+mj-ea"/>
              <a:sym typeface="黑体" pitchFamily="49" charset="-122"/>
            </a:endParaRPr>
          </a:p>
        </p:txBody>
      </p:sp>
      <p:sp>
        <p:nvSpPr>
          <p:cNvPr id="19" name="Text Box 4"/>
          <p:cNvSpPr txBox="1">
            <a:spLocks noChangeArrowheads="1"/>
          </p:cNvSpPr>
          <p:nvPr/>
        </p:nvSpPr>
        <p:spPr bwMode="auto">
          <a:xfrm>
            <a:off x="357158" y="1214422"/>
            <a:ext cx="5832475" cy="2031325"/>
          </a:xfrm>
          <a:prstGeom prst="rect">
            <a:avLst/>
          </a:prstGeom>
          <a:noFill/>
          <a:ln w="9525" algn="ctr">
            <a:noFill/>
            <a:miter lim="800000"/>
            <a:headEnd/>
            <a:tailEnd/>
          </a:ln>
        </p:spPr>
        <p:txBody>
          <a:bodyPr>
            <a:spAutoFit/>
          </a:bodyPr>
          <a:lstStyle/>
          <a:p>
            <a:pPr>
              <a:lnSpc>
                <a:spcPct val="150000"/>
              </a:lnSpc>
            </a:pPr>
            <a:r>
              <a:rPr lang="zh-CN" altLang="en-US" sz="2400" b="1" dirty="0">
                <a:solidFill>
                  <a:srgbClr val="FF0000"/>
                </a:solidFill>
                <a:latin typeface="+mn-ea"/>
                <a:ea typeface="+mn-ea"/>
              </a:rPr>
              <a:t>内光电效应：</a:t>
            </a:r>
          </a:p>
          <a:p>
            <a:pPr>
              <a:lnSpc>
                <a:spcPct val="150000"/>
              </a:lnSpc>
            </a:pPr>
            <a:r>
              <a:rPr lang="zh-CN" altLang="en-US" sz="2000" dirty="0">
                <a:latin typeface="楷体_GB2312" pitchFamily="49" charset="-122"/>
              </a:rPr>
              <a:t>   </a:t>
            </a:r>
            <a:r>
              <a:rPr lang="zh-CN" altLang="en-US" sz="2000" b="1" dirty="0">
                <a:latin typeface="+mn-ea"/>
                <a:ea typeface="+mn-ea"/>
              </a:rPr>
              <a:t>在光线的作用下能使物体的导电性或物体内部的电荷分布发生变化的现象。内光电效应有</a:t>
            </a:r>
            <a:r>
              <a:rPr lang="zh-CN" altLang="en-US" sz="2000" b="1" dirty="0">
                <a:highlight>
                  <a:srgbClr val="FFFF00"/>
                </a:highlight>
                <a:latin typeface="+mn-ea"/>
                <a:ea typeface="+mn-ea"/>
              </a:rPr>
              <a:t>光电导效应</a:t>
            </a:r>
            <a:r>
              <a:rPr lang="zh-CN" altLang="en-US" sz="2000" b="1" dirty="0">
                <a:latin typeface="+mn-ea"/>
                <a:ea typeface="+mn-ea"/>
              </a:rPr>
              <a:t>和</a:t>
            </a:r>
            <a:r>
              <a:rPr lang="zh-CN" altLang="en-US" sz="2000" b="1" dirty="0">
                <a:highlight>
                  <a:srgbClr val="FFFF00"/>
                </a:highlight>
                <a:latin typeface="+mn-ea"/>
                <a:ea typeface="+mn-ea"/>
              </a:rPr>
              <a:t>光生伏特效应</a:t>
            </a:r>
            <a:r>
              <a:rPr lang="zh-CN" altLang="en-US" sz="2000" b="1" dirty="0">
                <a:latin typeface="+mn-ea"/>
                <a:ea typeface="+mn-ea"/>
              </a:rPr>
              <a:t>。</a:t>
            </a:r>
          </a:p>
        </p:txBody>
      </p:sp>
      <p:graphicFrame>
        <p:nvGraphicFramePr>
          <p:cNvPr id="20" name="Object 9"/>
          <p:cNvGraphicFramePr>
            <a:graphicFrameLocks noChangeAspect="1"/>
          </p:cNvGraphicFramePr>
          <p:nvPr>
            <p:extLst>
              <p:ext uri="{D42A27DB-BD31-4B8C-83A1-F6EECF244321}">
                <p14:modId xmlns:p14="http://schemas.microsoft.com/office/powerpoint/2010/main" val="3692611154"/>
              </p:ext>
            </p:extLst>
          </p:nvPr>
        </p:nvGraphicFramePr>
        <p:xfrm>
          <a:off x="6802952" y="2427709"/>
          <a:ext cx="1514475" cy="2657475"/>
        </p:xfrm>
        <a:graphic>
          <a:graphicData uri="http://schemas.openxmlformats.org/presentationml/2006/ole">
            <mc:AlternateContent xmlns:mc="http://schemas.openxmlformats.org/markup-compatibility/2006">
              <mc:Choice xmlns:v="urn:schemas-microsoft-com:vml" Requires="v">
                <p:oleObj spid="_x0000_s1007744" r:id="rId4" imgW="1044264" imgH="1841840" progId="Visio.Drawing.11">
                  <p:embed/>
                </p:oleObj>
              </mc:Choice>
              <mc:Fallback>
                <p:oleObj r:id="rId4" imgW="1044264" imgH="1841840" progId="Visio.Drawing.11">
                  <p:embed/>
                  <p:pic>
                    <p:nvPicPr>
                      <p:cNvPr id="0" name="Picture 8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2952" y="2427709"/>
                        <a:ext cx="1514475" cy="2657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Rectangle 10"/>
          <p:cNvSpPr>
            <a:spLocks noChangeArrowheads="1"/>
          </p:cNvSpPr>
          <p:nvPr/>
        </p:nvSpPr>
        <p:spPr bwMode="auto">
          <a:xfrm>
            <a:off x="6802952" y="5085184"/>
            <a:ext cx="1835150" cy="396875"/>
          </a:xfrm>
          <a:prstGeom prst="rect">
            <a:avLst/>
          </a:prstGeom>
          <a:noFill/>
          <a:ln w="9525" algn="ctr">
            <a:noFill/>
            <a:miter lim="800000"/>
            <a:headEnd/>
            <a:tailEnd/>
          </a:ln>
        </p:spPr>
        <p:txBody>
          <a:bodyPr wrap="none" anchor="ctr">
            <a:spAutoFit/>
          </a:bodyPr>
          <a:lstStyle/>
          <a:p>
            <a:pPr>
              <a:lnSpc>
                <a:spcPct val="100000"/>
              </a:lnSpc>
            </a:pPr>
            <a:r>
              <a:rPr kumimoji="1" lang="zh-CN" altLang="en-US" sz="2000" dirty="0">
                <a:latin typeface="楷体_GB2312" pitchFamily="49" charset="-122"/>
              </a:rPr>
              <a:t>半导体的能带 </a:t>
            </a:r>
          </a:p>
        </p:txBody>
      </p:sp>
      <p:sp>
        <p:nvSpPr>
          <p:cNvPr id="7" name="Text Box 4"/>
          <p:cNvSpPr txBox="1">
            <a:spLocks noChangeArrowheads="1"/>
          </p:cNvSpPr>
          <p:nvPr/>
        </p:nvSpPr>
        <p:spPr bwMode="auto">
          <a:xfrm>
            <a:off x="485312" y="3414006"/>
            <a:ext cx="5832475" cy="2400657"/>
          </a:xfrm>
          <a:prstGeom prst="rect">
            <a:avLst/>
          </a:prstGeom>
          <a:noFill/>
          <a:ln w="9525" algn="ctr">
            <a:noFill/>
            <a:miter lim="800000"/>
            <a:headEnd/>
            <a:tailEnd/>
          </a:ln>
        </p:spPr>
        <p:txBody>
          <a:bodyPr>
            <a:spAutoFit/>
          </a:bodyPr>
          <a:lstStyle/>
          <a:p>
            <a:pPr>
              <a:lnSpc>
                <a:spcPct val="150000"/>
              </a:lnSpc>
              <a:spcBef>
                <a:spcPts val="1200"/>
              </a:spcBef>
            </a:pPr>
            <a:r>
              <a:rPr lang="zh-CN" altLang="en-US" sz="2000" b="1" dirty="0">
                <a:solidFill>
                  <a:srgbClr val="00B050"/>
                </a:solidFill>
                <a:latin typeface="+mn-ea"/>
                <a:ea typeface="+mn-ea"/>
              </a:rPr>
              <a:t>（</a:t>
            </a:r>
            <a:r>
              <a:rPr lang="en-US" altLang="zh-CN" sz="2000" b="1" dirty="0">
                <a:solidFill>
                  <a:srgbClr val="00B050"/>
                </a:solidFill>
                <a:latin typeface="+mn-ea"/>
                <a:ea typeface="+mn-ea"/>
              </a:rPr>
              <a:t>1</a:t>
            </a:r>
            <a:r>
              <a:rPr lang="zh-CN" altLang="en-US" sz="2000" b="1" dirty="0">
                <a:solidFill>
                  <a:srgbClr val="00B050"/>
                </a:solidFill>
                <a:latin typeface="+mn-ea"/>
                <a:ea typeface="+mn-ea"/>
              </a:rPr>
              <a:t>）光电导效应</a:t>
            </a:r>
          </a:p>
          <a:p>
            <a:pPr>
              <a:lnSpc>
                <a:spcPct val="150000"/>
              </a:lnSpc>
            </a:pPr>
            <a:r>
              <a:rPr lang="zh-CN" altLang="en-US" sz="2000" b="1" dirty="0">
                <a:latin typeface="+mn-ea"/>
                <a:ea typeface="+mn-ea"/>
              </a:rPr>
              <a:t>    在光线的作用下，物质吸收入射光子的能量使其内部载流子被激发而使</a:t>
            </a:r>
            <a:r>
              <a:rPr lang="zh-CN" altLang="en-US" sz="2000" b="1" dirty="0">
                <a:highlight>
                  <a:srgbClr val="FFFF00"/>
                </a:highlight>
                <a:latin typeface="+mn-ea"/>
                <a:ea typeface="+mn-ea"/>
              </a:rPr>
              <a:t>其电导率增加，阻值下降</a:t>
            </a:r>
            <a:r>
              <a:rPr lang="zh-CN" altLang="en-US" sz="2000" b="1" dirty="0">
                <a:latin typeface="+mn-ea"/>
                <a:ea typeface="+mn-ea"/>
              </a:rPr>
              <a:t>的现象。</a:t>
            </a:r>
          </a:p>
          <a:p>
            <a:pPr>
              <a:lnSpc>
                <a:spcPct val="150000"/>
              </a:lnSpc>
            </a:pPr>
            <a:r>
              <a:rPr lang="zh-CN" altLang="en-US" sz="2000" b="1" dirty="0">
                <a:latin typeface="+mn-ea"/>
                <a:ea typeface="+mn-ea"/>
              </a:rPr>
              <a:t>    基于光电导效应的光电元件有</a:t>
            </a:r>
            <a:r>
              <a:rPr lang="zh-CN" altLang="en-US" sz="2000" b="1" dirty="0">
                <a:solidFill>
                  <a:srgbClr val="00B050"/>
                </a:solidFill>
                <a:latin typeface="+mn-ea"/>
                <a:ea typeface="+mn-ea"/>
              </a:rPr>
              <a:t>光敏电阻</a:t>
            </a:r>
            <a:r>
              <a:rPr lang="zh-CN" altLang="en-US" sz="2000" b="1" dirty="0">
                <a:latin typeface="+mn-ea"/>
                <a:ea typeface="+mn-ea"/>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42875" y="1000125"/>
            <a:ext cx="8286750" cy="46038"/>
          </a:xfrm>
          <a:prstGeom prst="rect">
            <a:avLst/>
          </a:prstGeom>
          <a:gradFill flip="none" rotWithShape="1">
            <a:gsLst>
              <a:gs pos="0">
                <a:srgbClr val="5E9EFF"/>
              </a:gs>
              <a:gs pos="39999">
                <a:srgbClr val="85C2FF"/>
              </a:gs>
              <a:gs pos="70000">
                <a:srgbClr val="C4D6EB"/>
              </a:gs>
              <a:gs pos="100000">
                <a:srgbClr val="FFEBFA"/>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4" name="矩形 13"/>
          <p:cNvSpPr/>
          <p:nvPr/>
        </p:nvSpPr>
        <p:spPr>
          <a:xfrm>
            <a:off x="500034" y="357166"/>
            <a:ext cx="2281394" cy="461665"/>
          </a:xfrm>
          <a:prstGeom prst="rect">
            <a:avLst/>
          </a:prstGeom>
        </p:spPr>
        <p:txBody>
          <a:bodyPr wrap="none">
            <a:spAutoFit/>
          </a:bodyPr>
          <a:lstStyle/>
          <a:p>
            <a:r>
              <a:rPr lang="en-US" altLang="zh-CN" sz="2400" b="1" dirty="0">
                <a:solidFill>
                  <a:srgbClr val="0066FF"/>
                </a:solidFill>
                <a:latin typeface="+mj-ea"/>
                <a:ea typeface="+mj-ea"/>
                <a:sym typeface="黑体" pitchFamily="49" charset="-122"/>
              </a:rPr>
              <a:t>1.2 </a:t>
            </a:r>
            <a:r>
              <a:rPr lang="zh-CN" altLang="en-US" sz="2400" b="1" dirty="0">
                <a:solidFill>
                  <a:srgbClr val="0066FF"/>
                </a:solidFill>
                <a:latin typeface="+mj-ea"/>
                <a:ea typeface="+mj-ea"/>
                <a:sym typeface="黑体" pitchFamily="49" charset="-122"/>
              </a:rPr>
              <a:t>内</a:t>
            </a:r>
            <a:r>
              <a:rPr lang="zh-CN" altLang="zh-CN" sz="2400" b="1" dirty="0">
                <a:solidFill>
                  <a:srgbClr val="0066FF"/>
                </a:solidFill>
                <a:latin typeface="+mj-ea"/>
                <a:ea typeface="+mj-ea"/>
                <a:sym typeface="黑体" pitchFamily="49" charset="-122"/>
              </a:rPr>
              <a:t>光电效应</a:t>
            </a:r>
            <a:endParaRPr lang="zh-CN" altLang="en-US" sz="2400" b="1" dirty="0">
              <a:solidFill>
                <a:srgbClr val="0066FF"/>
              </a:solidFill>
              <a:latin typeface="+mj-ea"/>
              <a:ea typeface="+mj-ea"/>
              <a:sym typeface="黑体" pitchFamily="49" charset="-122"/>
            </a:endParaRPr>
          </a:p>
        </p:txBody>
      </p:sp>
      <p:sp>
        <p:nvSpPr>
          <p:cNvPr id="7" name="Text Box 4"/>
          <p:cNvSpPr txBox="1">
            <a:spLocks noChangeArrowheads="1"/>
          </p:cNvSpPr>
          <p:nvPr/>
        </p:nvSpPr>
        <p:spPr bwMode="auto">
          <a:xfrm>
            <a:off x="755576" y="1124744"/>
            <a:ext cx="6586450" cy="2961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ea typeface="楷体_GB2312" pitchFamily="49" charset="-122"/>
              </a:defRPr>
            </a:lvl1pPr>
            <a:lvl2pPr marL="742950" indent="-285750" eaLnBrk="0" hangingPunct="0">
              <a:defRPr sz="2400">
                <a:solidFill>
                  <a:schemeClr val="tx1"/>
                </a:solidFill>
                <a:latin typeface="Times New Roman" panose="02020603050405020304" pitchFamily="18" charset="0"/>
                <a:ea typeface="楷体_GB2312" pitchFamily="49" charset="-122"/>
              </a:defRPr>
            </a:lvl2pPr>
            <a:lvl3pPr marL="1143000" indent="-228600" eaLnBrk="0" hangingPunct="0">
              <a:defRPr sz="2400">
                <a:solidFill>
                  <a:schemeClr val="tx1"/>
                </a:solidFill>
                <a:latin typeface="Times New Roman" panose="02020603050405020304" pitchFamily="18" charset="0"/>
                <a:ea typeface="楷体_GB2312" pitchFamily="49" charset="-122"/>
              </a:defRPr>
            </a:lvl3pPr>
            <a:lvl4pPr marL="1600200" indent="-228600" eaLnBrk="0" hangingPunct="0">
              <a:defRPr sz="2400">
                <a:solidFill>
                  <a:schemeClr val="tx1"/>
                </a:solidFill>
                <a:latin typeface="Times New Roman" panose="02020603050405020304" pitchFamily="18" charset="0"/>
                <a:ea typeface="楷体_GB2312" pitchFamily="49" charset="-122"/>
              </a:defRPr>
            </a:lvl4pPr>
            <a:lvl5pPr marL="2057400" indent="-228600" eaLnBrk="0" hangingPunct="0">
              <a:defRPr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楷体_GB2312" pitchFamily="49" charset="-122"/>
              </a:defRPr>
            </a:lvl9pPr>
          </a:lstStyle>
          <a:p>
            <a:pPr eaLnBrk="1" hangingPunct="1">
              <a:lnSpc>
                <a:spcPct val="150000"/>
              </a:lnSpc>
            </a:pPr>
            <a:r>
              <a:rPr lang="zh-CN" altLang="en-US" sz="2000" b="1" dirty="0">
                <a:solidFill>
                  <a:srgbClr val="00B050"/>
                </a:solidFill>
                <a:latin typeface="+mn-ea"/>
                <a:ea typeface="+mn-ea"/>
              </a:rPr>
              <a:t>（</a:t>
            </a:r>
            <a:r>
              <a:rPr lang="en-US" altLang="zh-CN" sz="2000" b="1" dirty="0">
                <a:solidFill>
                  <a:srgbClr val="00B050"/>
                </a:solidFill>
                <a:latin typeface="+mn-ea"/>
                <a:ea typeface="+mn-ea"/>
              </a:rPr>
              <a:t>2</a:t>
            </a:r>
            <a:r>
              <a:rPr lang="zh-CN" altLang="en-US" sz="2000" b="1" dirty="0">
                <a:solidFill>
                  <a:srgbClr val="00B050"/>
                </a:solidFill>
                <a:latin typeface="+mn-ea"/>
                <a:ea typeface="+mn-ea"/>
              </a:rPr>
              <a:t>）光生伏特效应</a:t>
            </a:r>
          </a:p>
          <a:p>
            <a:pPr eaLnBrk="1" hangingPunct="1">
              <a:lnSpc>
                <a:spcPct val="150000"/>
              </a:lnSpc>
              <a:spcBef>
                <a:spcPts val="1200"/>
              </a:spcBef>
            </a:pPr>
            <a:r>
              <a:rPr lang="zh-CN" altLang="en-US" sz="2000" b="1" dirty="0">
                <a:latin typeface="+mn-ea"/>
                <a:ea typeface="+mn-ea"/>
              </a:rPr>
              <a:t>    在光线的作用下，物体产生一定方向</a:t>
            </a:r>
            <a:r>
              <a:rPr lang="zh-CN" altLang="en-US" sz="2000" b="1" dirty="0">
                <a:highlight>
                  <a:srgbClr val="FFFF00"/>
                </a:highlight>
                <a:latin typeface="+mn-ea"/>
                <a:ea typeface="+mn-ea"/>
              </a:rPr>
              <a:t>电动势</a:t>
            </a:r>
            <a:r>
              <a:rPr lang="zh-CN" altLang="en-US" sz="2000" b="1" dirty="0">
                <a:latin typeface="+mn-ea"/>
                <a:ea typeface="+mn-ea"/>
              </a:rPr>
              <a:t>的现象称为光生伏特效应。</a:t>
            </a:r>
          </a:p>
          <a:p>
            <a:pPr eaLnBrk="1" hangingPunct="1">
              <a:lnSpc>
                <a:spcPct val="150000"/>
              </a:lnSpc>
            </a:pPr>
            <a:r>
              <a:rPr lang="zh-CN" altLang="en-US" sz="2000" b="1" dirty="0">
                <a:latin typeface="+mn-ea"/>
                <a:ea typeface="+mn-ea"/>
              </a:rPr>
              <a:t>    基于光生伏特效应的光电元件有</a:t>
            </a:r>
            <a:r>
              <a:rPr lang="zh-CN" altLang="en-US" sz="2000" b="1" dirty="0">
                <a:solidFill>
                  <a:srgbClr val="00B050"/>
                </a:solidFill>
                <a:latin typeface="+mn-ea"/>
                <a:ea typeface="+mn-ea"/>
              </a:rPr>
              <a:t>光电池和光敏晶体管（光敏二极管，光敏三极管）</a:t>
            </a:r>
            <a:r>
              <a:rPr lang="zh-CN" altLang="en-US" sz="2000" b="1" dirty="0">
                <a:latin typeface="+mn-ea"/>
                <a:ea typeface="+mn-ea"/>
              </a:rPr>
              <a:t>。</a:t>
            </a:r>
          </a:p>
          <a:p>
            <a:pPr eaLnBrk="1" hangingPunct="1">
              <a:lnSpc>
                <a:spcPct val="150000"/>
              </a:lnSpc>
            </a:pPr>
            <a:endParaRPr lang="en-US" altLang="zh-CN" sz="2000" dirty="0">
              <a:latin typeface="楷体_GB2312" pitchFamily="49" charset="-122"/>
            </a:endParaRPr>
          </a:p>
        </p:txBody>
      </p:sp>
      <p:sp>
        <p:nvSpPr>
          <p:cNvPr id="2" name="左大括号 1"/>
          <p:cNvSpPr/>
          <p:nvPr/>
        </p:nvSpPr>
        <p:spPr>
          <a:xfrm>
            <a:off x="1996512" y="4297553"/>
            <a:ext cx="537094" cy="1002340"/>
          </a:xfrm>
          <a:prstGeom prst="leftBrace">
            <a:avLst/>
          </a:prstGeom>
          <a:ln w="25400">
            <a:solidFill>
              <a:srgbClr val="C00000"/>
            </a:solidFill>
            <a:prstDash val="soli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sp>
        <p:nvSpPr>
          <p:cNvPr id="6" name="矩形 5"/>
          <p:cNvSpPr/>
          <p:nvPr/>
        </p:nvSpPr>
        <p:spPr>
          <a:xfrm>
            <a:off x="580740" y="4552873"/>
            <a:ext cx="1415772" cy="461665"/>
          </a:xfrm>
          <a:prstGeom prst="rect">
            <a:avLst/>
          </a:prstGeom>
        </p:spPr>
        <p:txBody>
          <a:bodyPr wrap="none">
            <a:spAutoFit/>
          </a:bodyPr>
          <a:lstStyle/>
          <a:p>
            <a:r>
              <a:rPr lang="zh-CN" altLang="zh-CN" sz="2400" b="1" dirty="0">
                <a:solidFill>
                  <a:srgbClr val="0066FF"/>
                </a:solidFill>
                <a:latin typeface="+mj-ea"/>
                <a:ea typeface="+mj-ea"/>
                <a:sym typeface="黑体" pitchFamily="49" charset="-122"/>
              </a:rPr>
              <a:t>光电效应</a:t>
            </a:r>
            <a:endParaRPr lang="zh-CN" altLang="en-US" sz="2400" b="1" dirty="0">
              <a:solidFill>
                <a:srgbClr val="0066FF"/>
              </a:solidFill>
              <a:latin typeface="+mj-ea"/>
              <a:ea typeface="+mj-ea"/>
              <a:sym typeface="黑体" pitchFamily="49" charset="-122"/>
            </a:endParaRPr>
          </a:p>
        </p:txBody>
      </p:sp>
      <p:sp>
        <p:nvSpPr>
          <p:cNvPr id="9" name="矩形 8"/>
          <p:cNvSpPr/>
          <p:nvPr/>
        </p:nvSpPr>
        <p:spPr>
          <a:xfrm>
            <a:off x="2666782" y="4899783"/>
            <a:ext cx="1467068" cy="400110"/>
          </a:xfrm>
          <a:prstGeom prst="rect">
            <a:avLst/>
          </a:prstGeom>
        </p:spPr>
        <p:txBody>
          <a:bodyPr wrap="none">
            <a:spAutoFit/>
          </a:bodyPr>
          <a:lstStyle/>
          <a:p>
            <a:r>
              <a:rPr lang="zh-CN" altLang="en-US" sz="2000" b="1" dirty="0">
                <a:latin typeface="+mj-ea"/>
                <a:ea typeface="+mj-ea"/>
                <a:sym typeface="黑体" pitchFamily="49" charset="-122"/>
              </a:rPr>
              <a:t>内</a:t>
            </a:r>
            <a:r>
              <a:rPr lang="zh-CN" altLang="zh-CN" sz="2000" b="1" dirty="0">
                <a:latin typeface="+mj-ea"/>
                <a:ea typeface="+mj-ea"/>
                <a:sym typeface="黑体" pitchFamily="49" charset="-122"/>
              </a:rPr>
              <a:t>光电效应</a:t>
            </a:r>
            <a:endParaRPr lang="zh-CN" altLang="en-US" sz="2000" b="1" dirty="0">
              <a:latin typeface="+mj-ea"/>
              <a:ea typeface="+mj-ea"/>
              <a:sym typeface="黑体" pitchFamily="49" charset="-122"/>
            </a:endParaRPr>
          </a:p>
        </p:txBody>
      </p:sp>
      <p:sp>
        <p:nvSpPr>
          <p:cNvPr id="12" name="左大括号 11"/>
          <p:cNvSpPr/>
          <p:nvPr/>
        </p:nvSpPr>
        <p:spPr>
          <a:xfrm>
            <a:off x="4133850" y="4598668"/>
            <a:ext cx="537094" cy="1002340"/>
          </a:xfrm>
          <a:prstGeom prst="leftBrace">
            <a:avLst/>
          </a:prstGeom>
          <a:ln w="25400">
            <a:solidFill>
              <a:srgbClr val="C00000"/>
            </a:solidFill>
            <a:prstDash val="soli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sp>
        <p:nvSpPr>
          <p:cNvPr id="13" name="矩形 12"/>
          <p:cNvSpPr/>
          <p:nvPr/>
        </p:nvSpPr>
        <p:spPr>
          <a:xfrm>
            <a:off x="4759007" y="4497608"/>
            <a:ext cx="1467068" cy="400110"/>
          </a:xfrm>
          <a:prstGeom prst="rect">
            <a:avLst/>
          </a:prstGeom>
        </p:spPr>
        <p:txBody>
          <a:bodyPr wrap="none">
            <a:spAutoFit/>
          </a:bodyPr>
          <a:lstStyle/>
          <a:p>
            <a:r>
              <a:rPr lang="zh-CN" altLang="zh-CN" sz="2000" b="1" dirty="0">
                <a:latin typeface="+mj-ea"/>
                <a:ea typeface="+mj-ea"/>
                <a:sym typeface="黑体" pitchFamily="49" charset="-122"/>
              </a:rPr>
              <a:t>光电</a:t>
            </a:r>
            <a:r>
              <a:rPr lang="zh-CN" altLang="en-US" sz="2000" b="1" dirty="0">
                <a:latin typeface="+mj-ea"/>
                <a:ea typeface="+mj-ea"/>
                <a:sym typeface="黑体" pitchFamily="49" charset="-122"/>
              </a:rPr>
              <a:t>导</a:t>
            </a:r>
            <a:r>
              <a:rPr lang="zh-CN" altLang="zh-CN" sz="2000" b="1" dirty="0">
                <a:latin typeface="+mj-ea"/>
                <a:ea typeface="+mj-ea"/>
                <a:sym typeface="黑体" pitchFamily="49" charset="-122"/>
              </a:rPr>
              <a:t>效应</a:t>
            </a:r>
            <a:endParaRPr lang="zh-CN" altLang="en-US" sz="2000" b="1" dirty="0">
              <a:latin typeface="+mj-ea"/>
              <a:ea typeface="+mj-ea"/>
              <a:sym typeface="黑体" pitchFamily="49" charset="-122"/>
            </a:endParaRPr>
          </a:p>
        </p:txBody>
      </p:sp>
      <p:sp>
        <p:nvSpPr>
          <p:cNvPr id="15" name="矩形 14"/>
          <p:cNvSpPr/>
          <p:nvPr/>
        </p:nvSpPr>
        <p:spPr>
          <a:xfrm>
            <a:off x="4739143" y="5261138"/>
            <a:ext cx="1723549" cy="400110"/>
          </a:xfrm>
          <a:prstGeom prst="rect">
            <a:avLst/>
          </a:prstGeom>
        </p:spPr>
        <p:txBody>
          <a:bodyPr wrap="none">
            <a:spAutoFit/>
          </a:bodyPr>
          <a:lstStyle/>
          <a:p>
            <a:r>
              <a:rPr lang="zh-CN" altLang="zh-CN" sz="2000" b="1" dirty="0">
                <a:latin typeface="+mj-ea"/>
                <a:ea typeface="+mj-ea"/>
                <a:sym typeface="黑体" pitchFamily="49" charset="-122"/>
              </a:rPr>
              <a:t>光</a:t>
            </a:r>
            <a:r>
              <a:rPr lang="zh-CN" altLang="en-US" sz="2000" b="1" dirty="0">
                <a:latin typeface="+mj-ea"/>
                <a:ea typeface="+mj-ea"/>
                <a:sym typeface="黑体" pitchFamily="49" charset="-122"/>
              </a:rPr>
              <a:t>生伏特</a:t>
            </a:r>
            <a:r>
              <a:rPr lang="zh-CN" altLang="zh-CN" sz="2000" b="1" dirty="0">
                <a:latin typeface="+mj-ea"/>
                <a:ea typeface="+mj-ea"/>
                <a:sym typeface="黑体" pitchFamily="49" charset="-122"/>
              </a:rPr>
              <a:t>效应</a:t>
            </a:r>
            <a:endParaRPr lang="zh-CN" altLang="en-US" sz="2000" b="1" dirty="0">
              <a:latin typeface="+mj-ea"/>
              <a:ea typeface="+mj-ea"/>
              <a:sym typeface="黑体" pitchFamily="49" charset="-122"/>
            </a:endParaRPr>
          </a:p>
        </p:txBody>
      </p:sp>
      <p:sp>
        <p:nvSpPr>
          <p:cNvPr id="16" name="矩形 15"/>
          <p:cNvSpPr/>
          <p:nvPr/>
        </p:nvSpPr>
        <p:spPr>
          <a:xfrm>
            <a:off x="2666782" y="4097498"/>
            <a:ext cx="1467068" cy="400110"/>
          </a:xfrm>
          <a:prstGeom prst="rect">
            <a:avLst/>
          </a:prstGeom>
        </p:spPr>
        <p:txBody>
          <a:bodyPr wrap="none">
            <a:spAutoFit/>
          </a:bodyPr>
          <a:lstStyle/>
          <a:p>
            <a:r>
              <a:rPr lang="zh-CN" altLang="en-US" sz="2000" b="1" dirty="0">
                <a:latin typeface="+mj-ea"/>
                <a:ea typeface="+mj-ea"/>
                <a:sym typeface="黑体" pitchFamily="49" charset="-122"/>
              </a:rPr>
              <a:t>外</a:t>
            </a:r>
            <a:r>
              <a:rPr lang="zh-CN" altLang="zh-CN" sz="2000" b="1" dirty="0">
                <a:latin typeface="+mj-ea"/>
                <a:ea typeface="+mj-ea"/>
                <a:sym typeface="黑体" pitchFamily="49" charset="-122"/>
              </a:rPr>
              <a:t>光电效应</a:t>
            </a:r>
            <a:endParaRPr lang="zh-CN" altLang="en-US" sz="2000" b="1" dirty="0">
              <a:latin typeface="+mj-ea"/>
              <a:ea typeface="+mj-ea"/>
              <a:sym typeface="黑体" pitchFamily="49" charset="-122"/>
            </a:endParaRPr>
          </a:p>
        </p:txBody>
      </p:sp>
    </p:spTree>
    <p:extLst>
      <p:ext uri="{BB962C8B-B14F-4D97-AF65-F5344CB8AC3E}">
        <p14:creationId xmlns:p14="http://schemas.microsoft.com/office/powerpoint/2010/main" val="381441591"/>
      </p:ext>
    </p:extLst>
  </p:cSld>
  <p:clrMapOvr>
    <a:masterClrMapping/>
  </p:clrMapOvr>
</p:sld>
</file>

<file path=ppt/theme/theme1.xml><?xml version="1.0" encoding="utf-8"?>
<a:theme xmlns:a="http://schemas.openxmlformats.org/drawingml/2006/main" name="商务类PPT演示-橙">
  <a:themeElements>
    <a:clrScheme name="商务类PPT演示-橙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商务类PPT演示-橙">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5400">
          <a:solidFill>
            <a:srgbClr val="0070C0"/>
          </a:solidFill>
          <a:prstDash val="solid"/>
          <a:tailEnd type="none"/>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商务类PPT演示-橙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商务类PPT演示-橙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商务类PPT演示-橙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商务类PPT演示-橙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商务类PPT演示-橙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商务类PPT演示-橙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商务类PPT演示-橙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商务类PPT演示-橙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商务类PPT演示-橙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商务类PPT演示-橙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商务类PPT演示-橙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商务类PPT演示-橙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9257</TotalTime>
  <Pages>0</Pages>
  <Words>4531</Words>
  <Characters>0</Characters>
  <Application>Microsoft Office PowerPoint</Application>
  <DocSecurity>0</DocSecurity>
  <PresentationFormat>全屏显示(4:3)</PresentationFormat>
  <Lines>0</Lines>
  <Paragraphs>450</Paragraphs>
  <Slides>53</Slides>
  <Notes>24</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5</vt:i4>
      </vt:variant>
      <vt:variant>
        <vt:lpstr>幻灯片标题</vt:lpstr>
      </vt:variant>
      <vt:variant>
        <vt:i4>53</vt:i4>
      </vt:variant>
    </vt:vector>
  </HeadingPairs>
  <TitlesOfParts>
    <vt:vector size="75" baseType="lpstr">
      <vt:lpstr>MS PGothic</vt:lpstr>
      <vt:lpstr>黑体</vt:lpstr>
      <vt:lpstr>华文琥珀</vt:lpstr>
      <vt:lpstr>楷体_GB2312</vt:lpstr>
      <vt:lpstr>宋体</vt:lpstr>
      <vt:lpstr>微软雅黑</vt:lpstr>
      <vt:lpstr>幼圆</vt:lpstr>
      <vt:lpstr>Arial</vt:lpstr>
      <vt:lpstr>Arial Narrow</vt:lpstr>
      <vt:lpstr>Calibri</vt:lpstr>
      <vt:lpstr>Comic Sans MS</vt:lpstr>
      <vt:lpstr>Symbol</vt:lpstr>
      <vt:lpstr>Tahoma</vt:lpstr>
      <vt:lpstr>Times New Roman</vt:lpstr>
      <vt:lpstr>Webdings</vt:lpstr>
      <vt:lpstr>Wingdings</vt:lpstr>
      <vt:lpstr>商务类PPT演示-橙</vt:lpstr>
      <vt:lpstr>公式</vt:lpstr>
      <vt:lpstr>Equation</vt:lpstr>
      <vt:lpstr>Microsoft Visio 2003-2010 Drawing</vt:lpstr>
      <vt:lpstr>Image</vt:lpstr>
      <vt:lpstr>Artwork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DC</dc:creator>
  <cp:lastModifiedBy>Hong Zhang</cp:lastModifiedBy>
  <cp:revision>1624</cp:revision>
  <dcterms:created xsi:type="dcterms:W3CDTF">2013-04-13T23:44:00Z</dcterms:created>
  <dcterms:modified xsi:type="dcterms:W3CDTF">2024-10-21T01:44:15Z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2052-8.1.0.3526</vt:lpwstr>
  </property>
</Properties>
</file>